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6" r:id="rId2"/>
    <p:sldId id="267" r:id="rId3"/>
    <p:sldId id="268" r:id="rId4"/>
    <p:sldId id="270" r:id="rId5"/>
    <p:sldId id="271" r:id="rId6"/>
    <p:sldId id="277" r:id="rId7"/>
    <p:sldId id="278" r:id="rId8"/>
    <p:sldId id="275" r:id="rId9"/>
    <p:sldId id="281" r:id="rId10"/>
    <p:sldId id="256" r:id="rId11"/>
    <p:sldId id="291" r:id="rId12"/>
    <p:sldId id="292" r:id="rId13"/>
    <p:sldId id="265" r:id="rId14"/>
    <p:sldId id="263" r:id="rId15"/>
    <p:sldId id="257" r:id="rId16"/>
    <p:sldId id="258" r:id="rId17"/>
    <p:sldId id="259" r:id="rId18"/>
    <p:sldId id="293" r:id="rId19"/>
    <p:sldId id="262" r:id="rId20"/>
    <p:sldId id="294" r:id="rId21"/>
    <p:sldId id="269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3BE"/>
    <a:srgbClr val="CC54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mia.local\shares\users\pehkosa1\Desktop\TKI-kysely_-_2023_-%20OIKE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mia.local\shares\users\pehkosa1\Desktop\TKI-kysely_-_2023_-%20OIKE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mia.local\shares\users\pehkosa1\Desktop\ty&#246;markkinavaliokunta_maalisku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mia.local\shares\users\pehkosa1\Desktop\TKI-kysely_-_2023_-%20OIKE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emia.local\shares\users\pehkosa1\Desktop\TKI-kysely_-_2023_-%20OIKE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1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25758636637275"/>
          <c:y val="3.1294452781208612E-2"/>
          <c:w val="0.79354649679206768"/>
          <c:h val="0.78694207588045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'T1'!$B$1</c:f>
              <c:strCache>
                <c:ptCount val="1"/>
                <c:pt idx="0">
                  <c:v>Kaikki vastaajat (KA:4.35, Hajonta:1.15) (Vastauksia:46)</c:v>
                </c:pt>
              </c:strCache>
            </c:strRef>
          </c:tx>
          <c:spPr>
            <a:solidFill>
              <a:srgbClr val="0F4496"/>
            </a:solidFill>
            <a:ln>
              <a:solidFill>
                <a:schemeClr val="tx1"/>
              </a:solidFill>
            </a:ln>
          </c:spPr>
          <c:invertIfNegative val="1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l">
                  <a:defRPr sz="1000" b="0" spc="100">
                    <a:solidFill>
                      <a:srgbClr val="000000"/>
                    </a:solidFill>
                    <a:latin typeface="Arial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'T1'!$A$2:$A$6</c:f>
              <c:strCache>
                <c:ptCount val="5"/>
                <c:pt idx="0">
                  <c:v>Täysin eri mieltä </c:v>
                </c:pt>
                <c:pt idx="1">
                  <c:v>Eri mieltä </c:v>
                </c:pt>
                <c:pt idx="2">
                  <c:v>Ei samaa eikä eri mieltä </c:v>
                </c:pt>
                <c:pt idx="3">
                  <c:v>Samaa mieltä </c:v>
                </c:pt>
                <c:pt idx="4">
                  <c:v>Täysin samaa mieltä </c:v>
                </c:pt>
              </c:strCache>
            </c:strRef>
          </c:cat>
          <c:val>
            <c:numRef>
              <c:f>'T1'!$B$2:$B$6</c:f>
              <c:numCache>
                <c:formatCode>0%</c:formatCode>
                <c:ptCount val="5"/>
                <c:pt idx="0">
                  <c:v>8.6999999999999994E-2</c:v>
                </c:pt>
                <c:pt idx="1">
                  <c:v>0</c:v>
                </c:pt>
                <c:pt idx="2">
                  <c:v>2.1999999999999999E-2</c:v>
                </c:pt>
                <c:pt idx="3">
                  <c:v>0.26100000000000001</c:v>
                </c:pt>
                <c:pt idx="4">
                  <c:v>0.63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DC19-46A6-8C08-4AF014059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axId val="526828"/>
        <c:axId val="240013"/>
      </c:barChart>
      <c:catAx>
        <c:axId val="5268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 algn="l">
              <a:defRPr sz="1100" b="0" spc="100">
                <a:solidFill>
                  <a:schemeClr val="accent6">
                    <a:lumMod val="50000"/>
                  </a:schemeClr>
                </a:solidFill>
                <a:latin typeface="Arial"/>
              </a:defRPr>
            </a:pPr>
            <a:endParaRPr lang="fi-FI"/>
          </a:p>
        </c:txPr>
        <c:crossAx val="240013"/>
        <c:crosses val="autoZero"/>
        <c:auto val="1"/>
        <c:lblAlgn val="ctr"/>
        <c:lblOffset val="100"/>
        <c:noMultiLvlLbl val="1"/>
      </c:catAx>
      <c:valAx>
        <c:axId val="240013"/>
        <c:scaling>
          <c:orientation val="minMax"/>
          <c:max val="0.8"/>
          <c:min val="0"/>
        </c:scaling>
        <c:delete val="0"/>
        <c:axPos val="t"/>
        <c:majorGridlines>
          <c:spPr>
            <a:ln>
              <a:solidFill>
                <a:srgbClr val="4F81BD">
                  <a:alpha val="20000"/>
                </a:srgbClr>
              </a:solidFill>
            </a:ln>
          </c:spPr>
        </c:majorGridlines>
        <c:numFmt formatCode="0.0\ %" sourceLinked="0"/>
        <c:majorTickMark val="none"/>
        <c:minorTickMark val="none"/>
        <c:tickLblPos val="high"/>
        <c:spPr>
          <a:ln>
            <a:noFill/>
          </a:ln>
        </c:spPr>
        <c:txPr>
          <a:bodyPr/>
          <a:lstStyle/>
          <a:p>
            <a:pPr algn="l">
              <a:defRPr sz="1100" b="0" spc="100">
                <a:solidFill>
                  <a:srgbClr val="000000"/>
                </a:solidFill>
                <a:latin typeface="Arial"/>
              </a:defRPr>
            </a:pPr>
            <a:endParaRPr lang="fi-FI"/>
          </a:p>
        </c:txPr>
        <c:crossAx val="526828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 algn="l">
            <a:defRPr sz="1000" b="0" spc="100">
              <a:solidFill>
                <a:srgbClr val="000000"/>
              </a:solidFill>
              <a:latin typeface="Arial"/>
            </a:defRPr>
          </a:pPr>
          <a:endParaRPr lang="fi-FI"/>
        </a:p>
      </c:txPr>
    </c:legend>
    <c:plotVisOnly val="1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6220954175817"/>
          <c:y val="3.5284683239775461E-2"/>
          <c:w val="0.62120581451381562"/>
          <c:h val="0.8942101042502005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'Syöte (F1)'!$AY$135:$BB$135</c:f>
              <c:strCache>
                <c:ptCount val="4"/>
                <c:pt idx="0">
                  <c:v>Kasvanut merkittävästi tai hiukan </c:v>
                </c:pt>
                <c:pt idx="1">
                  <c:v>Pysynyt samana</c:v>
                </c:pt>
                <c:pt idx="2">
                  <c:v>Vähentynyt hiukan tai merkittävästi</c:v>
                </c:pt>
                <c:pt idx="3">
                  <c:v>Jokin muu, mikä</c:v>
                </c:pt>
              </c:strCache>
            </c:strRef>
          </c:cat>
          <c:val>
            <c:numRef>
              <c:f>'Syöte (F1)'!$AY$136:$BB$136</c:f>
              <c:numCache>
                <c:formatCode>0%</c:formatCode>
                <c:ptCount val="4"/>
                <c:pt idx="0">
                  <c:v>0.6587647004352255</c:v>
                </c:pt>
                <c:pt idx="1">
                  <c:v>0.32058523937401612</c:v>
                </c:pt>
                <c:pt idx="2">
                  <c:v>1.6760811186220945E-2</c:v>
                </c:pt>
                <c:pt idx="3">
                  <c:v>3.8892490045374572E-3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B-4E11-9C8D-0C3AA8CE8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8352223"/>
        <c:axId val="998351391"/>
      </c:barChart>
      <c:catAx>
        <c:axId val="998352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1391"/>
        <c:crosses val="autoZero"/>
        <c:auto val="1"/>
        <c:lblAlgn val="ctr"/>
        <c:lblOffset val="100"/>
        <c:noMultiLvlLbl val="0"/>
      </c:catAx>
      <c:valAx>
        <c:axId val="998351391"/>
        <c:scaling>
          <c:orientation val="minMax"/>
          <c:max val="0.8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2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'Syöte (F1)'!$BE$98:$BK$98</c:f>
              <c:strCache>
                <c:ptCount val="7"/>
                <c:pt idx="0">
                  <c:v>Tohtoreiden määrä on kasvanut</c:v>
                </c:pt>
                <c:pt idx="1">
                  <c:v>Tohtoreiden määrä on pienentynyt</c:v>
                </c:pt>
                <c:pt idx="2">
                  <c:v>Korkeakoulutettujen (maisteri, kandi, amk-tutkinto) määrä on kasvanut</c:v>
                </c:pt>
                <c:pt idx="3">
                  <c:v>Korkeakoulutettujen (maisteri, kandi, amk-tutkinto) määrä on pienentynyt</c:v>
                </c:pt>
                <c:pt idx="4">
                  <c:v>Ammattikoulutettujen määrä on kasvanut</c:v>
                </c:pt>
                <c:pt idx="5">
                  <c:v>Ammattikoulutettujen määrä on pienentynyt</c:v>
                </c:pt>
                <c:pt idx="6">
                  <c:v>Jokin muu, mikä</c:v>
                </c:pt>
              </c:strCache>
            </c:strRef>
          </c:cat>
          <c:val>
            <c:numRef>
              <c:f>'Syöte (F1)'!$BE$99:$BK$99</c:f>
              <c:numCache>
                <c:formatCode>0%</c:formatCode>
                <c:ptCount val="7"/>
                <c:pt idx="0">
                  <c:v>0.53912399296231128</c:v>
                </c:pt>
                <c:pt idx="1">
                  <c:v>9.2601166774701361E-3</c:v>
                </c:pt>
                <c:pt idx="2">
                  <c:v>0.64830076858968422</c:v>
                </c:pt>
                <c:pt idx="3">
                  <c:v>1.6760811186220945E-2</c:v>
                </c:pt>
                <c:pt idx="4">
                  <c:v>0.52606722844707843</c:v>
                </c:pt>
                <c:pt idx="5">
                  <c:v>0</c:v>
                </c:pt>
                <c:pt idx="6">
                  <c:v>0.17455319937031208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96-4449-A22C-8BA0D07EA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8352223"/>
        <c:axId val="998351391"/>
      </c:barChart>
      <c:catAx>
        <c:axId val="998352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1391"/>
        <c:crosses val="autoZero"/>
        <c:auto val="1"/>
        <c:lblAlgn val="ctr"/>
        <c:lblOffset val="100"/>
        <c:noMultiLvlLbl val="0"/>
      </c:catAx>
      <c:valAx>
        <c:axId val="99835139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222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'Syöte (F1)'!$BM$98:$BR$98</c:f>
              <c:strCache>
                <c:ptCount val="6"/>
                <c:pt idx="0">
                  <c:v>Tohtoreiden tarve kasvaa</c:v>
                </c:pt>
                <c:pt idx="1">
                  <c:v>Tohtoreiden tarve pienenee</c:v>
                </c:pt>
                <c:pt idx="2">
                  <c:v>Korkeakoulutettujen (maisteri, kandi, amk-tutkinto) tarve kasvaa</c:v>
                </c:pt>
                <c:pt idx="3">
                  <c:v>Korkeakoulutettujen (maisteri, kandi, amk-tutkinto) tarve pienenee</c:v>
                </c:pt>
                <c:pt idx="4">
                  <c:v>Ammattikoulutettujen tarve kasvaa</c:v>
                </c:pt>
                <c:pt idx="5">
                  <c:v>Ammattikoulutettujen tarve pienenee</c:v>
                </c:pt>
              </c:strCache>
            </c:strRef>
          </c:cat>
          <c:val>
            <c:numRef>
              <c:f>'Syöte (F1)'!$BM$99:$BR$99</c:f>
              <c:numCache>
                <c:formatCode>0%</c:formatCode>
                <c:ptCount val="6"/>
                <c:pt idx="0">
                  <c:v>0.53486433929067512</c:v>
                </c:pt>
                <c:pt idx="1">
                  <c:v>1.0093527178442448E-2</c:v>
                </c:pt>
                <c:pt idx="2">
                  <c:v>0.81266783961477917</c:v>
                </c:pt>
                <c:pt idx="3">
                  <c:v>1.0093527178442448E-2</c:v>
                </c:pt>
                <c:pt idx="4">
                  <c:v>0.19687008056301508</c:v>
                </c:pt>
                <c:pt idx="5">
                  <c:v>2.6669136031113993E-2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6-4AD9-B4DE-D160452A2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8352223"/>
        <c:axId val="998351391"/>
      </c:barChart>
      <c:catAx>
        <c:axId val="998352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1391"/>
        <c:crosses val="autoZero"/>
        <c:auto val="1"/>
        <c:lblAlgn val="ctr"/>
        <c:lblOffset val="100"/>
        <c:noMultiLvlLbl val="0"/>
      </c:catAx>
      <c:valAx>
        <c:axId val="998351391"/>
        <c:scaling>
          <c:orientation val="minMax"/>
          <c:max val="1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222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903431605242514"/>
          <c:y val="3.0510893296492474E-2"/>
          <c:w val="0.46416686024785125"/>
          <c:h val="0.888194526564630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'Syöte (F1)'!$CR$98:$CT$98</c:f>
              <c:strCache>
                <c:ptCount val="3"/>
                <c:pt idx="0">
                  <c:v>Osa TKI-hankkeistamme jää/jäisi toteuttamatta ilman julkista TKI-rahoitusta</c:v>
                </c:pt>
                <c:pt idx="1">
                  <c:v>Toteuttaisime hankkeet joka tapauksessa</c:v>
                </c:pt>
                <c:pt idx="2">
                  <c:v>Jokin muu, mikä</c:v>
                </c:pt>
              </c:strCache>
            </c:strRef>
          </c:cat>
          <c:val>
            <c:numRef>
              <c:f>'Syöte (F1)'!$CR$99:$CT$99</c:f>
              <c:numCache>
                <c:formatCode>0%</c:formatCode>
                <c:ptCount val="3"/>
                <c:pt idx="0">
                  <c:v>0.81276044078155385</c:v>
                </c:pt>
                <c:pt idx="1">
                  <c:v>0.12825261598296139</c:v>
                </c:pt>
                <c:pt idx="2">
                  <c:v>5.0745439392536347E-2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28-4735-9BFB-F9581250B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8352223"/>
        <c:axId val="998351391"/>
      </c:barChart>
      <c:catAx>
        <c:axId val="998352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1391"/>
        <c:crosses val="autoZero"/>
        <c:auto val="1"/>
        <c:lblAlgn val="ctr"/>
        <c:lblOffset val="100"/>
        <c:noMultiLvlLbl val="0"/>
      </c:catAx>
      <c:valAx>
        <c:axId val="998351391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222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51238050896207E-2"/>
          <c:y val="3.6705352336844063E-2"/>
          <c:w val="0.69193847734788561"/>
          <c:h val="0.8519303617541049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Kemianteollisuus</c:v>
                </c:pt>
              </c:strCache>
            </c:strRef>
          </c:tx>
          <c:spPr>
            <a:ln w="4445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Taul1!$A$2:$A$145</c:f>
              <c:strCache>
                <c:ptCount val="144"/>
                <c:pt idx="0">
                  <c:v>2011</c:v>
                </c:pt>
                <c:pt idx="1">
                  <c:v>2011/02</c:v>
                </c:pt>
                <c:pt idx="2">
                  <c:v>2011/03</c:v>
                </c:pt>
                <c:pt idx="3">
                  <c:v>2011/04</c:v>
                </c:pt>
                <c:pt idx="4">
                  <c:v>2011/05</c:v>
                </c:pt>
                <c:pt idx="5">
                  <c:v>2011/06</c:v>
                </c:pt>
                <c:pt idx="6">
                  <c:v>2011/07</c:v>
                </c:pt>
                <c:pt idx="7">
                  <c:v>2011/08</c:v>
                </c:pt>
                <c:pt idx="8">
                  <c:v>2011/09</c:v>
                </c:pt>
                <c:pt idx="9">
                  <c:v>2011/10</c:v>
                </c:pt>
                <c:pt idx="10">
                  <c:v>2011/11</c:v>
                </c:pt>
                <c:pt idx="11">
                  <c:v>2011/12</c:v>
                </c:pt>
                <c:pt idx="12">
                  <c:v>2012</c:v>
                </c:pt>
                <c:pt idx="13">
                  <c:v>2012/02</c:v>
                </c:pt>
                <c:pt idx="14">
                  <c:v>2012/03</c:v>
                </c:pt>
                <c:pt idx="15">
                  <c:v>2012/04</c:v>
                </c:pt>
                <c:pt idx="16">
                  <c:v>2012/05</c:v>
                </c:pt>
                <c:pt idx="17">
                  <c:v>2012/06</c:v>
                </c:pt>
                <c:pt idx="18">
                  <c:v>2012/07</c:v>
                </c:pt>
                <c:pt idx="19">
                  <c:v>2012/08</c:v>
                </c:pt>
                <c:pt idx="20">
                  <c:v>2012/09</c:v>
                </c:pt>
                <c:pt idx="21">
                  <c:v>2012/10</c:v>
                </c:pt>
                <c:pt idx="22">
                  <c:v>2012/11</c:v>
                </c:pt>
                <c:pt idx="23">
                  <c:v>12</c:v>
                </c:pt>
                <c:pt idx="24">
                  <c:v>2013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2014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2015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2016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2017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2018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2019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2020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2022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</c:strCache>
            </c:strRef>
          </c:cat>
          <c:val>
            <c:numRef>
              <c:f>Taul1!$B$2:$B$145</c:f>
              <c:numCache>
                <c:formatCode>General</c:formatCode>
                <c:ptCount val="144"/>
                <c:pt idx="0">
                  <c:v>10.177288685000001</c:v>
                </c:pt>
                <c:pt idx="1">
                  <c:v>10.419630962999999</c:v>
                </c:pt>
                <c:pt idx="2">
                  <c:v>10.803226989000001</c:v>
                </c:pt>
                <c:pt idx="3">
                  <c:v>11.047962238</c:v>
                </c:pt>
                <c:pt idx="4">
                  <c:v>11.405005423</c:v>
                </c:pt>
                <c:pt idx="5">
                  <c:v>11.503693257</c:v>
                </c:pt>
                <c:pt idx="6">
                  <c:v>11.615690211</c:v>
                </c:pt>
                <c:pt idx="7">
                  <c:v>11.829558984</c:v>
                </c:pt>
                <c:pt idx="8">
                  <c:v>12.048646101999999</c:v>
                </c:pt>
                <c:pt idx="9">
                  <c:v>12.037636645999999</c:v>
                </c:pt>
                <c:pt idx="10">
                  <c:v>12.217186092</c:v>
                </c:pt>
                <c:pt idx="11">
                  <c:v>12.425696984</c:v>
                </c:pt>
                <c:pt idx="12">
                  <c:v>12.581646036</c:v>
                </c:pt>
                <c:pt idx="13">
                  <c:v>12.675687393</c:v>
                </c:pt>
                <c:pt idx="14">
                  <c:v>12.714284427999999</c:v>
                </c:pt>
                <c:pt idx="15">
                  <c:v>12.816092799</c:v>
                </c:pt>
                <c:pt idx="16">
                  <c:v>12.909775418000001</c:v>
                </c:pt>
                <c:pt idx="17">
                  <c:v>12.943060361000001</c:v>
                </c:pt>
                <c:pt idx="18">
                  <c:v>13.018260969</c:v>
                </c:pt>
                <c:pt idx="19">
                  <c:v>13.138906691000001</c:v>
                </c:pt>
                <c:pt idx="20">
                  <c:v>13.122245133</c:v>
                </c:pt>
                <c:pt idx="21">
                  <c:v>13.290810533</c:v>
                </c:pt>
                <c:pt idx="22">
                  <c:v>13.390008406</c:v>
                </c:pt>
                <c:pt idx="23">
                  <c:v>13.314232525</c:v>
                </c:pt>
                <c:pt idx="24">
                  <c:v>13.472510727</c:v>
                </c:pt>
                <c:pt idx="25">
                  <c:v>13.547574499</c:v>
                </c:pt>
                <c:pt idx="26">
                  <c:v>13.547106961000001</c:v>
                </c:pt>
                <c:pt idx="27">
                  <c:v>13.485446833999999</c:v>
                </c:pt>
                <c:pt idx="28">
                  <c:v>13.530055549</c:v>
                </c:pt>
                <c:pt idx="29">
                  <c:v>13.564587513999999</c:v>
                </c:pt>
                <c:pt idx="30">
                  <c:v>13.636706037</c:v>
                </c:pt>
                <c:pt idx="31">
                  <c:v>13.551364783</c:v>
                </c:pt>
                <c:pt idx="32">
                  <c:v>13.655135783</c:v>
                </c:pt>
                <c:pt idx="33">
                  <c:v>13.868292927000001</c:v>
                </c:pt>
                <c:pt idx="34">
                  <c:v>13.801405934</c:v>
                </c:pt>
                <c:pt idx="35">
                  <c:v>13.810253566</c:v>
                </c:pt>
                <c:pt idx="36">
                  <c:v>13.623835852999999</c:v>
                </c:pt>
                <c:pt idx="37">
                  <c:v>13.507718952999999</c:v>
                </c:pt>
                <c:pt idx="38">
                  <c:v>13.341575074</c:v>
                </c:pt>
                <c:pt idx="39">
                  <c:v>13.536849453</c:v>
                </c:pt>
                <c:pt idx="40">
                  <c:v>13.49149985</c:v>
                </c:pt>
                <c:pt idx="41">
                  <c:v>13.613918055999999</c:v>
                </c:pt>
                <c:pt idx="42">
                  <c:v>13.546434161000001</c:v>
                </c:pt>
                <c:pt idx="43">
                  <c:v>13.382627733</c:v>
                </c:pt>
                <c:pt idx="44">
                  <c:v>13.329763409</c:v>
                </c:pt>
                <c:pt idx="45">
                  <c:v>13.079808587</c:v>
                </c:pt>
                <c:pt idx="46">
                  <c:v>12.982308096000001</c:v>
                </c:pt>
                <c:pt idx="47">
                  <c:v>12.874639976999999</c:v>
                </c:pt>
                <c:pt idx="48">
                  <c:v>12.640977787000001</c:v>
                </c:pt>
                <c:pt idx="49">
                  <c:v>12.445189427000001</c:v>
                </c:pt>
                <c:pt idx="50">
                  <c:v>12.39280743</c:v>
                </c:pt>
                <c:pt idx="51">
                  <c:v>12.045454161</c:v>
                </c:pt>
                <c:pt idx="52">
                  <c:v>11.562713455000001</c:v>
                </c:pt>
                <c:pt idx="53">
                  <c:v>11.188069309999999</c:v>
                </c:pt>
                <c:pt idx="54">
                  <c:v>11.076656356999999</c:v>
                </c:pt>
                <c:pt idx="55">
                  <c:v>10.991521153000001</c:v>
                </c:pt>
                <c:pt idx="56">
                  <c:v>10.693732982</c:v>
                </c:pt>
                <c:pt idx="57">
                  <c:v>10.508364235</c:v>
                </c:pt>
                <c:pt idx="58">
                  <c:v>10.311637631</c:v>
                </c:pt>
                <c:pt idx="59">
                  <c:v>10.106812530999999</c:v>
                </c:pt>
                <c:pt idx="60">
                  <c:v>9.9938852980000004</c:v>
                </c:pt>
                <c:pt idx="61">
                  <c:v>9.8991840910000004</c:v>
                </c:pt>
                <c:pt idx="62">
                  <c:v>9.7376730630000008</c:v>
                </c:pt>
                <c:pt idx="63">
                  <c:v>9.711396938</c:v>
                </c:pt>
                <c:pt idx="64">
                  <c:v>9.9517551179999995</c:v>
                </c:pt>
                <c:pt idx="65">
                  <c:v>10.075569686</c:v>
                </c:pt>
                <c:pt idx="66">
                  <c:v>9.9789754520000002</c:v>
                </c:pt>
                <c:pt idx="67">
                  <c:v>9.9243432219999992</c:v>
                </c:pt>
                <c:pt idx="68">
                  <c:v>9.9546464799999992</c:v>
                </c:pt>
                <c:pt idx="69">
                  <c:v>9.978520413</c:v>
                </c:pt>
                <c:pt idx="70">
                  <c:v>10.044209862000001</c:v>
                </c:pt>
                <c:pt idx="71">
                  <c:v>10.223068208999999</c:v>
                </c:pt>
                <c:pt idx="72">
                  <c:v>10.470942580000001</c:v>
                </c:pt>
                <c:pt idx="73">
                  <c:v>10.658752631</c:v>
                </c:pt>
                <c:pt idx="74">
                  <c:v>10.837716865999999</c:v>
                </c:pt>
                <c:pt idx="75">
                  <c:v>10.951676933</c:v>
                </c:pt>
                <c:pt idx="76">
                  <c:v>11.032688619</c:v>
                </c:pt>
                <c:pt idx="77">
                  <c:v>11.060594270999999</c:v>
                </c:pt>
                <c:pt idx="78">
                  <c:v>11.200531289000001</c:v>
                </c:pt>
                <c:pt idx="79">
                  <c:v>11.295351044</c:v>
                </c:pt>
                <c:pt idx="80">
                  <c:v>11.288017608000001</c:v>
                </c:pt>
                <c:pt idx="81">
                  <c:v>11.296939325</c:v>
                </c:pt>
                <c:pt idx="82">
                  <c:v>11.385950514999999</c:v>
                </c:pt>
                <c:pt idx="83">
                  <c:v>11.468770329</c:v>
                </c:pt>
                <c:pt idx="84">
                  <c:v>11.585363432999999</c:v>
                </c:pt>
                <c:pt idx="85">
                  <c:v>11.650778111999999</c:v>
                </c:pt>
                <c:pt idx="86">
                  <c:v>11.693756006999999</c:v>
                </c:pt>
                <c:pt idx="87">
                  <c:v>11.66415233</c:v>
                </c:pt>
                <c:pt idx="88">
                  <c:v>11.709655271000001</c:v>
                </c:pt>
                <c:pt idx="89">
                  <c:v>11.883639587999999</c:v>
                </c:pt>
                <c:pt idx="90">
                  <c:v>11.974812958999999</c:v>
                </c:pt>
                <c:pt idx="91">
                  <c:v>12.08363634</c:v>
                </c:pt>
                <c:pt idx="92">
                  <c:v>12.131778863999999</c:v>
                </c:pt>
                <c:pt idx="93">
                  <c:v>12.315893194999999</c:v>
                </c:pt>
                <c:pt idx="94">
                  <c:v>12.415183604999999</c:v>
                </c:pt>
                <c:pt idx="95">
                  <c:v>12.328061477</c:v>
                </c:pt>
                <c:pt idx="96">
                  <c:v>12.342641776000001</c:v>
                </c:pt>
                <c:pt idx="97">
                  <c:v>12.355105160000001</c:v>
                </c:pt>
                <c:pt idx="98">
                  <c:v>12.318791806</c:v>
                </c:pt>
                <c:pt idx="99">
                  <c:v>12.437940429999999</c:v>
                </c:pt>
                <c:pt idx="100">
                  <c:v>12.585534978</c:v>
                </c:pt>
                <c:pt idx="101">
                  <c:v>12.500642868</c:v>
                </c:pt>
                <c:pt idx="102">
                  <c:v>12.395727506</c:v>
                </c:pt>
                <c:pt idx="103">
                  <c:v>12.281182175</c:v>
                </c:pt>
                <c:pt idx="104">
                  <c:v>12.382980951</c:v>
                </c:pt>
                <c:pt idx="105">
                  <c:v>12.359278593000001</c:v>
                </c:pt>
                <c:pt idx="106">
                  <c:v>12.311954595</c:v>
                </c:pt>
                <c:pt idx="107">
                  <c:v>12.5049875</c:v>
                </c:pt>
                <c:pt idx="108">
                  <c:v>12.389783691</c:v>
                </c:pt>
                <c:pt idx="109">
                  <c:v>12.274225186000001</c:v>
                </c:pt>
                <c:pt idx="110">
                  <c:v>12.295735283000001</c:v>
                </c:pt>
                <c:pt idx="111">
                  <c:v>12.021819053</c:v>
                </c:pt>
                <c:pt idx="112">
                  <c:v>11.60507904</c:v>
                </c:pt>
                <c:pt idx="113">
                  <c:v>11.401410007000001</c:v>
                </c:pt>
                <c:pt idx="114">
                  <c:v>11.276599067999999</c:v>
                </c:pt>
                <c:pt idx="115">
                  <c:v>11.11965139</c:v>
                </c:pt>
                <c:pt idx="116">
                  <c:v>10.985647692000001</c:v>
                </c:pt>
                <c:pt idx="117">
                  <c:v>10.84575823</c:v>
                </c:pt>
                <c:pt idx="118">
                  <c:v>10.711240994000001</c:v>
                </c:pt>
                <c:pt idx="119">
                  <c:v>10.619265407</c:v>
                </c:pt>
                <c:pt idx="120">
                  <c:v>10.593033981</c:v>
                </c:pt>
                <c:pt idx="121">
                  <c:v>10.632044819000001</c:v>
                </c:pt>
                <c:pt idx="122">
                  <c:v>10.698127829000001</c:v>
                </c:pt>
                <c:pt idx="123">
                  <c:v>10.820199245</c:v>
                </c:pt>
                <c:pt idx="124">
                  <c:v>10.820501351000001</c:v>
                </c:pt>
                <c:pt idx="125">
                  <c:v>10.798801479</c:v>
                </c:pt>
                <c:pt idx="126">
                  <c:v>10.993998379000001</c:v>
                </c:pt>
                <c:pt idx="127">
                  <c:v>11.264557935999999</c:v>
                </c:pt>
                <c:pt idx="128">
                  <c:v>11.616724742000001</c:v>
                </c:pt>
                <c:pt idx="129">
                  <c:v>11.907846364999999</c:v>
                </c:pt>
                <c:pt idx="130">
                  <c:v>12.413692734</c:v>
                </c:pt>
                <c:pt idx="131">
                  <c:v>12.674087063</c:v>
                </c:pt>
                <c:pt idx="132">
                  <c:v>13.077482304</c:v>
                </c:pt>
                <c:pt idx="133">
                  <c:v>13.34516002</c:v>
                </c:pt>
                <c:pt idx="134" formatCode="#,##0">
                  <c:v>13.717437635</c:v>
                </c:pt>
                <c:pt idx="135">
                  <c:v>14.232575526</c:v>
                </c:pt>
                <c:pt idx="136">
                  <c:v>15.094176652</c:v>
                </c:pt>
                <c:pt idx="137">
                  <c:v>15.986544363</c:v>
                </c:pt>
                <c:pt idx="138">
                  <c:v>16.563466041000002</c:v>
                </c:pt>
                <c:pt idx="139" formatCode="0.0">
                  <c:v>16.942215194999999</c:v>
                </c:pt>
                <c:pt idx="140" formatCode="0.0">
                  <c:v>17.170031904999998</c:v>
                </c:pt>
                <c:pt idx="141" formatCode="0.0">
                  <c:v>17.383231057</c:v>
                </c:pt>
                <c:pt idx="142" formatCode="0.0">
                  <c:v>17.420179557000001</c:v>
                </c:pt>
                <c:pt idx="143" formatCode="0.0">
                  <c:v>17.501948980000002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B-41DE-9ED9-54A037A5A11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Metsäteollisuus</c:v>
                </c:pt>
              </c:strCache>
            </c:strRef>
          </c:tx>
          <c:spPr>
            <a:ln w="381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Taul1!$A$2:$A$145</c:f>
              <c:strCache>
                <c:ptCount val="144"/>
                <c:pt idx="0">
                  <c:v>2011</c:v>
                </c:pt>
                <c:pt idx="1">
                  <c:v>2011/02</c:v>
                </c:pt>
                <c:pt idx="2">
                  <c:v>2011/03</c:v>
                </c:pt>
                <c:pt idx="3">
                  <c:v>2011/04</c:v>
                </c:pt>
                <c:pt idx="4">
                  <c:v>2011/05</c:v>
                </c:pt>
                <c:pt idx="5">
                  <c:v>2011/06</c:v>
                </c:pt>
                <c:pt idx="6">
                  <c:v>2011/07</c:v>
                </c:pt>
                <c:pt idx="7">
                  <c:v>2011/08</c:v>
                </c:pt>
                <c:pt idx="8">
                  <c:v>2011/09</c:v>
                </c:pt>
                <c:pt idx="9">
                  <c:v>2011/10</c:v>
                </c:pt>
                <c:pt idx="10">
                  <c:v>2011/11</c:v>
                </c:pt>
                <c:pt idx="11">
                  <c:v>2011/12</c:v>
                </c:pt>
                <c:pt idx="12">
                  <c:v>2012</c:v>
                </c:pt>
                <c:pt idx="13">
                  <c:v>2012/02</c:v>
                </c:pt>
                <c:pt idx="14">
                  <c:v>2012/03</c:v>
                </c:pt>
                <c:pt idx="15">
                  <c:v>2012/04</c:v>
                </c:pt>
                <c:pt idx="16">
                  <c:v>2012/05</c:v>
                </c:pt>
                <c:pt idx="17">
                  <c:v>2012/06</c:v>
                </c:pt>
                <c:pt idx="18">
                  <c:v>2012/07</c:v>
                </c:pt>
                <c:pt idx="19">
                  <c:v>2012/08</c:v>
                </c:pt>
                <c:pt idx="20">
                  <c:v>2012/09</c:v>
                </c:pt>
                <c:pt idx="21">
                  <c:v>2012/10</c:v>
                </c:pt>
                <c:pt idx="22">
                  <c:v>2012/11</c:v>
                </c:pt>
                <c:pt idx="23">
                  <c:v>12</c:v>
                </c:pt>
                <c:pt idx="24">
                  <c:v>2013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2014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2015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2016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2017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2018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2019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2020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2022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</c:strCache>
            </c:strRef>
          </c:cat>
          <c:val>
            <c:numRef>
              <c:f>Taul1!$C$2:$C$145</c:f>
              <c:numCache>
                <c:formatCode>#,##0</c:formatCode>
                <c:ptCount val="144"/>
                <c:pt idx="0">
                  <c:v>10.907446</c:v>
                </c:pt>
                <c:pt idx="1">
                  <c:v>11.011239369</c:v>
                </c:pt>
                <c:pt idx="2">
                  <c:v>11.431035117</c:v>
                </c:pt>
                <c:pt idx="3">
                  <c:v>11.352993304</c:v>
                </c:pt>
                <c:pt idx="4">
                  <c:v>11.379512571999999</c:v>
                </c:pt>
                <c:pt idx="5">
                  <c:v>11.339684193</c:v>
                </c:pt>
                <c:pt idx="6">
                  <c:v>11.271627007999999</c:v>
                </c:pt>
                <c:pt idx="7">
                  <c:v>11.297315356</c:v>
                </c:pt>
                <c:pt idx="8">
                  <c:v>11.288328454</c:v>
                </c:pt>
                <c:pt idx="9">
                  <c:v>11.222477053</c:v>
                </c:pt>
                <c:pt idx="10">
                  <c:v>11.154364654</c:v>
                </c:pt>
                <c:pt idx="11">
                  <c:v>11.099377519000001</c:v>
                </c:pt>
                <c:pt idx="12">
                  <c:v>11.000319430999999</c:v>
                </c:pt>
                <c:pt idx="13">
                  <c:v>10.966950319</c:v>
                </c:pt>
                <c:pt idx="14">
                  <c:v>10.867566971</c:v>
                </c:pt>
                <c:pt idx="15">
                  <c:v>10.810206585</c:v>
                </c:pt>
                <c:pt idx="16">
                  <c:v>10.752538933</c:v>
                </c:pt>
                <c:pt idx="17">
                  <c:v>10.732550062</c:v>
                </c:pt>
                <c:pt idx="18">
                  <c:v>10.806443144999999</c:v>
                </c:pt>
                <c:pt idx="19">
                  <c:v>10.848658991000001</c:v>
                </c:pt>
                <c:pt idx="20">
                  <c:v>10.811987655999999</c:v>
                </c:pt>
                <c:pt idx="21">
                  <c:v>10.926363909000001</c:v>
                </c:pt>
                <c:pt idx="22">
                  <c:v>10.981519977</c:v>
                </c:pt>
                <c:pt idx="23">
                  <c:v>10.912894744000001</c:v>
                </c:pt>
                <c:pt idx="24">
                  <c:v>10.999057219999999</c:v>
                </c:pt>
                <c:pt idx="25">
                  <c:v>11.042091283</c:v>
                </c:pt>
                <c:pt idx="26">
                  <c:v>11.010045522</c:v>
                </c:pt>
                <c:pt idx="27">
                  <c:v>11.111565733999999</c:v>
                </c:pt>
                <c:pt idx="28">
                  <c:v>11.146850362</c:v>
                </c:pt>
                <c:pt idx="29">
                  <c:v>11.142200301000001</c:v>
                </c:pt>
                <c:pt idx="30">
                  <c:v>11.136828072</c:v>
                </c:pt>
                <c:pt idx="31">
                  <c:v>11.06845227</c:v>
                </c:pt>
                <c:pt idx="32">
                  <c:v>11.098122349</c:v>
                </c:pt>
                <c:pt idx="33">
                  <c:v>11.125076611000001</c:v>
                </c:pt>
                <c:pt idx="34">
                  <c:v>11.102427234</c:v>
                </c:pt>
                <c:pt idx="35">
                  <c:v>11.21897571</c:v>
                </c:pt>
                <c:pt idx="36">
                  <c:v>11.257491234</c:v>
                </c:pt>
                <c:pt idx="37">
                  <c:v>11.287074633</c:v>
                </c:pt>
                <c:pt idx="38">
                  <c:v>11.336646227999999</c:v>
                </c:pt>
                <c:pt idx="39">
                  <c:v>11.349014652999999</c:v>
                </c:pt>
                <c:pt idx="40">
                  <c:v>11.305562689</c:v>
                </c:pt>
                <c:pt idx="41">
                  <c:v>11.285099775000001</c:v>
                </c:pt>
                <c:pt idx="42">
                  <c:v>11.267490350999999</c:v>
                </c:pt>
                <c:pt idx="43">
                  <c:v>11.233956852</c:v>
                </c:pt>
                <c:pt idx="44">
                  <c:v>11.258399262999999</c:v>
                </c:pt>
                <c:pt idx="45">
                  <c:v>11.219030095999999</c:v>
                </c:pt>
                <c:pt idx="46">
                  <c:v>11.194284536</c:v>
                </c:pt>
                <c:pt idx="47">
                  <c:v>11.183694266</c:v>
                </c:pt>
                <c:pt idx="48">
                  <c:v>11.134604628</c:v>
                </c:pt>
                <c:pt idx="49">
                  <c:v>11.15295285</c:v>
                </c:pt>
                <c:pt idx="50">
                  <c:v>11.195079213</c:v>
                </c:pt>
                <c:pt idx="51">
                  <c:v>11.257282566000001</c:v>
                </c:pt>
                <c:pt idx="52">
                  <c:v>11.241999834</c:v>
                </c:pt>
                <c:pt idx="53">
                  <c:v>11.341292829</c:v>
                </c:pt>
                <c:pt idx="54">
                  <c:v>11.419494879</c:v>
                </c:pt>
                <c:pt idx="55">
                  <c:v>11.478801896</c:v>
                </c:pt>
                <c:pt idx="56">
                  <c:v>11.458607502</c:v>
                </c:pt>
                <c:pt idx="57">
                  <c:v>11.412966062000001</c:v>
                </c:pt>
                <c:pt idx="58">
                  <c:v>11.44299562</c:v>
                </c:pt>
                <c:pt idx="59">
                  <c:v>11.556637631999999</c:v>
                </c:pt>
                <c:pt idx="60">
                  <c:v>11.501064355</c:v>
                </c:pt>
                <c:pt idx="61">
                  <c:v>11.571624519</c:v>
                </c:pt>
                <c:pt idx="62">
                  <c:v>11.562164083000001</c:v>
                </c:pt>
                <c:pt idx="63">
                  <c:v>11.513698815</c:v>
                </c:pt>
                <c:pt idx="64">
                  <c:v>11.555166729</c:v>
                </c:pt>
                <c:pt idx="65">
                  <c:v>11.500847091000001</c:v>
                </c:pt>
                <c:pt idx="66">
                  <c:v>11.401671402</c:v>
                </c:pt>
                <c:pt idx="67">
                  <c:v>11.376123171</c:v>
                </c:pt>
                <c:pt idx="68">
                  <c:v>11.380102873</c:v>
                </c:pt>
                <c:pt idx="69">
                  <c:v>11.38552366</c:v>
                </c:pt>
                <c:pt idx="70">
                  <c:v>11.433414384000001</c:v>
                </c:pt>
                <c:pt idx="71">
                  <c:v>11.358381412</c:v>
                </c:pt>
                <c:pt idx="72">
                  <c:v>11.497515606</c:v>
                </c:pt>
                <c:pt idx="73">
                  <c:v>11.425873308</c:v>
                </c:pt>
                <c:pt idx="74">
                  <c:v>11.466587695999999</c:v>
                </c:pt>
                <c:pt idx="75">
                  <c:v>11.402263427999999</c:v>
                </c:pt>
                <c:pt idx="76">
                  <c:v>11.449465759000001</c:v>
                </c:pt>
                <c:pt idx="77">
                  <c:v>11.497026081</c:v>
                </c:pt>
                <c:pt idx="78">
                  <c:v>11.565863352999999</c:v>
                </c:pt>
                <c:pt idx="79">
                  <c:v>11.675320065999999</c:v>
                </c:pt>
                <c:pt idx="80">
                  <c:v>11.707496789</c:v>
                </c:pt>
                <c:pt idx="81">
                  <c:v>11.786506411</c:v>
                </c:pt>
                <c:pt idx="82">
                  <c:v>11.870096232</c:v>
                </c:pt>
                <c:pt idx="83">
                  <c:v>11.922133552</c:v>
                </c:pt>
                <c:pt idx="84">
                  <c:v>12.011711884</c:v>
                </c:pt>
                <c:pt idx="85">
                  <c:v>12.108809236000001</c:v>
                </c:pt>
                <c:pt idx="86">
                  <c:v>12.156569320999999</c:v>
                </c:pt>
                <c:pt idx="87">
                  <c:v>12.283551419</c:v>
                </c:pt>
                <c:pt idx="88">
                  <c:v>12.37214741</c:v>
                </c:pt>
                <c:pt idx="89">
                  <c:v>12.485463938000001</c:v>
                </c:pt>
                <c:pt idx="90">
                  <c:v>12.605240945</c:v>
                </c:pt>
                <c:pt idx="91">
                  <c:v>12.728349266</c:v>
                </c:pt>
                <c:pt idx="92">
                  <c:v>12.814761528</c:v>
                </c:pt>
                <c:pt idx="93">
                  <c:v>12.948984554000001</c:v>
                </c:pt>
                <c:pt idx="94">
                  <c:v>13.035416315999999</c:v>
                </c:pt>
                <c:pt idx="95">
                  <c:v>13.097683406</c:v>
                </c:pt>
                <c:pt idx="96">
                  <c:v>13.144851016</c:v>
                </c:pt>
                <c:pt idx="97">
                  <c:v>13.199164064</c:v>
                </c:pt>
                <c:pt idx="98">
                  <c:v>13.212019274999999</c:v>
                </c:pt>
                <c:pt idx="99">
                  <c:v>13.243014066000001</c:v>
                </c:pt>
                <c:pt idx="100">
                  <c:v>13.246382365000001</c:v>
                </c:pt>
                <c:pt idx="101">
                  <c:v>13.172929952</c:v>
                </c:pt>
                <c:pt idx="102">
                  <c:v>13.104560856000001</c:v>
                </c:pt>
                <c:pt idx="103">
                  <c:v>12.977652041000001</c:v>
                </c:pt>
                <c:pt idx="104">
                  <c:v>12.883105091999999</c:v>
                </c:pt>
                <c:pt idx="105">
                  <c:v>12.74092632</c:v>
                </c:pt>
                <c:pt idx="106">
                  <c:v>12.517416227</c:v>
                </c:pt>
                <c:pt idx="107">
                  <c:v>12.362412646999999</c:v>
                </c:pt>
                <c:pt idx="108" formatCode="General">
                  <c:v>12.208048155</c:v>
                </c:pt>
                <c:pt idx="109" formatCode="General">
                  <c:v>11.697928659</c:v>
                </c:pt>
                <c:pt idx="110" formatCode="General">
                  <c:v>11.532115300999999</c:v>
                </c:pt>
                <c:pt idx="111" formatCode="General">
                  <c:v>11.432623342999999</c:v>
                </c:pt>
                <c:pt idx="112" formatCode="General">
                  <c:v>11.166283033999999</c:v>
                </c:pt>
                <c:pt idx="113" formatCode="General">
                  <c:v>10.992686811</c:v>
                </c:pt>
                <c:pt idx="114" formatCode="General">
                  <c:v>10.813742912</c:v>
                </c:pt>
                <c:pt idx="115" formatCode="General">
                  <c:v>10.624399967</c:v>
                </c:pt>
                <c:pt idx="116" formatCode="General">
                  <c:v>10.519462785</c:v>
                </c:pt>
                <c:pt idx="117" formatCode="General">
                  <c:v>10.377427228</c:v>
                </c:pt>
                <c:pt idx="118" formatCode="General">
                  <c:v>10.297385705</c:v>
                </c:pt>
                <c:pt idx="119" formatCode="General">
                  <c:v>10.27208924</c:v>
                </c:pt>
                <c:pt idx="120" formatCode="General">
                  <c:v>10.117239042</c:v>
                </c:pt>
                <c:pt idx="121" formatCode="General">
                  <c:v>10.444730899</c:v>
                </c:pt>
                <c:pt idx="122" formatCode="General">
                  <c:v>10.581857072</c:v>
                </c:pt>
                <c:pt idx="123" formatCode="General">
                  <c:v>10.664733037</c:v>
                </c:pt>
                <c:pt idx="124" formatCode="General">
                  <c:v>10.948221037</c:v>
                </c:pt>
                <c:pt idx="125" formatCode="General">
                  <c:v>11.217953118000001</c:v>
                </c:pt>
                <c:pt idx="126" formatCode="General">
                  <c:v>11.521162349000001</c:v>
                </c:pt>
                <c:pt idx="127" formatCode="General">
                  <c:v>11.806038061000001</c:v>
                </c:pt>
                <c:pt idx="128" formatCode="General">
                  <c:v>12.105942419</c:v>
                </c:pt>
                <c:pt idx="129" formatCode="General">
                  <c:v>12.369637794000001</c:v>
                </c:pt>
                <c:pt idx="130" formatCode="General">
                  <c:v>12.734695749</c:v>
                </c:pt>
                <c:pt idx="131" formatCode="General">
                  <c:v>13.035317265</c:v>
                </c:pt>
                <c:pt idx="132" formatCode="General">
                  <c:v>13.210129902</c:v>
                </c:pt>
                <c:pt idx="133" formatCode="General">
                  <c:v>13.307909485</c:v>
                </c:pt>
                <c:pt idx="134">
                  <c:v>13.361472746</c:v>
                </c:pt>
                <c:pt idx="135" formatCode="General">
                  <c:v>13.401540914</c:v>
                </c:pt>
                <c:pt idx="136" formatCode="General">
                  <c:v>13.522410468</c:v>
                </c:pt>
                <c:pt idx="137" formatCode="General">
                  <c:v>13.681491451999999</c:v>
                </c:pt>
                <c:pt idx="138" formatCode="General">
                  <c:v>13.854915607000001</c:v>
                </c:pt>
                <c:pt idx="139" formatCode="0.0">
                  <c:v>14.088234658999999</c:v>
                </c:pt>
                <c:pt idx="140" formatCode="0.0">
                  <c:v>14.262979107</c:v>
                </c:pt>
                <c:pt idx="141" formatCode="0.0">
                  <c:v>14.424476347000001</c:v>
                </c:pt>
                <c:pt idx="142" formatCode="0.0">
                  <c:v>14.475011167</c:v>
                </c:pt>
                <c:pt idx="143" formatCode="0.0">
                  <c:v>14.457855428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B-41DE-9ED9-54A037A5A111}"/>
            </c:ext>
          </c:extLst>
        </c:ser>
        <c:ser>
          <c:idx val="3"/>
          <c:order val="2"/>
          <c:tx>
            <c:strRef>
              <c:f>Taul1!$E$1</c:f>
              <c:strCache>
                <c:ptCount val="1"/>
                <c:pt idx="0">
                  <c:v>Elektroniikka- ja sähkö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Taul1!$A$2:$A$145</c:f>
              <c:strCache>
                <c:ptCount val="144"/>
                <c:pt idx="0">
                  <c:v>2011</c:v>
                </c:pt>
                <c:pt idx="1">
                  <c:v>2011/02</c:v>
                </c:pt>
                <c:pt idx="2">
                  <c:v>2011/03</c:v>
                </c:pt>
                <c:pt idx="3">
                  <c:v>2011/04</c:v>
                </c:pt>
                <c:pt idx="4">
                  <c:v>2011/05</c:v>
                </c:pt>
                <c:pt idx="5">
                  <c:v>2011/06</c:v>
                </c:pt>
                <c:pt idx="6">
                  <c:v>2011/07</c:v>
                </c:pt>
                <c:pt idx="7">
                  <c:v>2011/08</c:v>
                </c:pt>
                <c:pt idx="8">
                  <c:v>2011/09</c:v>
                </c:pt>
                <c:pt idx="9">
                  <c:v>2011/10</c:v>
                </c:pt>
                <c:pt idx="10">
                  <c:v>2011/11</c:v>
                </c:pt>
                <c:pt idx="11">
                  <c:v>2011/12</c:v>
                </c:pt>
                <c:pt idx="12">
                  <c:v>2012</c:v>
                </c:pt>
                <c:pt idx="13">
                  <c:v>2012/02</c:v>
                </c:pt>
                <c:pt idx="14">
                  <c:v>2012/03</c:v>
                </c:pt>
                <c:pt idx="15">
                  <c:v>2012/04</c:v>
                </c:pt>
                <c:pt idx="16">
                  <c:v>2012/05</c:v>
                </c:pt>
                <c:pt idx="17">
                  <c:v>2012/06</c:v>
                </c:pt>
                <c:pt idx="18">
                  <c:v>2012/07</c:v>
                </c:pt>
                <c:pt idx="19">
                  <c:v>2012/08</c:v>
                </c:pt>
                <c:pt idx="20">
                  <c:v>2012/09</c:v>
                </c:pt>
                <c:pt idx="21">
                  <c:v>2012/10</c:v>
                </c:pt>
                <c:pt idx="22">
                  <c:v>2012/11</c:v>
                </c:pt>
                <c:pt idx="23">
                  <c:v>12</c:v>
                </c:pt>
                <c:pt idx="24">
                  <c:v>2013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2014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2015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2016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2017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2018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2019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2020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2022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</c:strCache>
            </c:strRef>
          </c:cat>
          <c:val>
            <c:numRef>
              <c:f>Taul1!$E$2:$E$145</c:f>
              <c:numCache>
                <c:formatCode>#,##0</c:formatCode>
                <c:ptCount val="144"/>
                <c:pt idx="0">
                  <c:v>8.2087404260000003</c:v>
                </c:pt>
                <c:pt idx="1">
                  <c:v>8.2849198879999992</c:v>
                </c:pt>
                <c:pt idx="2">
                  <c:v>8.3422524899999999</c:v>
                </c:pt>
                <c:pt idx="3">
                  <c:v>8.2757697140000008</c:v>
                </c:pt>
                <c:pt idx="4">
                  <c:v>8.2184756839999995</c:v>
                </c:pt>
                <c:pt idx="5">
                  <c:v>8.1398098680000004</c:v>
                </c:pt>
                <c:pt idx="6">
                  <c:v>8.0909088800000006</c:v>
                </c:pt>
                <c:pt idx="7">
                  <c:v>8.0083779970000002</c:v>
                </c:pt>
                <c:pt idx="8">
                  <c:v>7.9469715970000001</c:v>
                </c:pt>
                <c:pt idx="9">
                  <c:v>7.7877190379999996</c:v>
                </c:pt>
                <c:pt idx="10">
                  <c:v>7.7734458579999997</c:v>
                </c:pt>
                <c:pt idx="11">
                  <c:v>7.6559917779999997</c:v>
                </c:pt>
                <c:pt idx="12">
                  <c:v>7.5636968969999998</c:v>
                </c:pt>
                <c:pt idx="13">
                  <c:v>7.561591408</c:v>
                </c:pt>
                <c:pt idx="14">
                  <c:v>7.583472134</c:v>
                </c:pt>
                <c:pt idx="15">
                  <c:v>7.539018167</c:v>
                </c:pt>
                <c:pt idx="16">
                  <c:v>7.5408112679999997</c:v>
                </c:pt>
                <c:pt idx="17">
                  <c:v>7.5363768999999996</c:v>
                </c:pt>
                <c:pt idx="18">
                  <c:v>7.6949123430000004</c:v>
                </c:pt>
                <c:pt idx="19">
                  <c:v>7.8412331469999996</c:v>
                </c:pt>
                <c:pt idx="20">
                  <c:v>7.7477805059999998</c:v>
                </c:pt>
                <c:pt idx="21">
                  <c:v>7.7717335930000004</c:v>
                </c:pt>
                <c:pt idx="22">
                  <c:v>7.5461095770000002</c:v>
                </c:pt>
                <c:pt idx="23">
                  <c:v>7.381275316</c:v>
                </c:pt>
                <c:pt idx="24">
                  <c:v>7.3493031440000003</c:v>
                </c:pt>
                <c:pt idx="25">
                  <c:v>7.2023904109999997</c:v>
                </c:pt>
                <c:pt idx="26">
                  <c:v>6.9167686220000002</c:v>
                </c:pt>
                <c:pt idx="27">
                  <c:v>6.876434916</c:v>
                </c:pt>
                <c:pt idx="28">
                  <c:v>6.7556607270000004</c:v>
                </c:pt>
                <c:pt idx="29">
                  <c:v>6.6807692440000004</c:v>
                </c:pt>
                <c:pt idx="30">
                  <c:v>6.5597894129999998</c:v>
                </c:pt>
                <c:pt idx="31">
                  <c:v>6.3885804359999998</c:v>
                </c:pt>
                <c:pt idx="32">
                  <c:v>6.3893944139999999</c:v>
                </c:pt>
                <c:pt idx="33">
                  <c:v>6.4119406750000003</c:v>
                </c:pt>
                <c:pt idx="34">
                  <c:v>6.439701629</c:v>
                </c:pt>
                <c:pt idx="35">
                  <c:v>6.4112556590000001</c:v>
                </c:pt>
                <c:pt idx="36">
                  <c:v>6.3774072679999998</c:v>
                </c:pt>
                <c:pt idx="37">
                  <c:v>6.395582675</c:v>
                </c:pt>
                <c:pt idx="38">
                  <c:v>6.433212256</c:v>
                </c:pt>
                <c:pt idx="39">
                  <c:v>6.4218257410000001</c:v>
                </c:pt>
                <c:pt idx="40">
                  <c:v>6.4359310340000002</c:v>
                </c:pt>
                <c:pt idx="41">
                  <c:v>6.4617551830000002</c:v>
                </c:pt>
                <c:pt idx="42">
                  <c:v>6.480008561</c:v>
                </c:pt>
                <c:pt idx="43">
                  <c:v>6.5065551130000001</c:v>
                </c:pt>
                <c:pt idx="44">
                  <c:v>6.6343018010000003</c:v>
                </c:pt>
                <c:pt idx="45">
                  <c:v>6.616613633</c:v>
                </c:pt>
                <c:pt idx="46">
                  <c:v>6.577578216</c:v>
                </c:pt>
                <c:pt idx="47">
                  <c:v>6.7416344090000004</c:v>
                </c:pt>
                <c:pt idx="48">
                  <c:v>6.6951183959999998</c:v>
                </c:pt>
                <c:pt idx="49">
                  <c:v>6.700294929</c:v>
                </c:pt>
                <c:pt idx="50">
                  <c:v>6.7199831010000004</c:v>
                </c:pt>
                <c:pt idx="51">
                  <c:v>6.7996288519999997</c:v>
                </c:pt>
                <c:pt idx="52">
                  <c:v>6.8243183299999997</c:v>
                </c:pt>
                <c:pt idx="53">
                  <c:v>6.821854096</c:v>
                </c:pt>
                <c:pt idx="54">
                  <c:v>6.7824557839999997</c:v>
                </c:pt>
                <c:pt idx="55">
                  <c:v>6.6981450310000001</c:v>
                </c:pt>
                <c:pt idx="56">
                  <c:v>6.6453765840000001</c:v>
                </c:pt>
                <c:pt idx="57">
                  <c:v>6.5961770880000001</c:v>
                </c:pt>
                <c:pt idx="58">
                  <c:v>6.6085942629999996</c:v>
                </c:pt>
                <c:pt idx="59">
                  <c:v>6.5288803990000002</c:v>
                </c:pt>
                <c:pt idx="60">
                  <c:v>6.4954094080000004</c:v>
                </c:pt>
                <c:pt idx="61">
                  <c:v>6.5228809620000003</c:v>
                </c:pt>
                <c:pt idx="62">
                  <c:v>6.5328224549999998</c:v>
                </c:pt>
                <c:pt idx="63">
                  <c:v>6.4089507509999999</c:v>
                </c:pt>
                <c:pt idx="64">
                  <c:v>6.3424759330000002</c:v>
                </c:pt>
                <c:pt idx="65">
                  <c:v>6.3464373260000002</c:v>
                </c:pt>
                <c:pt idx="66">
                  <c:v>6.2981503310000004</c:v>
                </c:pt>
                <c:pt idx="67">
                  <c:v>6.3754527149999998</c:v>
                </c:pt>
                <c:pt idx="68">
                  <c:v>6.2936256979999996</c:v>
                </c:pt>
                <c:pt idx="69">
                  <c:v>6.2851091710000002</c:v>
                </c:pt>
                <c:pt idx="70">
                  <c:v>6.305819369</c:v>
                </c:pt>
                <c:pt idx="71">
                  <c:v>6.3242117670000004</c:v>
                </c:pt>
                <c:pt idx="72">
                  <c:v>6.4647080490000004</c:v>
                </c:pt>
                <c:pt idx="73">
                  <c:v>6.4664968390000004</c:v>
                </c:pt>
                <c:pt idx="74">
                  <c:v>6.6189154170000002</c:v>
                </c:pt>
                <c:pt idx="75">
                  <c:v>6.67072821</c:v>
                </c:pt>
                <c:pt idx="76">
                  <c:v>6.7856069229999996</c:v>
                </c:pt>
                <c:pt idx="77">
                  <c:v>6.7916850579999997</c:v>
                </c:pt>
                <c:pt idx="78">
                  <c:v>6.8417652750000002</c:v>
                </c:pt>
                <c:pt idx="79">
                  <c:v>6.9043739930000001</c:v>
                </c:pt>
                <c:pt idx="80">
                  <c:v>6.9448141110000003</c:v>
                </c:pt>
                <c:pt idx="81">
                  <c:v>7.0032491959999996</c:v>
                </c:pt>
                <c:pt idx="82">
                  <c:v>7.0865774070000001</c:v>
                </c:pt>
                <c:pt idx="83">
                  <c:v>7.1113749610000001</c:v>
                </c:pt>
                <c:pt idx="84">
                  <c:v>7.1553275029999996</c:v>
                </c:pt>
                <c:pt idx="85">
                  <c:v>7.116394391</c:v>
                </c:pt>
                <c:pt idx="86">
                  <c:v>7.058584754</c:v>
                </c:pt>
                <c:pt idx="87">
                  <c:v>7.1755802089999996</c:v>
                </c:pt>
                <c:pt idx="88">
                  <c:v>7.182921769</c:v>
                </c:pt>
                <c:pt idx="89">
                  <c:v>7.1965174650000003</c:v>
                </c:pt>
                <c:pt idx="90">
                  <c:v>7.2182761910000002</c:v>
                </c:pt>
                <c:pt idx="91">
                  <c:v>7.2308824349999998</c:v>
                </c:pt>
                <c:pt idx="92">
                  <c:v>7.2975860470000002</c:v>
                </c:pt>
                <c:pt idx="93">
                  <c:v>7.3962700449999996</c:v>
                </c:pt>
                <c:pt idx="94">
                  <c:v>7.4272449309999997</c:v>
                </c:pt>
                <c:pt idx="95">
                  <c:v>7.4166541969999997</c:v>
                </c:pt>
                <c:pt idx="96">
                  <c:v>7.4141191060000002</c:v>
                </c:pt>
                <c:pt idx="97">
                  <c:v>7.5170014390000004</c:v>
                </c:pt>
                <c:pt idx="98">
                  <c:v>7.5237260749999999</c:v>
                </c:pt>
                <c:pt idx="99">
                  <c:v>7.4396088660000004</c:v>
                </c:pt>
                <c:pt idx="100">
                  <c:v>7.4607904789999999</c:v>
                </c:pt>
                <c:pt idx="101">
                  <c:v>7.4792420740000001</c:v>
                </c:pt>
                <c:pt idx="102">
                  <c:v>7.487556122</c:v>
                </c:pt>
                <c:pt idx="103">
                  <c:v>7.4766457920000002</c:v>
                </c:pt>
                <c:pt idx="104">
                  <c:v>7.5161826639999996</c:v>
                </c:pt>
                <c:pt idx="105">
                  <c:v>7.4950169750000004</c:v>
                </c:pt>
                <c:pt idx="106">
                  <c:v>7.4449783070000004</c:v>
                </c:pt>
                <c:pt idx="107">
                  <c:v>7.4536968530000003</c:v>
                </c:pt>
                <c:pt idx="108">
                  <c:v>7.439015124</c:v>
                </c:pt>
                <c:pt idx="109">
                  <c:v>7.4284462409999996</c:v>
                </c:pt>
                <c:pt idx="110">
                  <c:v>7.3544326900000003</c:v>
                </c:pt>
                <c:pt idx="111">
                  <c:v>7.3271523790000002</c:v>
                </c:pt>
                <c:pt idx="112">
                  <c:v>7.1607850390000003</c:v>
                </c:pt>
                <c:pt idx="113">
                  <c:v>7.0863530270000004</c:v>
                </c:pt>
                <c:pt idx="114">
                  <c:v>7.0377956050000003</c:v>
                </c:pt>
                <c:pt idx="115">
                  <c:v>6.993237358</c:v>
                </c:pt>
                <c:pt idx="116">
                  <c:v>6.9393842750000001</c:v>
                </c:pt>
                <c:pt idx="117">
                  <c:v>6.8939949839999999</c:v>
                </c:pt>
                <c:pt idx="118">
                  <c:v>6.8411250800000003</c:v>
                </c:pt>
                <c:pt idx="119">
                  <c:v>6.8115793599999996</c:v>
                </c:pt>
                <c:pt idx="120">
                  <c:v>6.7547210639999999</c:v>
                </c:pt>
                <c:pt idx="121">
                  <c:v>6.7313894379999999</c:v>
                </c:pt>
                <c:pt idx="122">
                  <c:v>6.8202409629999998</c:v>
                </c:pt>
                <c:pt idx="123">
                  <c:v>6.8879212880000003</c:v>
                </c:pt>
                <c:pt idx="124">
                  <c:v>7.0328941250000003</c:v>
                </c:pt>
                <c:pt idx="125">
                  <c:v>7.1653525900000004</c:v>
                </c:pt>
                <c:pt idx="126">
                  <c:v>7.2959494459999998</c:v>
                </c:pt>
                <c:pt idx="127">
                  <c:v>7.3491885400000001</c:v>
                </c:pt>
                <c:pt idx="128">
                  <c:v>7.4171908689999997</c:v>
                </c:pt>
                <c:pt idx="129">
                  <c:v>7.4455563739999997</c:v>
                </c:pt>
                <c:pt idx="130">
                  <c:v>7.5904408280000002</c:v>
                </c:pt>
                <c:pt idx="131">
                  <c:v>7.7211446339999998</c:v>
                </c:pt>
                <c:pt idx="132">
                  <c:v>7.8388035699999996</c:v>
                </c:pt>
                <c:pt idx="133">
                  <c:v>7.916209737</c:v>
                </c:pt>
                <c:pt idx="134">
                  <c:v>8.0180150270000006</c:v>
                </c:pt>
                <c:pt idx="135">
                  <c:v>8.165993082</c:v>
                </c:pt>
                <c:pt idx="136">
                  <c:v>8.2198919939999993</c:v>
                </c:pt>
                <c:pt idx="137">
                  <c:v>8.3458819789999996</c:v>
                </c:pt>
                <c:pt idx="138">
                  <c:v>8.4127871219999992</c:v>
                </c:pt>
                <c:pt idx="139" formatCode="0.0">
                  <c:v>8.6321963680000007</c:v>
                </c:pt>
                <c:pt idx="140" formatCode="0.0">
                  <c:v>8.8900220109999992</c:v>
                </c:pt>
                <c:pt idx="141" formatCode="0.0">
                  <c:v>9.0889702000000003</c:v>
                </c:pt>
                <c:pt idx="142" formatCode="0.0">
                  <c:v>9.2313713590000006</c:v>
                </c:pt>
                <c:pt idx="143" formatCode="0.0">
                  <c:v>9.3169147599999995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8B-41DE-9ED9-54A037A5A111}"/>
            </c:ext>
          </c:extLst>
        </c:ser>
        <c:ser>
          <c:idx val="2"/>
          <c:order val="3"/>
          <c:tx>
            <c:strRef>
              <c:f>Taul1!$D$1</c:f>
              <c:strCache>
                <c:ptCount val="1"/>
                <c:pt idx="0">
                  <c:v>Perusmetallit ja metallituotteet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Taul1!$A$2:$A$145</c:f>
              <c:strCache>
                <c:ptCount val="144"/>
                <c:pt idx="0">
                  <c:v>2011</c:v>
                </c:pt>
                <c:pt idx="1">
                  <c:v>2011/02</c:v>
                </c:pt>
                <c:pt idx="2">
                  <c:v>2011/03</c:v>
                </c:pt>
                <c:pt idx="3">
                  <c:v>2011/04</c:v>
                </c:pt>
                <c:pt idx="4">
                  <c:v>2011/05</c:v>
                </c:pt>
                <c:pt idx="5">
                  <c:v>2011/06</c:v>
                </c:pt>
                <c:pt idx="6">
                  <c:v>2011/07</c:v>
                </c:pt>
                <c:pt idx="7">
                  <c:v>2011/08</c:v>
                </c:pt>
                <c:pt idx="8">
                  <c:v>2011/09</c:v>
                </c:pt>
                <c:pt idx="9">
                  <c:v>2011/10</c:v>
                </c:pt>
                <c:pt idx="10">
                  <c:v>2011/11</c:v>
                </c:pt>
                <c:pt idx="11">
                  <c:v>2011/12</c:v>
                </c:pt>
                <c:pt idx="12">
                  <c:v>2012</c:v>
                </c:pt>
                <c:pt idx="13">
                  <c:v>2012/02</c:v>
                </c:pt>
                <c:pt idx="14">
                  <c:v>2012/03</c:v>
                </c:pt>
                <c:pt idx="15">
                  <c:v>2012/04</c:v>
                </c:pt>
                <c:pt idx="16">
                  <c:v>2012/05</c:v>
                </c:pt>
                <c:pt idx="17">
                  <c:v>2012/06</c:v>
                </c:pt>
                <c:pt idx="18">
                  <c:v>2012/07</c:v>
                </c:pt>
                <c:pt idx="19">
                  <c:v>2012/08</c:v>
                </c:pt>
                <c:pt idx="20">
                  <c:v>2012/09</c:v>
                </c:pt>
                <c:pt idx="21">
                  <c:v>2012/10</c:v>
                </c:pt>
                <c:pt idx="22">
                  <c:v>2012/11</c:v>
                </c:pt>
                <c:pt idx="23">
                  <c:v>12</c:v>
                </c:pt>
                <c:pt idx="24">
                  <c:v>2013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2014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2015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2016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2017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2018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2019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2020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2022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</c:strCache>
            </c:strRef>
          </c:cat>
          <c:val>
            <c:numRef>
              <c:f>Taul1!$D$2:$D$145</c:f>
              <c:numCache>
                <c:formatCode>#,##0</c:formatCode>
                <c:ptCount val="144"/>
                <c:pt idx="0">
                  <c:v>8.2909610189999992</c:v>
                </c:pt>
                <c:pt idx="1">
                  <c:v>8.5244506159999993</c:v>
                </c:pt>
                <c:pt idx="2">
                  <c:v>8.7651255070000005</c:v>
                </c:pt>
                <c:pt idx="3">
                  <c:v>8.8178665089999999</c:v>
                </c:pt>
                <c:pt idx="4">
                  <c:v>8.9791512929999993</c:v>
                </c:pt>
                <c:pt idx="5">
                  <c:v>9.1665668650000001</c:v>
                </c:pt>
                <c:pt idx="6">
                  <c:v>9.4726650419999991</c:v>
                </c:pt>
                <c:pt idx="7">
                  <c:v>9.4510781860000002</c:v>
                </c:pt>
                <c:pt idx="8">
                  <c:v>9.3932926259999991</c:v>
                </c:pt>
                <c:pt idx="9">
                  <c:v>9.2654332969999995</c:v>
                </c:pt>
                <c:pt idx="10">
                  <c:v>9.2386898780000006</c:v>
                </c:pt>
                <c:pt idx="11">
                  <c:v>9.1666947810000003</c:v>
                </c:pt>
                <c:pt idx="12">
                  <c:v>9.1398644769999997</c:v>
                </c:pt>
                <c:pt idx="13">
                  <c:v>9.1146049330000007</c:v>
                </c:pt>
                <c:pt idx="14">
                  <c:v>9.0936037509999998</c:v>
                </c:pt>
                <c:pt idx="15">
                  <c:v>9.1018805020000002</c:v>
                </c:pt>
                <c:pt idx="16">
                  <c:v>9.0456396770000005</c:v>
                </c:pt>
                <c:pt idx="17">
                  <c:v>8.8147843310000003</c:v>
                </c:pt>
                <c:pt idx="18">
                  <c:v>8.5313544490000002</c:v>
                </c:pt>
                <c:pt idx="19">
                  <c:v>8.5063074729999997</c:v>
                </c:pt>
                <c:pt idx="20">
                  <c:v>8.4081097860000007</c:v>
                </c:pt>
                <c:pt idx="21">
                  <c:v>8.5076055339999996</c:v>
                </c:pt>
                <c:pt idx="22">
                  <c:v>8.4633798749999993</c:v>
                </c:pt>
                <c:pt idx="23">
                  <c:v>8.3547701760000006</c:v>
                </c:pt>
                <c:pt idx="24">
                  <c:v>8.3813273959999997</c:v>
                </c:pt>
                <c:pt idx="25">
                  <c:v>8.3310161780000005</c:v>
                </c:pt>
                <c:pt idx="26">
                  <c:v>8.2416720170000008</c:v>
                </c:pt>
                <c:pt idx="27">
                  <c:v>8.3910299590000008</c:v>
                </c:pt>
                <c:pt idx="28">
                  <c:v>8.2588051419999999</c:v>
                </c:pt>
                <c:pt idx="29">
                  <c:v>8.1809946569999994</c:v>
                </c:pt>
                <c:pt idx="30">
                  <c:v>8.2058020420000002</c:v>
                </c:pt>
                <c:pt idx="31">
                  <c:v>8.1388688049999995</c:v>
                </c:pt>
                <c:pt idx="32">
                  <c:v>8.0973867189999993</c:v>
                </c:pt>
                <c:pt idx="33">
                  <c:v>8.0294033329999994</c:v>
                </c:pt>
                <c:pt idx="34">
                  <c:v>7.9902867290000001</c:v>
                </c:pt>
                <c:pt idx="35">
                  <c:v>7.9626340720000002</c:v>
                </c:pt>
                <c:pt idx="36">
                  <c:v>7.9387614989999999</c:v>
                </c:pt>
                <c:pt idx="37">
                  <c:v>7.9626656469999997</c:v>
                </c:pt>
                <c:pt idx="38">
                  <c:v>7.9379291109999999</c:v>
                </c:pt>
                <c:pt idx="39">
                  <c:v>7.733048524</c:v>
                </c:pt>
                <c:pt idx="40">
                  <c:v>7.7223454570000003</c:v>
                </c:pt>
                <c:pt idx="41">
                  <c:v>7.7608172619999998</c:v>
                </c:pt>
                <c:pt idx="42">
                  <c:v>7.7448627999999999</c:v>
                </c:pt>
                <c:pt idx="43">
                  <c:v>7.7103039649999996</c:v>
                </c:pt>
                <c:pt idx="44">
                  <c:v>7.9552671970000004</c:v>
                </c:pt>
                <c:pt idx="45">
                  <c:v>8.0141527529999994</c:v>
                </c:pt>
                <c:pt idx="46">
                  <c:v>7.994382753</c:v>
                </c:pt>
                <c:pt idx="47">
                  <c:v>8.0808495340000004</c:v>
                </c:pt>
                <c:pt idx="48">
                  <c:v>8.0448184890000007</c:v>
                </c:pt>
                <c:pt idx="49">
                  <c:v>8.0571794969999999</c:v>
                </c:pt>
                <c:pt idx="50">
                  <c:v>8.1326472370000005</c:v>
                </c:pt>
                <c:pt idx="51">
                  <c:v>8.2436055780000004</c:v>
                </c:pt>
                <c:pt idx="52">
                  <c:v>8.2743000149999997</c:v>
                </c:pt>
                <c:pt idx="53">
                  <c:v>8.3084065010000003</c:v>
                </c:pt>
                <c:pt idx="54">
                  <c:v>8.3672652779999996</c:v>
                </c:pt>
                <c:pt idx="55">
                  <c:v>8.305627994</c:v>
                </c:pt>
                <c:pt idx="56">
                  <c:v>8.0717920030000005</c:v>
                </c:pt>
                <c:pt idx="57">
                  <c:v>7.9776219160000004</c:v>
                </c:pt>
                <c:pt idx="58">
                  <c:v>7.9362149149999999</c:v>
                </c:pt>
                <c:pt idx="59">
                  <c:v>7.9007778020000003</c:v>
                </c:pt>
                <c:pt idx="60">
                  <c:v>7.8314505749999999</c:v>
                </c:pt>
                <c:pt idx="61">
                  <c:v>7.7274738989999996</c:v>
                </c:pt>
                <c:pt idx="62">
                  <c:v>7.629591735</c:v>
                </c:pt>
                <c:pt idx="63">
                  <c:v>7.5129699030000001</c:v>
                </c:pt>
                <c:pt idx="64">
                  <c:v>7.4593481400000003</c:v>
                </c:pt>
                <c:pt idx="65">
                  <c:v>7.4054329770000002</c:v>
                </c:pt>
                <c:pt idx="66">
                  <c:v>7.3428582369999997</c:v>
                </c:pt>
                <c:pt idx="67">
                  <c:v>7.3891649079999997</c:v>
                </c:pt>
                <c:pt idx="68">
                  <c:v>7.44444689</c:v>
                </c:pt>
                <c:pt idx="69">
                  <c:v>7.4358262789999996</c:v>
                </c:pt>
                <c:pt idx="70">
                  <c:v>7.4841309210000002</c:v>
                </c:pt>
                <c:pt idx="71">
                  <c:v>7.4750878580000002</c:v>
                </c:pt>
                <c:pt idx="72">
                  <c:v>7.6093666979999997</c:v>
                </c:pt>
                <c:pt idx="73">
                  <c:v>7.7385959560000002</c:v>
                </c:pt>
                <c:pt idx="74">
                  <c:v>7.9762533680000001</c:v>
                </c:pt>
                <c:pt idx="75">
                  <c:v>8.0452472060000009</c:v>
                </c:pt>
                <c:pt idx="76">
                  <c:v>8.1769431739999998</c:v>
                </c:pt>
                <c:pt idx="77">
                  <c:v>8.2877194900000006</c:v>
                </c:pt>
                <c:pt idx="78">
                  <c:v>8.373509146</c:v>
                </c:pt>
                <c:pt idx="79">
                  <c:v>8.5052472249999997</c:v>
                </c:pt>
                <c:pt idx="80">
                  <c:v>8.5957082909999993</c:v>
                </c:pt>
                <c:pt idx="81">
                  <c:v>8.6823167449999996</c:v>
                </c:pt>
                <c:pt idx="82">
                  <c:v>8.8270297549999999</c:v>
                </c:pt>
                <c:pt idx="83">
                  <c:v>8.8593504509999992</c:v>
                </c:pt>
                <c:pt idx="84">
                  <c:v>8.9608476120000002</c:v>
                </c:pt>
                <c:pt idx="85">
                  <c:v>9.024290937</c:v>
                </c:pt>
                <c:pt idx="86">
                  <c:v>8.9991618780000007</c:v>
                </c:pt>
                <c:pt idx="87">
                  <c:v>9.0637757000000008</c:v>
                </c:pt>
                <c:pt idx="88">
                  <c:v>9.1764819430000006</c:v>
                </c:pt>
                <c:pt idx="89">
                  <c:v>9.2177232250000003</c:v>
                </c:pt>
                <c:pt idx="90">
                  <c:v>9.3170950579999996</c:v>
                </c:pt>
                <c:pt idx="91">
                  <c:v>9.4058644030000007</c:v>
                </c:pt>
                <c:pt idx="92">
                  <c:v>9.4612912680000001</c:v>
                </c:pt>
                <c:pt idx="93">
                  <c:v>9.6676555010000005</c:v>
                </c:pt>
                <c:pt idx="94">
                  <c:v>9.8266828969999995</c:v>
                </c:pt>
                <c:pt idx="95">
                  <c:v>9.8842370719999995</c:v>
                </c:pt>
                <c:pt idx="96">
                  <c:v>9.9365715730000002</c:v>
                </c:pt>
                <c:pt idx="97">
                  <c:v>9.9794905259999993</c:v>
                </c:pt>
                <c:pt idx="98">
                  <c:v>9.9487504530000006</c:v>
                </c:pt>
                <c:pt idx="99">
                  <c:v>10.163554424000001</c:v>
                </c:pt>
                <c:pt idx="100">
                  <c:v>10.290028490999999</c:v>
                </c:pt>
                <c:pt idx="101">
                  <c:v>10.306135960000001</c:v>
                </c:pt>
                <c:pt idx="102">
                  <c:v>10.418916346</c:v>
                </c:pt>
                <c:pt idx="103">
                  <c:v>10.487031364</c:v>
                </c:pt>
                <c:pt idx="104">
                  <c:v>10.385427489</c:v>
                </c:pt>
                <c:pt idx="105">
                  <c:v>10.3120025</c:v>
                </c:pt>
                <c:pt idx="106">
                  <c:v>10.079077869000001</c:v>
                </c:pt>
                <c:pt idx="107">
                  <c:v>9.9271577559999997</c:v>
                </c:pt>
                <c:pt idx="108">
                  <c:v>9.8825311800000009</c:v>
                </c:pt>
                <c:pt idx="109">
                  <c:v>9.8696444989999996</c:v>
                </c:pt>
                <c:pt idx="110">
                  <c:v>9.8507311160000004</c:v>
                </c:pt>
                <c:pt idx="111">
                  <c:v>9.6366499809999997</c:v>
                </c:pt>
                <c:pt idx="112">
                  <c:v>9.3586932160000007</c:v>
                </c:pt>
                <c:pt idx="113">
                  <c:v>9.2387090969999992</c:v>
                </c:pt>
                <c:pt idx="114">
                  <c:v>9.0174277689999993</c:v>
                </c:pt>
                <c:pt idx="115">
                  <c:v>8.7672025999999992</c:v>
                </c:pt>
                <c:pt idx="116">
                  <c:v>8.7462171909999995</c:v>
                </c:pt>
                <c:pt idx="117">
                  <c:v>8.6229483400000007</c:v>
                </c:pt>
                <c:pt idx="118">
                  <c:v>8.6505930099999997</c:v>
                </c:pt>
                <c:pt idx="119">
                  <c:v>8.9134923229999998</c:v>
                </c:pt>
                <c:pt idx="120">
                  <c:v>8.8526791669999998</c:v>
                </c:pt>
                <c:pt idx="121">
                  <c:v>8.8794628699999993</c:v>
                </c:pt>
                <c:pt idx="122">
                  <c:v>9.1055537799999993</c:v>
                </c:pt>
                <c:pt idx="123">
                  <c:v>9.3068854559999998</c:v>
                </c:pt>
                <c:pt idx="124">
                  <c:v>9.5662163800000002</c:v>
                </c:pt>
                <c:pt idx="125">
                  <c:v>9.8362540529999993</c:v>
                </c:pt>
                <c:pt idx="126">
                  <c:v>10.101539136</c:v>
                </c:pt>
                <c:pt idx="127">
                  <c:v>10.318317325000001</c:v>
                </c:pt>
                <c:pt idx="128">
                  <c:v>10.578133823</c:v>
                </c:pt>
                <c:pt idx="129">
                  <c:v>10.822634504</c:v>
                </c:pt>
                <c:pt idx="130">
                  <c:v>11.175902503</c:v>
                </c:pt>
                <c:pt idx="131">
                  <c:v>11.447937259</c:v>
                </c:pt>
                <c:pt idx="132">
                  <c:v>11.776168881</c:v>
                </c:pt>
                <c:pt idx="133">
                  <c:v>12.095158416</c:v>
                </c:pt>
                <c:pt idx="134">
                  <c:v>12.459463044</c:v>
                </c:pt>
                <c:pt idx="135">
                  <c:v>12.799627746000001</c:v>
                </c:pt>
                <c:pt idx="136">
                  <c:v>13.162450122999999</c:v>
                </c:pt>
                <c:pt idx="137">
                  <c:v>13.50604034</c:v>
                </c:pt>
                <c:pt idx="138">
                  <c:v>13.632175023</c:v>
                </c:pt>
                <c:pt idx="139" formatCode="0.0">
                  <c:v>13.951851395</c:v>
                </c:pt>
                <c:pt idx="140" formatCode="0.0">
                  <c:v>14.074496733</c:v>
                </c:pt>
                <c:pt idx="141" formatCode="0.0">
                  <c:v>14.163592529000001</c:v>
                </c:pt>
                <c:pt idx="142" formatCode="0.0">
                  <c:v>14.289342581</c:v>
                </c:pt>
                <c:pt idx="143" formatCode="0.0">
                  <c:v>14.319560182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8B-41DE-9ED9-54A037A5A111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Koneet, laitteet</c:v>
                </c:pt>
              </c:strCache>
            </c:strRef>
          </c:tx>
          <c:spPr>
            <a:ln w="3175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Taul1!$A$2:$A$145</c:f>
              <c:strCache>
                <c:ptCount val="144"/>
                <c:pt idx="0">
                  <c:v>2011</c:v>
                </c:pt>
                <c:pt idx="1">
                  <c:v>2011/02</c:v>
                </c:pt>
                <c:pt idx="2">
                  <c:v>2011/03</c:v>
                </c:pt>
                <c:pt idx="3">
                  <c:v>2011/04</c:v>
                </c:pt>
                <c:pt idx="4">
                  <c:v>2011/05</c:v>
                </c:pt>
                <c:pt idx="5">
                  <c:v>2011/06</c:v>
                </c:pt>
                <c:pt idx="6">
                  <c:v>2011/07</c:v>
                </c:pt>
                <c:pt idx="7">
                  <c:v>2011/08</c:v>
                </c:pt>
                <c:pt idx="8">
                  <c:v>2011/09</c:v>
                </c:pt>
                <c:pt idx="9">
                  <c:v>2011/10</c:v>
                </c:pt>
                <c:pt idx="10">
                  <c:v>2011/11</c:v>
                </c:pt>
                <c:pt idx="11">
                  <c:v>2011/12</c:v>
                </c:pt>
                <c:pt idx="12">
                  <c:v>2012</c:v>
                </c:pt>
                <c:pt idx="13">
                  <c:v>2012/02</c:v>
                </c:pt>
                <c:pt idx="14">
                  <c:v>2012/03</c:v>
                </c:pt>
                <c:pt idx="15">
                  <c:v>2012/04</c:v>
                </c:pt>
                <c:pt idx="16">
                  <c:v>2012/05</c:v>
                </c:pt>
                <c:pt idx="17">
                  <c:v>2012/06</c:v>
                </c:pt>
                <c:pt idx="18">
                  <c:v>2012/07</c:v>
                </c:pt>
                <c:pt idx="19">
                  <c:v>2012/08</c:v>
                </c:pt>
                <c:pt idx="20">
                  <c:v>2012/09</c:v>
                </c:pt>
                <c:pt idx="21">
                  <c:v>2012/10</c:v>
                </c:pt>
                <c:pt idx="22">
                  <c:v>2012/11</c:v>
                </c:pt>
                <c:pt idx="23">
                  <c:v>12</c:v>
                </c:pt>
                <c:pt idx="24">
                  <c:v>2013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2014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2015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2016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2017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2018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2019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2020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2022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</c:strCache>
            </c:strRef>
          </c:cat>
          <c:val>
            <c:numRef>
              <c:f>Taul1!$F$2:$F$145</c:f>
              <c:numCache>
                <c:formatCode>#,##0</c:formatCode>
                <c:ptCount val="144"/>
                <c:pt idx="0">
                  <c:v>7.316014901</c:v>
                </c:pt>
                <c:pt idx="1">
                  <c:v>7.4768455850000004</c:v>
                </c:pt>
                <c:pt idx="2">
                  <c:v>7.6897026430000004</c:v>
                </c:pt>
                <c:pt idx="3">
                  <c:v>7.6678132740000002</c:v>
                </c:pt>
                <c:pt idx="4">
                  <c:v>7.8067753169999996</c:v>
                </c:pt>
                <c:pt idx="5">
                  <c:v>7.7663427550000002</c:v>
                </c:pt>
                <c:pt idx="6">
                  <c:v>7.7512235169999997</c:v>
                </c:pt>
                <c:pt idx="7">
                  <c:v>7.9011372959999999</c:v>
                </c:pt>
                <c:pt idx="8">
                  <c:v>7.9756759219999998</c:v>
                </c:pt>
                <c:pt idx="9">
                  <c:v>7.876748246</c:v>
                </c:pt>
                <c:pt idx="10">
                  <c:v>7.8896452930000001</c:v>
                </c:pt>
                <c:pt idx="11">
                  <c:v>7.8845583870000002</c:v>
                </c:pt>
                <c:pt idx="12">
                  <c:v>7.8739751929999997</c:v>
                </c:pt>
                <c:pt idx="13">
                  <c:v>7.8688823939999999</c:v>
                </c:pt>
                <c:pt idx="14">
                  <c:v>7.9087069850000002</c:v>
                </c:pt>
                <c:pt idx="15">
                  <c:v>7.9551525600000002</c:v>
                </c:pt>
                <c:pt idx="16">
                  <c:v>7.9428646729999999</c:v>
                </c:pt>
                <c:pt idx="17">
                  <c:v>7.9804359659999999</c:v>
                </c:pt>
                <c:pt idx="18">
                  <c:v>8.0249878799999994</c:v>
                </c:pt>
                <c:pt idx="19">
                  <c:v>8.0055844609999998</c:v>
                </c:pt>
                <c:pt idx="20">
                  <c:v>7.9291879229999997</c:v>
                </c:pt>
                <c:pt idx="21">
                  <c:v>8.017189729</c:v>
                </c:pt>
                <c:pt idx="22">
                  <c:v>8.025588162</c:v>
                </c:pt>
                <c:pt idx="23">
                  <c:v>7.8877776979999998</c:v>
                </c:pt>
                <c:pt idx="24">
                  <c:v>7.8974878999999998</c:v>
                </c:pt>
                <c:pt idx="25">
                  <c:v>7.9286923619999996</c:v>
                </c:pt>
                <c:pt idx="26">
                  <c:v>7.8830997070000004</c:v>
                </c:pt>
                <c:pt idx="27">
                  <c:v>7.8816542170000004</c:v>
                </c:pt>
                <c:pt idx="28">
                  <c:v>7.8266140069999999</c:v>
                </c:pt>
                <c:pt idx="29">
                  <c:v>7.7592922680000003</c:v>
                </c:pt>
                <c:pt idx="30">
                  <c:v>7.6749703540000001</c:v>
                </c:pt>
                <c:pt idx="31">
                  <c:v>7.580288511</c:v>
                </c:pt>
                <c:pt idx="32">
                  <c:v>7.5510688569999997</c:v>
                </c:pt>
                <c:pt idx="33">
                  <c:v>7.4978713020000001</c:v>
                </c:pt>
                <c:pt idx="34">
                  <c:v>7.4407696520000002</c:v>
                </c:pt>
                <c:pt idx="35">
                  <c:v>7.5299032060000002</c:v>
                </c:pt>
                <c:pt idx="36">
                  <c:v>7.4775048550000003</c:v>
                </c:pt>
                <c:pt idx="37">
                  <c:v>7.4048603479999997</c:v>
                </c:pt>
                <c:pt idx="38">
                  <c:v>7.3340024289999999</c:v>
                </c:pt>
                <c:pt idx="39">
                  <c:v>7.289411061</c:v>
                </c:pt>
                <c:pt idx="40">
                  <c:v>7.2539886469999999</c:v>
                </c:pt>
                <c:pt idx="41">
                  <c:v>7.1960666340000001</c:v>
                </c:pt>
                <c:pt idx="42">
                  <c:v>7.1965666720000003</c:v>
                </c:pt>
                <c:pt idx="43">
                  <c:v>7.1619124620000001</c:v>
                </c:pt>
                <c:pt idx="44">
                  <c:v>7.2007699150000004</c:v>
                </c:pt>
                <c:pt idx="45">
                  <c:v>7.2176403560000004</c:v>
                </c:pt>
                <c:pt idx="46">
                  <c:v>7.1802491000000002</c:v>
                </c:pt>
                <c:pt idx="47">
                  <c:v>7.1957733609999996</c:v>
                </c:pt>
                <c:pt idx="48">
                  <c:v>7.1621015029999997</c:v>
                </c:pt>
                <c:pt idx="49">
                  <c:v>7.1298870350000003</c:v>
                </c:pt>
                <c:pt idx="50">
                  <c:v>7.2311745780000001</c:v>
                </c:pt>
                <c:pt idx="51">
                  <c:v>7.2744951990000004</c:v>
                </c:pt>
                <c:pt idx="52">
                  <c:v>7.2340928440000001</c:v>
                </c:pt>
                <c:pt idx="53">
                  <c:v>7.3351207460000003</c:v>
                </c:pt>
                <c:pt idx="54">
                  <c:v>7.3509638800000001</c:v>
                </c:pt>
                <c:pt idx="55">
                  <c:v>7.3520219429999996</c:v>
                </c:pt>
                <c:pt idx="56">
                  <c:v>7.3447157880000002</c:v>
                </c:pt>
                <c:pt idx="57">
                  <c:v>7.3101510709999999</c:v>
                </c:pt>
                <c:pt idx="58">
                  <c:v>7.2990794670000003</c:v>
                </c:pt>
                <c:pt idx="59">
                  <c:v>7.281999946</c:v>
                </c:pt>
                <c:pt idx="60">
                  <c:v>7.2627075540000003</c:v>
                </c:pt>
                <c:pt idx="61">
                  <c:v>7.2714276340000001</c:v>
                </c:pt>
                <c:pt idx="62">
                  <c:v>7.2194082230000003</c:v>
                </c:pt>
                <c:pt idx="63">
                  <c:v>7.2028974180000001</c:v>
                </c:pt>
                <c:pt idx="64">
                  <c:v>7.274555383</c:v>
                </c:pt>
                <c:pt idx="65">
                  <c:v>7.2221463310000003</c:v>
                </c:pt>
                <c:pt idx="66">
                  <c:v>7.1443491290000001</c:v>
                </c:pt>
                <c:pt idx="67">
                  <c:v>7.1207954730000003</c:v>
                </c:pt>
                <c:pt idx="68">
                  <c:v>7.0334466190000002</c:v>
                </c:pt>
                <c:pt idx="69">
                  <c:v>6.9604315950000002</c:v>
                </c:pt>
                <c:pt idx="70">
                  <c:v>6.9520775480000001</c:v>
                </c:pt>
                <c:pt idx="71">
                  <c:v>6.9415107430000003</c:v>
                </c:pt>
                <c:pt idx="72">
                  <c:v>6.9924110119999998</c:v>
                </c:pt>
                <c:pt idx="73">
                  <c:v>7.016316765</c:v>
                </c:pt>
                <c:pt idx="74">
                  <c:v>7.0872292789999998</c:v>
                </c:pt>
                <c:pt idx="75">
                  <c:v>7.0379015169999999</c:v>
                </c:pt>
                <c:pt idx="76">
                  <c:v>7.0680942089999999</c:v>
                </c:pt>
                <c:pt idx="77">
                  <c:v>7.1344460779999999</c:v>
                </c:pt>
                <c:pt idx="78">
                  <c:v>7.1770727360000004</c:v>
                </c:pt>
                <c:pt idx="79">
                  <c:v>7.2858061980000004</c:v>
                </c:pt>
                <c:pt idx="80">
                  <c:v>7.4168599899999998</c:v>
                </c:pt>
                <c:pt idx="81">
                  <c:v>7.5584496400000001</c:v>
                </c:pt>
                <c:pt idx="82">
                  <c:v>7.6637635130000001</c:v>
                </c:pt>
                <c:pt idx="83">
                  <c:v>7.7110707019999998</c:v>
                </c:pt>
                <c:pt idx="84">
                  <c:v>7.8170552579999999</c:v>
                </c:pt>
                <c:pt idx="85">
                  <c:v>7.8401416680000002</c:v>
                </c:pt>
                <c:pt idx="86">
                  <c:v>7.8614010060000004</c:v>
                </c:pt>
                <c:pt idx="87">
                  <c:v>7.9562270440000002</c:v>
                </c:pt>
                <c:pt idx="88">
                  <c:v>8.0043851880000005</c:v>
                </c:pt>
                <c:pt idx="89">
                  <c:v>8.0320949660000007</c:v>
                </c:pt>
                <c:pt idx="90">
                  <c:v>8.0846589580000003</c:v>
                </c:pt>
                <c:pt idx="91">
                  <c:v>8.1558082600000006</c:v>
                </c:pt>
                <c:pt idx="92">
                  <c:v>8.0690695689999998</c:v>
                </c:pt>
                <c:pt idx="93">
                  <c:v>8.1186038969999998</c:v>
                </c:pt>
                <c:pt idx="94">
                  <c:v>8.1975174759999998</c:v>
                </c:pt>
                <c:pt idx="95">
                  <c:v>8.2105135380000007</c:v>
                </c:pt>
                <c:pt idx="96">
                  <c:v>8.219487634</c:v>
                </c:pt>
                <c:pt idx="97">
                  <c:v>8.30333802</c:v>
                </c:pt>
                <c:pt idx="98">
                  <c:v>8.3557348519999994</c:v>
                </c:pt>
                <c:pt idx="99">
                  <c:v>8.4357064140000002</c:v>
                </c:pt>
                <c:pt idx="100">
                  <c:v>8.5161844260000006</c:v>
                </c:pt>
                <c:pt idx="101">
                  <c:v>8.4922203609999993</c:v>
                </c:pt>
                <c:pt idx="102">
                  <c:v>8.5618676950000001</c:v>
                </c:pt>
                <c:pt idx="103">
                  <c:v>8.5473687639999998</c:v>
                </c:pt>
                <c:pt idx="104">
                  <c:v>8.6642273830000001</c:v>
                </c:pt>
                <c:pt idx="105">
                  <c:v>8.7485658999999991</c:v>
                </c:pt>
                <c:pt idx="106">
                  <c:v>8.6990268390000001</c:v>
                </c:pt>
                <c:pt idx="107">
                  <c:v>8.7021732469999993</c:v>
                </c:pt>
                <c:pt idx="108">
                  <c:v>8.7355341850000006</c:v>
                </c:pt>
                <c:pt idx="109">
                  <c:v>8.7488923570000008</c:v>
                </c:pt>
                <c:pt idx="110">
                  <c:v>8.6728560980000005</c:v>
                </c:pt>
                <c:pt idx="111">
                  <c:v>8.5605503889999994</c:v>
                </c:pt>
                <c:pt idx="112">
                  <c:v>8.3732688720000006</c:v>
                </c:pt>
                <c:pt idx="113">
                  <c:v>8.3965392489999999</c:v>
                </c:pt>
                <c:pt idx="114">
                  <c:v>8.4364015269999992</c:v>
                </c:pt>
                <c:pt idx="115">
                  <c:v>8.4016622569999999</c:v>
                </c:pt>
                <c:pt idx="116">
                  <c:v>8.3766120140000009</c:v>
                </c:pt>
                <c:pt idx="117">
                  <c:v>8.2975645230000001</c:v>
                </c:pt>
                <c:pt idx="118">
                  <c:v>8.2630591669999998</c:v>
                </c:pt>
                <c:pt idx="119">
                  <c:v>8.2805550050000001</c:v>
                </c:pt>
                <c:pt idx="120">
                  <c:v>8.1806557550000001</c:v>
                </c:pt>
                <c:pt idx="121">
                  <c:v>8.1874809220000007</c:v>
                </c:pt>
                <c:pt idx="122">
                  <c:v>8.2758734569999994</c:v>
                </c:pt>
                <c:pt idx="123">
                  <c:v>8.3687736289999997</c:v>
                </c:pt>
                <c:pt idx="124">
                  <c:v>8.5540786349999998</c:v>
                </c:pt>
                <c:pt idx="125">
                  <c:v>8.5966920780000002</c:v>
                </c:pt>
                <c:pt idx="126">
                  <c:v>8.6009360400000006</c:v>
                </c:pt>
                <c:pt idx="127">
                  <c:v>8.6006101340000001</c:v>
                </c:pt>
                <c:pt idx="128">
                  <c:v>8.754060613</c:v>
                </c:pt>
                <c:pt idx="129">
                  <c:v>8.7518303639999999</c:v>
                </c:pt>
                <c:pt idx="130">
                  <c:v>8.8679841600000007</c:v>
                </c:pt>
                <c:pt idx="131">
                  <c:v>8.9778660420000005</c:v>
                </c:pt>
                <c:pt idx="132">
                  <c:v>9.0952635970000006</c:v>
                </c:pt>
                <c:pt idx="133">
                  <c:v>9.1245537920000004</c:v>
                </c:pt>
                <c:pt idx="134">
                  <c:v>9.1351468859999994</c:v>
                </c:pt>
                <c:pt idx="135">
                  <c:v>9.1862310469999997</c:v>
                </c:pt>
                <c:pt idx="136">
                  <c:v>9.1729250810000007</c:v>
                </c:pt>
                <c:pt idx="137">
                  <c:v>9.3448306550000009</c:v>
                </c:pt>
                <c:pt idx="138">
                  <c:v>9.329588803</c:v>
                </c:pt>
                <c:pt idx="139" formatCode="0.0">
                  <c:v>9.4290374149999998</c:v>
                </c:pt>
                <c:pt idx="140" formatCode="0.0">
                  <c:v>9.4420203209999993</c:v>
                </c:pt>
                <c:pt idx="141" formatCode="0.0">
                  <c:v>9.5629858179999996</c:v>
                </c:pt>
                <c:pt idx="142" formatCode="0.0">
                  <c:v>9.7149638219999996</c:v>
                </c:pt>
                <c:pt idx="143" formatCode="0.0">
                  <c:v>9.8343565670000004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8B-41DE-9ED9-54A037A5A111}"/>
            </c:ext>
          </c:extLst>
        </c:ser>
        <c:ser>
          <c:idx val="6"/>
          <c:order val="5"/>
          <c:tx>
            <c:strRef>
              <c:f>Taul1!$G$1</c:f>
              <c:strCache>
                <c:ptCount val="1"/>
                <c:pt idx="0">
                  <c:v>Kulkuneuvot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Taul1!$A$2:$A$145</c:f>
              <c:strCache>
                <c:ptCount val="144"/>
                <c:pt idx="0">
                  <c:v>2011</c:v>
                </c:pt>
                <c:pt idx="1">
                  <c:v>2011/02</c:v>
                </c:pt>
                <c:pt idx="2">
                  <c:v>2011/03</c:v>
                </c:pt>
                <c:pt idx="3">
                  <c:v>2011/04</c:v>
                </c:pt>
                <c:pt idx="4">
                  <c:v>2011/05</c:v>
                </c:pt>
                <c:pt idx="5">
                  <c:v>2011/06</c:v>
                </c:pt>
                <c:pt idx="6">
                  <c:v>2011/07</c:v>
                </c:pt>
                <c:pt idx="7">
                  <c:v>2011/08</c:v>
                </c:pt>
                <c:pt idx="8">
                  <c:v>2011/09</c:v>
                </c:pt>
                <c:pt idx="9">
                  <c:v>2011/10</c:v>
                </c:pt>
                <c:pt idx="10">
                  <c:v>2011/11</c:v>
                </c:pt>
                <c:pt idx="11">
                  <c:v>2011/12</c:v>
                </c:pt>
                <c:pt idx="12">
                  <c:v>2012</c:v>
                </c:pt>
                <c:pt idx="13">
                  <c:v>2012/02</c:v>
                </c:pt>
                <c:pt idx="14">
                  <c:v>2012/03</c:v>
                </c:pt>
                <c:pt idx="15">
                  <c:v>2012/04</c:v>
                </c:pt>
                <c:pt idx="16">
                  <c:v>2012/05</c:v>
                </c:pt>
                <c:pt idx="17">
                  <c:v>2012/06</c:v>
                </c:pt>
                <c:pt idx="18">
                  <c:v>2012/07</c:v>
                </c:pt>
                <c:pt idx="19">
                  <c:v>2012/08</c:v>
                </c:pt>
                <c:pt idx="20">
                  <c:v>2012/09</c:v>
                </c:pt>
                <c:pt idx="21">
                  <c:v>2012/10</c:v>
                </c:pt>
                <c:pt idx="22">
                  <c:v>2012/11</c:v>
                </c:pt>
                <c:pt idx="23">
                  <c:v>12</c:v>
                </c:pt>
                <c:pt idx="24">
                  <c:v>2013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2014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2015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2016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2017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2018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2019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2020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2021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2022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</c:strCache>
            </c:strRef>
          </c:cat>
          <c:val>
            <c:numRef>
              <c:f>Taul1!$G$2:$G$145</c:f>
              <c:numCache>
                <c:formatCode>#,##0</c:formatCode>
                <c:ptCount val="144"/>
                <c:pt idx="0">
                  <c:v>2.9498235130000001</c:v>
                </c:pt>
                <c:pt idx="1">
                  <c:v>2.966661974</c:v>
                </c:pt>
                <c:pt idx="2">
                  <c:v>3.0028549170000001</c:v>
                </c:pt>
                <c:pt idx="3">
                  <c:v>3.0202773220000001</c:v>
                </c:pt>
                <c:pt idx="4">
                  <c:v>3.055260289</c:v>
                </c:pt>
                <c:pt idx="5">
                  <c:v>2.9304895110000002</c:v>
                </c:pt>
                <c:pt idx="6">
                  <c:v>2.936731891</c:v>
                </c:pt>
                <c:pt idx="7">
                  <c:v>2.9765623539999999</c:v>
                </c:pt>
                <c:pt idx="8">
                  <c:v>2.9595144329999998</c:v>
                </c:pt>
                <c:pt idx="9">
                  <c:v>1.9437129790000001</c:v>
                </c:pt>
                <c:pt idx="10">
                  <c:v>1.9695869429999999</c:v>
                </c:pt>
                <c:pt idx="11">
                  <c:v>1.942055672</c:v>
                </c:pt>
                <c:pt idx="12">
                  <c:v>1.9867375190000001</c:v>
                </c:pt>
                <c:pt idx="13">
                  <c:v>1.9982213799999999</c:v>
                </c:pt>
                <c:pt idx="14">
                  <c:v>2.0774705189999998</c:v>
                </c:pt>
                <c:pt idx="15">
                  <c:v>2.1852480650000001</c:v>
                </c:pt>
                <c:pt idx="16">
                  <c:v>2.1743530629999999</c:v>
                </c:pt>
                <c:pt idx="17">
                  <c:v>2.2128916599999999</c:v>
                </c:pt>
                <c:pt idx="18">
                  <c:v>2.2113565240000002</c:v>
                </c:pt>
                <c:pt idx="19">
                  <c:v>2.1784234429999998</c:v>
                </c:pt>
                <c:pt idx="20">
                  <c:v>2.1848021420000001</c:v>
                </c:pt>
                <c:pt idx="21">
                  <c:v>2.2006150240000002</c:v>
                </c:pt>
                <c:pt idx="22">
                  <c:v>2.2386684300000002</c:v>
                </c:pt>
                <c:pt idx="23">
                  <c:v>2.2092162769999999</c:v>
                </c:pt>
                <c:pt idx="24">
                  <c:v>2.178011777</c:v>
                </c:pt>
                <c:pt idx="25">
                  <c:v>2.153766675</c:v>
                </c:pt>
                <c:pt idx="26">
                  <c:v>2.0349738689999999</c:v>
                </c:pt>
                <c:pt idx="27">
                  <c:v>2.0176535279999999</c:v>
                </c:pt>
                <c:pt idx="28">
                  <c:v>1.9818394130000001</c:v>
                </c:pt>
                <c:pt idx="29">
                  <c:v>1.952107923</c:v>
                </c:pt>
                <c:pt idx="30">
                  <c:v>1.9476211939999999</c:v>
                </c:pt>
                <c:pt idx="31">
                  <c:v>1.939389569</c:v>
                </c:pt>
                <c:pt idx="32">
                  <c:v>1.918360133</c:v>
                </c:pt>
                <c:pt idx="33">
                  <c:v>1.978357068</c:v>
                </c:pt>
                <c:pt idx="34">
                  <c:v>2.003562799</c:v>
                </c:pt>
                <c:pt idx="35">
                  <c:v>2.1947779550000002</c:v>
                </c:pt>
                <c:pt idx="36">
                  <c:v>2.091958081</c:v>
                </c:pt>
                <c:pt idx="37">
                  <c:v>2.1637019049999999</c:v>
                </c:pt>
                <c:pt idx="38">
                  <c:v>2.251905485</c:v>
                </c:pt>
                <c:pt idx="39">
                  <c:v>2.1900253150000002</c:v>
                </c:pt>
                <c:pt idx="40">
                  <c:v>2.8101321819999998</c:v>
                </c:pt>
                <c:pt idx="41">
                  <c:v>2.8548039859999998</c:v>
                </c:pt>
                <c:pt idx="42">
                  <c:v>2.9147848629999999</c:v>
                </c:pt>
                <c:pt idx="43">
                  <c:v>2.9842702609999998</c:v>
                </c:pt>
                <c:pt idx="44">
                  <c:v>3.1150118579999999</c:v>
                </c:pt>
                <c:pt idx="45">
                  <c:v>3.2668429350000001</c:v>
                </c:pt>
                <c:pt idx="46">
                  <c:v>3.2773240440000002</c:v>
                </c:pt>
                <c:pt idx="47">
                  <c:v>3.2978050749999999</c:v>
                </c:pt>
                <c:pt idx="48">
                  <c:v>3.311761953</c:v>
                </c:pt>
                <c:pt idx="49">
                  <c:v>3.3784661260000002</c:v>
                </c:pt>
                <c:pt idx="50">
                  <c:v>3.4441694350000001</c:v>
                </c:pt>
                <c:pt idx="51">
                  <c:v>3.4987719369999999</c:v>
                </c:pt>
                <c:pt idx="52">
                  <c:v>3.4488186810000001</c:v>
                </c:pt>
                <c:pt idx="53">
                  <c:v>3.5298969840000001</c:v>
                </c:pt>
                <c:pt idx="54">
                  <c:v>3.5928054540000001</c:v>
                </c:pt>
                <c:pt idx="55">
                  <c:v>3.594176295</c:v>
                </c:pt>
                <c:pt idx="56">
                  <c:v>3.619948994</c:v>
                </c:pt>
                <c:pt idx="57">
                  <c:v>3.7413131380000002</c:v>
                </c:pt>
                <c:pt idx="58">
                  <c:v>3.8017074129999999</c:v>
                </c:pt>
                <c:pt idx="59">
                  <c:v>4.0142245240000003</c:v>
                </c:pt>
                <c:pt idx="60">
                  <c:v>3.998169157</c:v>
                </c:pt>
                <c:pt idx="61">
                  <c:v>4.0240950700000004</c:v>
                </c:pt>
                <c:pt idx="62">
                  <c:v>3.9865475610000001</c:v>
                </c:pt>
                <c:pt idx="63">
                  <c:v>3.96058836</c:v>
                </c:pt>
                <c:pt idx="64">
                  <c:v>3.532607214</c:v>
                </c:pt>
                <c:pt idx="65">
                  <c:v>3.9385743309999999</c:v>
                </c:pt>
                <c:pt idx="66">
                  <c:v>3.851707142</c:v>
                </c:pt>
                <c:pt idx="67">
                  <c:v>3.7852709999999998</c:v>
                </c:pt>
                <c:pt idx="68">
                  <c:v>3.836572785</c:v>
                </c:pt>
                <c:pt idx="69">
                  <c:v>3.6144628920000001</c:v>
                </c:pt>
                <c:pt idx="70">
                  <c:v>3.5696195799999999</c:v>
                </c:pt>
                <c:pt idx="71">
                  <c:v>3.279680495</c:v>
                </c:pt>
                <c:pt idx="72">
                  <c:v>3.5324479000000002</c:v>
                </c:pt>
                <c:pt idx="73">
                  <c:v>3.4876549529999998</c:v>
                </c:pt>
                <c:pt idx="74">
                  <c:v>3.6551544740000002</c:v>
                </c:pt>
                <c:pt idx="75">
                  <c:v>3.7336130449999998</c:v>
                </c:pt>
                <c:pt idx="76">
                  <c:v>4.4430719559999998</c:v>
                </c:pt>
                <c:pt idx="77">
                  <c:v>4.2692902459999997</c:v>
                </c:pt>
                <c:pt idx="78">
                  <c:v>4.5716107839999998</c:v>
                </c:pt>
                <c:pt idx="79">
                  <c:v>4.7693470969999998</c:v>
                </c:pt>
                <c:pt idx="80">
                  <c:v>4.8913033959999996</c:v>
                </c:pt>
                <c:pt idx="81">
                  <c:v>5.2526499490000003</c:v>
                </c:pt>
                <c:pt idx="82">
                  <c:v>5.4301906459999998</c:v>
                </c:pt>
                <c:pt idx="83">
                  <c:v>5.5142358400000004</c:v>
                </c:pt>
                <c:pt idx="84">
                  <c:v>5.5559539080000002</c:v>
                </c:pt>
                <c:pt idx="85">
                  <c:v>5.7150193309999997</c:v>
                </c:pt>
                <c:pt idx="86">
                  <c:v>5.7117306719999998</c:v>
                </c:pt>
                <c:pt idx="87">
                  <c:v>6.3611246039999996</c:v>
                </c:pt>
                <c:pt idx="88">
                  <c:v>5.8006024820000004</c:v>
                </c:pt>
                <c:pt idx="89">
                  <c:v>5.7324810350000002</c:v>
                </c:pt>
                <c:pt idx="90">
                  <c:v>5.626925322</c:v>
                </c:pt>
                <c:pt idx="91">
                  <c:v>5.5119839449999999</c:v>
                </c:pt>
                <c:pt idx="92">
                  <c:v>5.4934528169999997</c:v>
                </c:pt>
                <c:pt idx="93">
                  <c:v>5.2965235650000002</c:v>
                </c:pt>
                <c:pt idx="94">
                  <c:v>5.3023437280000003</c:v>
                </c:pt>
                <c:pt idx="95">
                  <c:v>5.3400782209999997</c:v>
                </c:pt>
                <c:pt idx="96">
                  <c:v>5.8387573860000002</c:v>
                </c:pt>
                <c:pt idx="97">
                  <c:v>5.8580316259999998</c:v>
                </c:pt>
                <c:pt idx="98">
                  <c:v>5.8963418839999999</c:v>
                </c:pt>
                <c:pt idx="99">
                  <c:v>5.4302734140000002</c:v>
                </c:pt>
                <c:pt idx="100">
                  <c:v>5.4851938850000002</c:v>
                </c:pt>
                <c:pt idx="101">
                  <c:v>5.4495785779999997</c:v>
                </c:pt>
                <c:pt idx="102">
                  <c:v>5.4616258650000002</c:v>
                </c:pt>
                <c:pt idx="103">
                  <c:v>5.6378814239999997</c:v>
                </c:pt>
                <c:pt idx="104">
                  <c:v>5.6551165939999999</c:v>
                </c:pt>
                <c:pt idx="105">
                  <c:v>5.7542286010000003</c:v>
                </c:pt>
                <c:pt idx="106">
                  <c:v>5.6613874419999997</c:v>
                </c:pt>
                <c:pt idx="107">
                  <c:v>6.5061369280000001</c:v>
                </c:pt>
                <c:pt idx="108">
                  <c:v>5.8400413139999996</c:v>
                </c:pt>
                <c:pt idx="109">
                  <c:v>5.7942769509999996</c:v>
                </c:pt>
                <c:pt idx="110">
                  <c:v>5.7381948270000001</c:v>
                </c:pt>
                <c:pt idx="111">
                  <c:v>5.4401158900000004</c:v>
                </c:pt>
                <c:pt idx="112">
                  <c:v>5.1293669389999996</c:v>
                </c:pt>
                <c:pt idx="113">
                  <c:v>5.0590553509999996</c:v>
                </c:pt>
                <c:pt idx="114">
                  <c:v>5.016669329</c:v>
                </c:pt>
                <c:pt idx="115">
                  <c:v>5.0450159450000003</c:v>
                </c:pt>
                <c:pt idx="116">
                  <c:v>4.9914470059999996</c:v>
                </c:pt>
                <c:pt idx="117">
                  <c:v>4.9040802770000003</c:v>
                </c:pt>
                <c:pt idx="118">
                  <c:v>4.9892236910000003</c:v>
                </c:pt>
                <c:pt idx="119">
                  <c:v>5.2222881399999999</c:v>
                </c:pt>
                <c:pt idx="120">
                  <c:v>5.1725049030000001</c:v>
                </c:pt>
                <c:pt idx="121">
                  <c:v>5.1764615039999997</c:v>
                </c:pt>
                <c:pt idx="122">
                  <c:v>5.175850198</c:v>
                </c:pt>
                <c:pt idx="123">
                  <c:v>5.3765517750000003</c:v>
                </c:pt>
                <c:pt idx="124">
                  <c:v>5.5370946099999996</c:v>
                </c:pt>
                <c:pt idx="125">
                  <c:v>5.7700415769999998</c:v>
                </c:pt>
                <c:pt idx="126">
                  <c:v>5.8263270250000003</c:v>
                </c:pt>
                <c:pt idx="127">
                  <c:v>5.6215689060000003</c:v>
                </c:pt>
                <c:pt idx="128">
                  <c:v>6.0320508080000002</c:v>
                </c:pt>
                <c:pt idx="129">
                  <c:v>6.0499592379999996</c:v>
                </c:pt>
                <c:pt idx="130">
                  <c:v>6.1081830589999999</c:v>
                </c:pt>
                <c:pt idx="131">
                  <c:v>6.1849527740000001</c:v>
                </c:pt>
                <c:pt idx="132">
                  <c:v>6.2729728939999996</c:v>
                </c:pt>
                <c:pt idx="133">
                  <c:v>6.255601049</c:v>
                </c:pt>
                <c:pt idx="134">
                  <c:v>6.3438246129999998</c:v>
                </c:pt>
                <c:pt idx="135">
                  <c:v>6.4051333220000002</c:v>
                </c:pt>
                <c:pt idx="136">
                  <c:v>6.5533313910000004</c:v>
                </c:pt>
                <c:pt idx="137">
                  <c:v>6.3502715319999998</c:v>
                </c:pt>
                <c:pt idx="138">
                  <c:v>6.3605112139999997</c:v>
                </c:pt>
                <c:pt idx="139" formatCode="0.0">
                  <c:v>6.4737917119999997</c:v>
                </c:pt>
                <c:pt idx="140" formatCode="0.0">
                  <c:v>6.0194915120000001</c:v>
                </c:pt>
                <c:pt idx="141" formatCode="0.0">
                  <c:v>5.8633170610000001</c:v>
                </c:pt>
                <c:pt idx="142" formatCode="0.0">
                  <c:v>6.7216329750000003</c:v>
                </c:pt>
                <c:pt idx="143" formatCode="0.0">
                  <c:v>5.6725923710000004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68B-41DE-9ED9-54A037A5A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568960"/>
        <c:axId val="176685440"/>
      </c:lineChart>
      <c:catAx>
        <c:axId val="17656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7668544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7668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7656896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i-FI"/>
          </a:p>
        </c:txPr>
      </c:legendEntry>
      <c:legendEntry>
        <c:idx val="2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i-FI"/>
          </a:p>
        </c:txPr>
      </c:legendEntry>
      <c:legendEntry>
        <c:idx val="3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i-FI"/>
          </a:p>
        </c:txPr>
      </c:legendEntry>
      <c:legendEntry>
        <c:idx val="4"/>
        <c:txPr>
          <a:bodyPr/>
          <a:lstStyle/>
          <a:p>
            <a: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fi-FI"/>
          </a:p>
        </c:txPr>
      </c:legendEntry>
      <c:layout>
        <c:manualLayout>
          <c:xMode val="edge"/>
          <c:yMode val="edge"/>
          <c:x val="0.75202810339560422"/>
          <c:y val="0.13389754424092837"/>
          <c:w val="0.24079593641006863"/>
          <c:h val="0.7386177379789801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150467266132439E-2"/>
          <c:y val="2.7086112645588835E-2"/>
          <c:w val="0.88873673718695578"/>
          <c:h val="0.8480937146014643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Öljytuotteet</c:v>
                </c:pt>
              </c:strCache>
            </c:strRef>
          </c:tx>
          <c:spPr>
            <a:ln w="34925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Taul1!$A$2:$A$157</c:f>
              <c:strCache>
                <c:ptCount val="156"/>
                <c:pt idx="0">
                  <c:v>2010</c:v>
                </c:pt>
                <c:pt idx="1">
                  <c:v>2010/02</c:v>
                </c:pt>
                <c:pt idx="2">
                  <c:v>2010/03</c:v>
                </c:pt>
                <c:pt idx="3">
                  <c:v>2010/04</c:v>
                </c:pt>
                <c:pt idx="4">
                  <c:v>2010/05</c:v>
                </c:pt>
                <c:pt idx="5">
                  <c:v>2010/06</c:v>
                </c:pt>
                <c:pt idx="6">
                  <c:v>2010/07</c:v>
                </c:pt>
                <c:pt idx="7">
                  <c:v>2010/08</c:v>
                </c:pt>
                <c:pt idx="8">
                  <c:v>2010/09</c:v>
                </c:pt>
                <c:pt idx="9">
                  <c:v>2010/10</c:v>
                </c:pt>
                <c:pt idx="10">
                  <c:v>2010/11</c:v>
                </c:pt>
                <c:pt idx="11">
                  <c:v>2010/12</c:v>
                </c:pt>
                <c:pt idx="12">
                  <c:v>2011</c:v>
                </c:pt>
                <c:pt idx="13">
                  <c:v>2011/02</c:v>
                </c:pt>
                <c:pt idx="14">
                  <c:v>2011/03</c:v>
                </c:pt>
                <c:pt idx="15">
                  <c:v>2011/04</c:v>
                </c:pt>
                <c:pt idx="16">
                  <c:v>2011/05</c:v>
                </c:pt>
                <c:pt idx="17">
                  <c:v>2011/06</c:v>
                </c:pt>
                <c:pt idx="18">
                  <c:v>2011/07</c:v>
                </c:pt>
                <c:pt idx="19">
                  <c:v>2011/08</c:v>
                </c:pt>
                <c:pt idx="20">
                  <c:v>2011/09</c:v>
                </c:pt>
                <c:pt idx="21">
                  <c:v>2011/10</c:v>
                </c:pt>
                <c:pt idx="22">
                  <c:v>2011/11</c:v>
                </c:pt>
                <c:pt idx="23">
                  <c:v>2011/12</c:v>
                </c:pt>
                <c:pt idx="24">
                  <c:v>2012</c:v>
                </c:pt>
                <c:pt idx="25">
                  <c:v>2012/02</c:v>
                </c:pt>
                <c:pt idx="26">
                  <c:v>2012/03</c:v>
                </c:pt>
                <c:pt idx="27">
                  <c:v>2012/04</c:v>
                </c:pt>
                <c:pt idx="28">
                  <c:v>2012/05</c:v>
                </c:pt>
                <c:pt idx="29">
                  <c:v>2012/06</c:v>
                </c:pt>
                <c:pt idx="30">
                  <c:v>2012/07</c:v>
                </c:pt>
                <c:pt idx="31">
                  <c:v>2012/08</c:v>
                </c:pt>
                <c:pt idx="32">
                  <c:v>2012/09</c:v>
                </c:pt>
                <c:pt idx="33">
                  <c:v>2012/10</c:v>
                </c:pt>
                <c:pt idx="34">
                  <c:v>2012/11</c:v>
                </c:pt>
                <c:pt idx="35">
                  <c:v>12</c:v>
                </c:pt>
                <c:pt idx="36">
                  <c:v>2013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2014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2015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2016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2017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2018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2019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2020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2021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  <c:pt idx="144">
                  <c:v>2022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6</c:v>
                </c:pt>
                <c:pt idx="150">
                  <c:v>7</c:v>
                </c:pt>
                <c:pt idx="151">
                  <c:v>8</c:v>
                </c:pt>
                <c:pt idx="152">
                  <c:v>9</c:v>
                </c:pt>
                <c:pt idx="153">
                  <c:v>10</c:v>
                </c:pt>
                <c:pt idx="154">
                  <c:v>11</c:v>
                </c:pt>
                <c:pt idx="155">
                  <c:v>12</c:v>
                </c:pt>
              </c:strCache>
            </c:strRef>
          </c:cat>
          <c:val>
            <c:numRef>
              <c:f>Taul1!$B$2:$B$157</c:f>
              <c:numCache>
                <c:formatCode>0.0</c:formatCode>
                <c:ptCount val="156"/>
                <c:pt idx="0">
                  <c:v>260.95136183333335</c:v>
                </c:pt>
                <c:pt idx="1">
                  <c:v>262.89038799999997</c:v>
                </c:pt>
                <c:pt idx="2">
                  <c:v>280.27789166666668</c:v>
                </c:pt>
                <c:pt idx="3">
                  <c:v>259.81736549999999</c:v>
                </c:pt>
                <c:pt idx="4">
                  <c:v>246.78578016666665</c:v>
                </c:pt>
                <c:pt idx="5">
                  <c:v>266.25674700000002</c:v>
                </c:pt>
                <c:pt idx="6">
                  <c:v>273.4167716666667</c:v>
                </c:pt>
                <c:pt idx="7">
                  <c:v>287.96949133333334</c:v>
                </c:pt>
                <c:pt idx="8">
                  <c:v>303.27006116666666</c:v>
                </c:pt>
                <c:pt idx="9">
                  <c:v>338.14440150000001</c:v>
                </c:pt>
                <c:pt idx="10">
                  <c:v>362.49969249999998</c:v>
                </c:pt>
                <c:pt idx="11">
                  <c:v>374.57648416666666</c:v>
                </c:pt>
                <c:pt idx="12">
                  <c:v>376.70814766666666</c:v>
                </c:pt>
                <c:pt idx="13">
                  <c:v>381.66084999999998</c:v>
                </c:pt>
                <c:pt idx="14">
                  <c:v>398.5025333333333</c:v>
                </c:pt>
                <c:pt idx="15">
                  <c:v>397.19067133333334</c:v>
                </c:pt>
                <c:pt idx="16">
                  <c:v>405.77219933333333</c:v>
                </c:pt>
                <c:pt idx="17">
                  <c:v>402.51134883333333</c:v>
                </c:pt>
                <c:pt idx="18">
                  <c:v>414.25138183333331</c:v>
                </c:pt>
                <c:pt idx="19">
                  <c:v>437.5266928333333</c:v>
                </c:pt>
                <c:pt idx="20">
                  <c:v>434.00700066666667</c:v>
                </c:pt>
                <c:pt idx="21">
                  <c:v>429.63701633333329</c:v>
                </c:pt>
                <c:pt idx="22">
                  <c:v>446.55455933333332</c:v>
                </c:pt>
                <c:pt idx="23">
                  <c:v>474.01343250000002</c:v>
                </c:pt>
                <c:pt idx="24">
                  <c:v>485.97835750000002</c:v>
                </c:pt>
                <c:pt idx="25">
                  <c:v>479.67951216666671</c:v>
                </c:pt>
                <c:pt idx="26">
                  <c:v>493.69528883333334</c:v>
                </c:pt>
                <c:pt idx="27">
                  <c:v>515.270173</c:v>
                </c:pt>
                <c:pt idx="28">
                  <c:v>513.77918066666666</c:v>
                </c:pt>
                <c:pt idx="29">
                  <c:v>493.99556083333329</c:v>
                </c:pt>
                <c:pt idx="30">
                  <c:v>485.75907799999999</c:v>
                </c:pt>
                <c:pt idx="31">
                  <c:v>498.321843</c:v>
                </c:pt>
                <c:pt idx="32">
                  <c:v>496.89614466666671</c:v>
                </c:pt>
                <c:pt idx="33">
                  <c:v>503.04183366666666</c:v>
                </c:pt>
                <c:pt idx="34">
                  <c:v>513.68450733333327</c:v>
                </c:pt>
                <c:pt idx="35">
                  <c:v>527.92317566666668</c:v>
                </c:pt>
                <c:pt idx="36">
                  <c:v>554.57408050000004</c:v>
                </c:pt>
                <c:pt idx="37">
                  <c:v>558.78409316666659</c:v>
                </c:pt>
                <c:pt idx="38">
                  <c:v>567.49002516666667</c:v>
                </c:pt>
                <c:pt idx="39">
                  <c:v>542.83101933333342</c:v>
                </c:pt>
                <c:pt idx="40">
                  <c:v>542.45098949999999</c:v>
                </c:pt>
                <c:pt idx="41">
                  <c:v>533.07649966666668</c:v>
                </c:pt>
                <c:pt idx="42">
                  <c:v>528.13530700000001</c:v>
                </c:pt>
                <c:pt idx="43">
                  <c:v>524.83608216666664</c:v>
                </c:pt>
                <c:pt idx="44">
                  <c:v>529.70662966666669</c:v>
                </c:pt>
                <c:pt idx="45">
                  <c:v>582.84814816666665</c:v>
                </c:pt>
                <c:pt idx="46">
                  <c:v>577.46153833333335</c:v>
                </c:pt>
                <c:pt idx="47">
                  <c:v>592.50226566666663</c:v>
                </c:pt>
                <c:pt idx="48">
                  <c:v>572.80922516666658</c:v>
                </c:pt>
                <c:pt idx="49">
                  <c:v>553.82794683333339</c:v>
                </c:pt>
                <c:pt idx="50">
                  <c:v>524.46014949999994</c:v>
                </c:pt>
                <c:pt idx="51">
                  <c:v>505.18996716666669</c:v>
                </c:pt>
                <c:pt idx="52">
                  <c:v>507.15958749999999</c:v>
                </c:pt>
                <c:pt idx="53">
                  <c:v>507.8514735</c:v>
                </c:pt>
                <c:pt idx="54">
                  <c:v>514.78927050000004</c:v>
                </c:pt>
                <c:pt idx="55">
                  <c:v>511.10571950000002</c:v>
                </c:pt>
                <c:pt idx="56">
                  <c:v>524.66412766666667</c:v>
                </c:pt>
                <c:pt idx="57">
                  <c:v>504.8701011666667</c:v>
                </c:pt>
                <c:pt idx="58">
                  <c:v>494.2077941666667</c:v>
                </c:pt>
                <c:pt idx="59">
                  <c:v>471.80762966666668</c:v>
                </c:pt>
                <c:pt idx="60">
                  <c:v>435.01399133333331</c:v>
                </c:pt>
                <c:pt idx="61">
                  <c:v>414.71742499999999</c:v>
                </c:pt>
                <c:pt idx="62">
                  <c:v>384.61628233333329</c:v>
                </c:pt>
                <c:pt idx="63">
                  <c:v>350.35905583333329</c:v>
                </c:pt>
                <c:pt idx="64">
                  <c:v>293.95086133333331</c:v>
                </c:pt>
                <c:pt idx="65">
                  <c:v>254.12792383333334</c:v>
                </c:pt>
                <c:pt idx="66">
                  <c:v>266.22772716666668</c:v>
                </c:pt>
                <c:pt idx="67">
                  <c:v>278.76931016666668</c:v>
                </c:pt>
                <c:pt idx="68">
                  <c:v>270.72861433333333</c:v>
                </c:pt>
                <c:pt idx="69">
                  <c:v>281.05223416666666</c:v>
                </c:pt>
                <c:pt idx="70">
                  <c:v>307.43995066666668</c:v>
                </c:pt>
                <c:pt idx="71">
                  <c:v>317.60578566666669</c:v>
                </c:pt>
                <c:pt idx="72">
                  <c:v>295.10010449999999</c:v>
                </c:pt>
                <c:pt idx="73">
                  <c:v>264.31811266666665</c:v>
                </c:pt>
                <c:pt idx="74">
                  <c:v>258.79874966666665</c:v>
                </c:pt>
                <c:pt idx="75">
                  <c:v>250.62170549999999</c:v>
                </c:pt>
                <c:pt idx="76">
                  <c:v>259.60081500000001</c:v>
                </c:pt>
                <c:pt idx="77">
                  <c:v>275.19140650000003</c:v>
                </c:pt>
                <c:pt idx="78">
                  <c:v>293.10079150000001</c:v>
                </c:pt>
                <c:pt idx="79">
                  <c:v>318.30540283333329</c:v>
                </c:pt>
                <c:pt idx="80">
                  <c:v>329.200669</c:v>
                </c:pt>
                <c:pt idx="81">
                  <c:v>343.67599300000001</c:v>
                </c:pt>
                <c:pt idx="82">
                  <c:v>345.48075683333332</c:v>
                </c:pt>
                <c:pt idx="83">
                  <c:v>354.74757249999999</c:v>
                </c:pt>
                <c:pt idx="84">
                  <c:v>361.31768349999999</c:v>
                </c:pt>
                <c:pt idx="85">
                  <c:v>361.338909</c:v>
                </c:pt>
                <c:pt idx="86">
                  <c:v>362.12719950000002</c:v>
                </c:pt>
                <c:pt idx="87">
                  <c:v>363.58967966666671</c:v>
                </c:pt>
                <c:pt idx="88">
                  <c:v>364.87119150000001</c:v>
                </c:pt>
                <c:pt idx="89">
                  <c:v>357.60193049999998</c:v>
                </c:pt>
                <c:pt idx="90">
                  <c:v>370.15866183333333</c:v>
                </c:pt>
                <c:pt idx="91">
                  <c:v>379.88342449999999</c:v>
                </c:pt>
                <c:pt idx="92">
                  <c:v>382.68853666666666</c:v>
                </c:pt>
                <c:pt idx="93">
                  <c:v>383.2049613333333</c:v>
                </c:pt>
                <c:pt idx="94">
                  <c:v>387.97039783333332</c:v>
                </c:pt>
                <c:pt idx="95">
                  <c:v>404.80491083333334</c:v>
                </c:pt>
                <c:pt idx="96">
                  <c:v>407.9881248333333</c:v>
                </c:pt>
                <c:pt idx="97">
                  <c:v>409.55547949999999</c:v>
                </c:pt>
                <c:pt idx="98">
                  <c:v>417.00180616666671</c:v>
                </c:pt>
                <c:pt idx="99">
                  <c:v>405.86827950000003</c:v>
                </c:pt>
                <c:pt idx="100">
                  <c:v>411.87883266666671</c:v>
                </c:pt>
                <c:pt idx="101">
                  <c:v>421.58266783333329</c:v>
                </c:pt>
                <c:pt idx="102">
                  <c:v>429.47679099999999</c:v>
                </c:pt>
                <c:pt idx="103">
                  <c:v>435.9138073333333</c:v>
                </c:pt>
                <c:pt idx="104">
                  <c:v>428.35343399999999</c:v>
                </c:pt>
                <c:pt idx="105">
                  <c:v>455.4080141666667</c:v>
                </c:pt>
                <c:pt idx="106">
                  <c:v>461.29234566666668</c:v>
                </c:pt>
                <c:pt idx="107">
                  <c:v>437.93474300000003</c:v>
                </c:pt>
                <c:pt idx="108">
                  <c:v>428.64494333333329</c:v>
                </c:pt>
                <c:pt idx="109">
                  <c:v>426.40798533333333</c:v>
                </c:pt>
                <c:pt idx="110">
                  <c:v>432.5312801666667</c:v>
                </c:pt>
                <c:pt idx="111">
                  <c:v>420.45874666666668</c:v>
                </c:pt>
                <c:pt idx="112">
                  <c:v>430.65165233333329</c:v>
                </c:pt>
                <c:pt idx="113">
                  <c:v>444.5033861666667</c:v>
                </c:pt>
                <c:pt idx="114">
                  <c:v>434.40221166666669</c:v>
                </c:pt>
                <c:pt idx="115">
                  <c:v>422.65649666666667</c:v>
                </c:pt>
                <c:pt idx="116">
                  <c:v>431.00436483333334</c:v>
                </c:pt>
                <c:pt idx="117">
                  <c:v>437.58950333333331</c:v>
                </c:pt>
                <c:pt idx="118">
                  <c:v>426.41730916666671</c:v>
                </c:pt>
                <c:pt idx="119">
                  <c:v>441.66801500000003</c:v>
                </c:pt>
                <c:pt idx="120">
                  <c:v>436.52962100000002</c:v>
                </c:pt>
                <c:pt idx="121">
                  <c:v>426.36146833333333</c:v>
                </c:pt>
                <c:pt idx="122">
                  <c:v>411.15304950000001</c:v>
                </c:pt>
                <c:pt idx="123">
                  <c:v>363.6967841666667</c:v>
                </c:pt>
                <c:pt idx="124">
                  <c:v>329.37230883333331</c:v>
                </c:pt>
                <c:pt idx="125">
                  <c:v>275.35947583333331</c:v>
                </c:pt>
                <c:pt idx="126">
                  <c:v>265.04458799999998</c:v>
                </c:pt>
                <c:pt idx="127">
                  <c:v>257.16553833333336</c:v>
                </c:pt>
                <c:pt idx="128">
                  <c:v>254.12921516666665</c:v>
                </c:pt>
                <c:pt idx="129">
                  <c:v>281.87548500000003</c:v>
                </c:pt>
                <c:pt idx="130">
                  <c:v>280.67507016666667</c:v>
                </c:pt>
                <c:pt idx="131">
                  <c:v>308.29227366666669</c:v>
                </c:pt>
                <c:pt idx="132">
                  <c:v>312.86951083333332</c:v>
                </c:pt>
                <c:pt idx="133">
                  <c:v>317.15583983333329</c:v>
                </c:pt>
                <c:pt idx="134">
                  <c:v>313.31187216666666</c:v>
                </c:pt>
                <c:pt idx="135">
                  <c:v>287.73924516666671</c:v>
                </c:pt>
                <c:pt idx="136">
                  <c:v>266.20953233333336</c:v>
                </c:pt>
                <c:pt idx="137">
                  <c:v>221.30832000000001</c:v>
                </c:pt>
                <c:pt idx="138">
                  <c:v>219.45860766666667</c:v>
                </c:pt>
                <c:pt idx="139">
                  <c:v>230.73028516666665</c:v>
                </c:pt>
                <c:pt idx="140">
                  <c:v>253.70765533333335</c:v>
                </c:pt>
                <c:pt idx="141">
                  <c:v>295.37360266666667</c:v>
                </c:pt>
                <c:pt idx="142">
                  <c:v>362.25497949999999</c:v>
                </c:pt>
                <c:pt idx="143">
                  <c:v>408.30246416666671</c:v>
                </c:pt>
                <c:pt idx="144">
                  <c:v>437.35081500000001</c:v>
                </c:pt>
                <c:pt idx="145">
                  <c:v>441.36537349999998</c:v>
                </c:pt>
                <c:pt idx="146">
                  <c:v>444.5657543333333</c:v>
                </c:pt>
                <c:pt idx="147">
                  <c:v>447.85185133333329</c:v>
                </c:pt>
                <c:pt idx="148">
                  <c:v>467.63187249999999</c:v>
                </c:pt>
                <c:pt idx="149">
                  <c:v>517.60484633333328</c:v>
                </c:pt>
                <c:pt idx="150">
                  <c:v>556.51120733333335</c:v>
                </c:pt>
                <c:pt idx="151">
                  <c:v>586.75297049999995</c:v>
                </c:pt>
                <c:pt idx="152">
                  <c:v>594.12603850000005</c:v>
                </c:pt>
                <c:pt idx="153">
                  <c:v>620.34275333333335</c:v>
                </c:pt>
                <c:pt idx="154">
                  <c:v>612.16110149999997</c:v>
                </c:pt>
                <c:pt idx="155">
                  <c:v>598.94158049999999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9A-4BDB-850D-33BD05CF1F45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Kemikaalit ja kemialliset tuotteet</c:v>
                </c:pt>
              </c:strCache>
            </c:strRef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Taul1!$A$2:$A$157</c:f>
              <c:strCache>
                <c:ptCount val="156"/>
                <c:pt idx="0">
                  <c:v>2010</c:v>
                </c:pt>
                <c:pt idx="1">
                  <c:v>2010/02</c:v>
                </c:pt>
                <c:pt idx="2">
                  <c:v>2010/03</c:v>
                </c:pt>
                <c:pt idx="3">
                  <c:v>2010/04</c:v>
                </c:pt>
                <c:pt idx="4">
                  <c:v>2010/05</c:v>
                </c:pt>
                <c:pt idx="5">
                  <c:v>2010/06</c:v>
                </c:pt>
                <c:pt idx="6">
                  <c:v>2010/07</c:v>
                </c:pt>
                <c:pt idx="7">
                  <c:v>2010/08</c:v>
                </c:pt>
                <c:pt idx="8">
                  <c:v>2010/09</c:v>
                </c:pt>
                <c:pt idx="9">
                  <c:v>2010/10</c:v>
                </c:pt>
                <c:pt idx="10">
                  <c:v>2010/11</c:v>
                </c:pt>
                <c:pt idx="11">
                  <c:v>2010/12</c:v>
                </c:pt>
                <c:pt idx="12">
                  <c:v>2011</c:v>
                </c:pt>
                <c:pt idx="13">
                  <c:v>2011/02</c:v>
                </c:pt>
                <c:pt idx="14">
                  <c:v>2011/03</c:v>
                </c:pt>
                <c:pt idx="15">
                  <c:v>2011/04</c:v>
                </c:pt>
                <c:pt idx="16">
                  <c:v>2011/05</c:v>
                </c:pt>
                <c:pt idx="17">
                  <c:v>2011/06</c:v>
                </c:pt>
                <c:pt idx="18">
                  <c:v>2011/07</c:v>
                </c:pt>
                <c:pt idx="19">
                  <c:v>2011/08</c:v>
                </c:pt>
                <c:pt idx="20">
                  <c:v>2011/09</c:v>
                </c:pt>
                <c:pt idx="21">
                  <c:v>2011/10</c:v>
                </c:pt>
                <c:pt idx="22">
                  <c:v>2011/11</c:v>
                </c:pt>
                <c:pt idx="23">
                  <c:v>2011/12</c:v>
                </c:pt>
                <c:pt idx="24">
                  <c:v>2012</c:v>
                </c:pt>
                <c:pt idx="25">
                  <c:v>2012/02</c:v>
                </c:pt>
                <c:pt idx="26">
                  <c:v>2012/03</c:v>
                </c:pt>
                <c:pt idx="27">
                  <c:v>2012/04</c:v>
                </c:pt>
                <c:pt idx="28">
                  <c:v>2012/05</c:v>
                </c:pt>
                <c:pt idx="29">
                  <c:v>2012/06</c:v>
                </c:pt>
                <c:pt idx="30">
                  <c:v>2012/07</c:v>
                </c:pt>
                <c:pt idx="31">
                  <c:v>2012/08</c:v>
                </c:pt>
                <c:pt idx="32">
                  <c:v>2012/09</c:v>
                </c:pt>
                <c:pt idx="33">
                  <c:v>2012/10</c:v>
                </c:pt>
                <c:pt idx="34">
                  <c:v>2012/11</c:v>
                </c:pt>
                <c:pt idx="35">
                  <c:v>12</c:v>
                </c:pt>
                <c:pt idx="36">
                  <c:v>2013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2014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2015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2016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2017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2018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2019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2020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2021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  <c:pt idx="144">
                  <c:v>2022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6</c:v>
                </c:pt>
                <c:pt idx="150">
                  <c:v>7</c:v>
                </c:pt>
                <c:pt idx="151">
                  <c:v>8</c:v>
                </c:pt>
                <c:pt idx="152">
                  <c:v>9</c:v>
                </c:pt>
                <c:pt idx="153">
                  <c:v>10</c:v>
                </c:pt>
                <c:pt idx="154">
                  <c:v>11</c:v>
                </c:pt>
                <c:pt idx="155">
                  <c:v>12</c:v>
                </c:pt>
              </c:strCache>
            </c:strRef>
          </c:cat>
          <c:val>
            <c:numRef>
              <c:f>Taul1!$C$2:$C$157</c:f>
              <c:numCache>
                <c:formatCode>0.0</c:formatCode>
                <c:ptCount val="156"/>
                <c:pt idx="0">
                  <c:v>277.67892633333332</c:v>
                </c:pt>
                <c:pt idx="1">
                  <c:v>280.17663283333331</c:v>
                </c:pt>
                <c:pt idx="2">
                  <c:v>283.04888266666671</c:v>
                </c:pt>
                <c:pt idx="3">
                  <c:v>289.79217183333333</c:v>
                </c:pt>
                <c:pt idx="4">
                  <c:v>292.36491133333334</c:v>
                </c:pt>
                <c:pt idx="5">
                  <c:v>304.14437233333331</c:v>
                </c:pt>
                <c:pt idx="6">
                  <c:v>320.78610099999997</c:v>
                </c:pt>
                <c:pt idx="7">
                  <c:v>328.8679295</c:v>
                </c:pt>
                <c:pt idx="8">
                  <c:v>333.61373049999997</c:v>
                </c:pt>
                <c:pt idx="9">
                  <c:v>336.01285716666666</c:v>
                </c:pt>
                <c:pt idx="10">
                  <c:v>342.53760299999999</c:v>
                </c:pt>
                <c:pt idx="11">
                  <c:v>340.0048323333333</c:v>
                </c:pt>
                <c:pt idx="12">
                  <c:v>339.61143333333331</c:v>
                </c:pt>
                <c:pt idx="13">
                  <c:v>344.4504153333333</c:v>
                </c:pt>
                <c:pt idx="14">
                  <c:v>358.57053366666668</c:v>
                </c:pt>
                <c:pt idx="15">
                  <c:v>360.32888300000002</c:v>
                </c:pt>
                <c:pt idx="16">
                  <c:v>367.865115</c:v>
                </c:pt>
                <c:pt idx="17">
                  <c:v>380.87943116666668</c:v>
                </c:pt>
                <c:pt idx="18">
                  <c:v>382.29700933333334</c:v>
                </c:pt>
                <c:pt idx="19">
                  <c:v>386.364508</c:v>
                </c:pt>
                <c:pt idx="20">
                  <c:v>381.4158746666667</c:v>
                </c:pt>
                <c:pt idx="21">
                  <c:v>382.75723783333331</c:v>
                </c:pt>
                <c:pt idx="22">
                  <c:v>376.991446</c:v>
                </c:pt>
                <c:pt idx="23">
                  <c:v>366.04923550000001</c:v>
                </c:pt>
                <c:pt idx="24">
                  <c:v>365.47820133333329</c:v>
                </c:pt>
                <c:pt idx="25">
                  <c:v>365.12956816666667</c:v>
                </c:pt>
                <c:pt idx="26">
                  <c:v>369.80187316666667</c:v>
                </c:pt>
                <c:pt idx="27">
                  <c:v>371.77096599999999</c:v>
                </c:pt>
                <c:pt idx="28">
                  <c:v>381.45243033333333</c:v>
                </c:pt>
                <c:pt idx="29">
                  <c:v>388.0979293333333</c:v>
                </c:pt>
                <c:pt idx="30">
                  <c:v>390.63868300000001</c:v>
                </c:pt>
                <c:pt idx="31">
                  <c:v>392.37636250000003</c:v>
                </c:pt>
                <c:pt idx="32">
                  <c:v>383.50542566666667</c:v>
                </c:pt>
                <c:pt idx="33">
                  <c:v>380.65515399999998</c:v>
                </c:pt>
                <c:pt idx="34">
                  <c:v>377.12068499999998</c:v>
                </c:pt>
                <c:pt idx="35">
                  <c:v>372.94529833333331</c:v>
                </c:pt>
                <c:pt idx="36">
                  <c:v>375.74587533333329</c:v>
                </c:pt>
                <c:pt idx="37">
                  <c:v>371.23779383333334</c:v>
                </c:pt>
                <c:pt idx="38">
                  <c:v>378.50669633333331</c:v>
                </c:pt>
                <c:pt idx="39">
                  <c:v>387.85388433333333</c:v>
                </c:pt>
                <c:pt idx="40">
                  <c:v>390.5777548333333</c:v>
                </c:pt>
                <c:pt idx="41">
                  <c:v>399.12628633333333</c:v>
                </c:pt>
                <c:pt idx="42">
                  <c:v>394.73115883333332</c:v>
                </c:pt>
                <c:pt idx="43">
                  <c:v>397.45554299999998</c:v>
                </c:pt>
                <c:pt idx="44">
                  <c:v>394.17387966666666</c:v>
                </c:pt>
                <c:pt idx="45">
                  <c:v>390.38233733333334</c:v>
                </c:pt>
                <c:pt idx="46">
                  <c:v>387.8745393333333</c:v>
                </c:pt>
                <c:pt idx="47">
                  <c:v>377.6283305</c:v>
                </c:pt>
                <c:pt idx="48">
                  <c:v>379.98190849999997</c:v>
                </c:pt>
                <c:pt idx="49">
                  <c:v>380.72882499999997</c:v>
                </c:pt>
                <c:pt idx="50">
                  <c:v>382.20327150000003</c:v>
                </c:pt>
                <c:pt idx="51">
                  <c:v>386.55605450000002</c:v>
                </c:pt>
                <c:pt idx="52">
                  <c:v>390.13079583333331</c:v>
                </c:pt>
                <c:pt idx="53">
                  <c:v>399.70647750000001</c:v>
                </c:pt>
                <c:pt idx="54">
                  <c:v>399.11411933333329</c:v>
                </c:pt>
                <c:pt idx="55">
                  <c:v>395.90263433333331</c:v>
                </c:pt>
                <c:pt idx="56">
                  <c:v>399.41417483333333</c:v>
                </c:pt>
                <c:pt idx="57">
                  <c:v>395.73029783333334</c:v>
                </c:pt>
                <c:pt idx="58">
                  <c:v>385.76402916666666</c:v>
                </c:pt>
                <c:pt idx="59">
                  <c:v>375.91084000000001</c:v>
                </c:pt>
                <c:pt idx="60">
                  <c:v>367.94629750000001</c:v>
                </c:pt>
                <c:pt idx="61">
                  <c:v>362.69876900000003</c:v>
                </c:pt>
                <c:pt idx="62">
                  <c:v>362.5367766666667</c:v>
                </c:pt>
                <c:pt idx="63">
                  <c:v>363.89661749999999</c:v>
                </c:pt>
                <c:pt idx="64">
                  <c:v>360.37368966666668</c:v>
                </c:pt>
                <c:pt idx="65">
                  <c:v>368.31240383333329</c:v>
                </c:pt>
                <c:pt idx="66">
                  <c:v>380.1938158333333</c:v>
                </c:pt>
                <c:pt idx="67">
                  <c:v>382.30871233333329</c:v>
                </c:pt>
                <c:pt idx="68">
                  <c:v>374.23054483333334</c:v>
                </c:pt>
                <c:pt idx="69">
                  <c:v>369.14846616666671</c:v>
                </c:pt>
                <c:pt idx="70">
                  <c:v>368.571619</c:v>
                </c:pt>
                <c:pt idx="71">
                  <c:v>357.4942738333333</c:v>
                </c:pt>
                <c:pt idx="72">
                  <c:v>339.11690666666669</c:v>
                </c:pt>
                <c:pt idx="73">
                  <c:v>338.25183933333329</c:v>
                </c:pt>
                <c:pt idx="74">
                  <c:v>338.04018166666668</c:v>
                </c:pt>
                <c:pt idx="75">
                  <c:v>335.33737250000001</c:v>
                </c:pt>
                <c:pt idx="76">
                  <c:v>339.26605050000001</c:v>
                </c:pt>
                <c:pt idx="77">
                  <c:v>348.1426811666667</c:v>
                </c:pt>
                <c:pt idx="78">
                  <c:v>354.24179183333331</c:v>
                </c:pt>
                <c:pt idx="79">
                  <c:v>350.89567966666669</c:v>
                </c:pt>
                <c:pt idx="80">
                  <c:v>350.82792416666666</c:v>
                </c:pt>
                <c:pt idx="81">
                  <c:v>352.35717583333332</c:v>
                </c:pt>
                <c:pt idx="82">
                  <c:v>348.76027349999998</c:v>
                </c:pt>
                <c:pt idx="83">
                  <c:v>345.18235183333331</c:v>
                </c:pt>
                <c:pt idx="84">
                  <c:v>354.04685233333333</c:v>
                </c:pt>
                <c:pt idx="85">
                  <c:v>362.75643683333334</c:v>
                </c:pt>
                <c:pt idx="86">
                  <c:v>376.9003433333333</c:v>
                </c:pt>
                <c:pt idx="87">
                  <c:v>380.60962899999998</c:v>
                </c:pt>
                <c:pt idx="88">
                  <c:v>395.4776553333333</c:v>
                </c:pt>
                <c:pt idx="89">
                  <c:v>400.9024338333333</c:v>
                </c:pt>
                <c:pt idx="90">
                  <c:v>401.24256916666667</c:v>
                </c:pt>
                <c:pt idx="91">
                  <c:v>397.0424281666667</c:v>
                </c:pt>
                <c:pt idx="92">
                  <c:v>378.57403349999998</c:v>
                </c:pt>
                <c:pt idx="93">
                  <c:v>372.95528366666667</c:v>
                </c:pt>
                <c:pt idx="94">
                  <c:v>365.32338700000003</c:v>
                </c:pt>
                <c:pt idx="95">
                  <c:v>362.48825916666669</c:v>
                </c:pt>
                <c:pt idx="96">
                  <c:v>363.77052250000003</c:v>
                </c:pt>
                <c:pt idx="97">
                  <c:v>370.55772066666668</c:v>
                </c:pt>
                <c:pt idx="98">
                  <c:v>387.02386899999999</c:v>
                </c:pt>
                <c:pt idx="99">
                  <c:v>396.9714846666667</c:v>
                </c:pt>
                <c:pt idx="100">
                  <c:v>399.5233561666667</c:v>
                </c:pt>
                <c:pt idx="101">
                  <c:v>406.88824016666666</c:v>
                </c:pt>
                <c:pt idx="102">
                  <c:v>408.42817250000002</c:v>
                </c:pt>
                <c:pt idx="103">
                  <c:v>409.75177283333329</c:v>
                </c:pt>
                <c:pt idx="104">
                  <c:v>400.8971443333333</c:v>
                </c:pt>
                <c:pt idx="105">
                  <c:v>403.92583916666666</c:v>
                </c:pt>
                <c:pt idx="106">
                  <c:v>403.86777833333332</c:v>
                </c:pt>
                <c:pt idx="107">
                  <c:v>396.399742</c:v>
                </c:pt>
                <c:pt idx="108">
                  <c:v>398.2263155</c:v>
                </c:pt>
                <c:pt idx="109">
                  <c:v>392.8991355</c:v>
                </c:pt>
                <c:pt idx="110">
                  <c:v>400.05124999999998</c:v>
                </c:pt>
                <c:pt idx="111">
                  <c:v>402.10348750000003</c:v>
                </c:pt>
                <c:pt idx="112">
                  <c:v>411.04095833333332</c:v>
                </c:pt>
                <c:pt idx="113">
                  <c:v>415.04148466666669</c:v>
                </c:pt>
                <c:pt idx="114">
                  <c:v>412.8659475</c:v>
                </c:pt>
                <c:pt idx="115">
                  <c:v>417.64570966666668</c:v>
                </c:pt>
                <c:pt idx="116">
                  <c:v>414.7383251666667</c:v>
                </c:pt>
                <c:pt idx="117">
                  <c:v>416.41011633333329</c:v>
                </c:pt>
                <c:pt idx="118">
                  <c:v>405.36337983333334</c:v>
                </c:pt>
                <c:pt idx="119">
                  <c:v>405.65851099999998</c:v>
                </c:pt>
                <c:pt idx="120">
                  <c:v>407.21767599999998</c:v>
                </c:pt>
                <c:pt idx="121">
                  <c:v>405.45400333333333</c:v>
                </c:pt>
                <c:pt idx="122">
                  <c:v>411.27484500000003</c:v>
                </c:pt>
                <c:pt idx="123">
                  <c:v>402.25944750000002</c:v>
                </c:pt>
                <c:pt idx="124">
                  <c:v>394.28308149999998</c:v>
                </c:pt>
                <c:pt idx="125">
                  <c:v>394.01872650000001</c:v>
                </c:pt>
                <c:pt idx="126">
                  <c:v>388.20304850000002</c:v>
                </c:pt>
                <c:pt idx="127">
                  <c:v>383.01820850000001</c:v>
                </c:pt>
                <c:pt idx="128">
                  <c:v>372.88339966666666</c:v>
                </c:pt>
                <c:pt idx="129">
                  <c:v>379.3541305</c:v>
                </c:pt>
                <c:pt idx="130">
                  <c:v>394.68372649999998</c:v>
                </c:pt>
                <c:pt idx="131">
                  <c:v>403.6610675</c:v>
                </c:pt>
                <c:pt idx="132">
                  <c:v>407.82101216666666</c:v>
                </c:pt>
                <c:pt idx="133">
                  <c:v>418.52135516666669</c:v>
                </c:pt>
                <c:pt idx="134">
                  <c:v>442.43175050000002</c:v>
                </c:pt>
                <c:pt idx="135">
                  <c:v>450.45144083333332</c:v>
                </c:pt>
                <c:pt idx="136">
                  <c:v>450.23798349999998</c:v>
                </c:pt>
                <c:pt idx="137">
                  <c:v>454.20513683333331</c:v>
                </c:pt>
                <c:pt idx="138">
                  <c:v>469.59473050000003</c:v>
                </c:pt>
                <c:pt idx="139">
                  <c:v>480.81509316666671</c:v>
                </c:pt>
                <c:pt idx="140">
                  <c:v>488.74713600000001</c:v>
                </c:pt>
                <c:pt idx="141">
                  <c:v>504.31003033333332</c:v>
                </c:pt>
                <c:pt idx="142">
                  <c:v>538.19651099999999</c:v>
                </c:pt>
                <c:pt idx="143">
                  <c:v>559.78936533333342</c:v>
                </c:pt>
                <c:pt idx="144">
                  <c:v>579.44413650000001</c:v>
                </c:pt>
                <c:pt idx="145">
                  <c:v>597.30899133333332</c:v>
                </c:pt>
                <c:pt idx="146">
                  <c:v>624.36656649999998</c:v>
                </c:pt>
                <c:pt idx="147">
                  <c:v>646.3343808333334</c:v>
                </c:pt>
                <c:pt idx="148">
                  <c:v>659.46105250000005</c:v>
                </c:pt>
                <c:pt idx="149">
                  <c:v>671.80719816666658</c:v>
                </c:pt>
                <c:pt idx="150">
                  <c:v>677.01459850000003</c:v>
                </c:pt>
                <c:pt idx="151">
                  <c:v>684.29729883333334</c:v>
                </c:pt>
                <c:pt idx="152">
                  <c:v>675.7369583333334</c:v>
                </c:pt>
                <c:pt idx="153">
                  <c:v>655.23139566666657</c:v>
                </c:pt>
                <c:pt idx="154">
                  <c:v>637.11184900000001</c:v>
                </c:pt>
                <c:pt idx="155">
                  <c:v>610.39854766666667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9A-4BDB-850D-33BD05CF1F4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Lääkkeet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Taul1!$A$2:$A$157</c:f>
              <c:strCache>
                <c:ptCount val="156"/>
                <c:pt idx="0">
                  <c:v>2010</c:v>
                </c:pt>
                <c:pt idx="1">
                  <c:v>2010/02</c:v>
                </c:pt>
                <c:pt idx="2">
                  <c:v>2010/03</c:v>
                </c:pt>
                <c:pt idx="3">
                  <c:v>2010/04</c:v>
                </c:pt>
                <c:pt idx="4">
                  <c:v>2010/05</c:v>
                </c:pt>
                <c:pt idx="5">
                  <c:v>2010/06</c:v>
                </c:pt>
                <c:pt idx="6">
                  <c:v>2010/07</c:v>
                </c:pt>
                <c:pt idx="7">
                  <c:v>2010/08</c:v>
                </c:pt>
                <c:pt idx="8">
                  <c:v>2010/09</c:v>
                </c:pt>
                <c:pt idx="9">
                  <c:v>2010/10</c:v>
                </c:pt>
                <c:pt idx="10">
                  <c:v>2010/11</c:v>
                </c:pt>
                <c:pt idx="11">
                  <c:v>2010/12</c:v>
                </c:pt>
                <c:pt idx="12">
                  <c:v>2011</c:v>
                </c:pt>
                <c:pt idx="13">
                  <c:v>2011/02</c:v>
                </c:pt>
                <c:pt idx="14">
                  <c:v>2011/03</c:v>
                </c:pt>
                <c:pt idx="15">
                  <c:v>2011/04</c:v>
                </c:pt>
                <c:pt idx="16">
                  <c:v>2011/05</c:v>
                </c:pt>
                <c:pt idx="17">
                  <c:v>2011/06</c:v>
                </c:pt>
                <c:pt idx="18">
                  <c:v>2011/07</c:v>
                </c:pt>
                <c:pt idx="19">
                  <c:v>2011/08</c:v>
                </c:pt>
                <c:pt idx="20">
                  <c:v>2011/09</c:v>
                </c:pt>
                <c:pt idx="21">
                  <c:v>2011/10</c:v>
                </c:pt>
                <c:pt idx="22">
                  <c:v>2011/11</c:v>
                </c:pt>
                <c:pt idx="23">
                  <c:v>2011/12</c:v>
                </c:pt>
                <c:pt idx="24">
                  <c:v>2012</c:v>
                </c:pt>
                <c:pt idx="25">
                  <c:v>2012/02</c:v>
                </c:pt>
                <c:pt idx="26">
                  <c:v>2012/03</c:v>
                </c:pt>
                <c:pt idx="27">
                  <c:v>2012/04</c:v>
                </c:pt>
                <c:pt idx="28">
                  <c:v>2012/05</c:v>
                </c:pt>
                <c:pt idx="29">
                  <c:v>2012/06</c:v>
                </c:pt>
                <c:pt idx="30">
                  <c:v>2012/07</c:v>
                </c:pt>
                <c:pt idx="31">
                  <c:v>2012/08</c:v>
                </c:pt>
                <c:pt idx="32">
                  <c:v>2012/09</c:v>
                </c:pt>
                <c:pt idx="33">
                  <c:v>2012/10</c:v>
                </c:pt>
                <c:pt idx="34">
                  <c:v>2012/11</c:v>
                </c:pt>
                <c:pt idx="35">
                  <c:v>12</c:v>
                </c:pt>
                <c:pt idx="36">
                  <c:v>2013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2014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2015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2016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2017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2018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2019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2020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2021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  <c:pt idx="144">
                  <c:v>2022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6</c:v>
                </c:pt>
                <c:pt idx="150">
                  <c:v>7</c:v>
                </c:pt>
                <c:pt idx="151">
                  <c:v>8</c:v>
                </c:pt>
                <c:pt idx="152">
                  <c:v>9</c:v>
                </c:pt>
                <c:pt idx="153">
                  <c:v>10</c:v>
                </c:pt>
                <c:pt idx="154">
                  <c:v>11</c:v>
                </c:pt>
                <c:pt idx="155">
                  <c:v>12</c:v>
                </c:pt>
              </c:strCache>
            </c:strRef>
          </c:cat>
          <c:val>
            <c:numRef>
              <c:f>Taul1!$D$2:$D$157</c:f>
              <c:numCache>
                <c:formatCode>0.0</c:formatCode>
                <c:ptCount val="156"/>
                <c:pt idx="0">
                  <c:v>74.600120333333322</c:v>
                </c:pt>
                <c:pt idx="1">
                  <c:v>80.809772833333327</c:v>
                </c:pt>
                <c:pt idx="2">
                  <c:v>83.820408999999998</c:v>
                </c:pt>
                <c:pt idx="3">
                  <c:v>81.63175316666667</c:v>
                </c:pt>
                <c:pt idx="4">
                  <c:v>82.326912833333324</c:v>
                </c:pt>
                <c:pt idx="5">
                  <c:v>89.491239833333324</c:v>
                </c:pt>
                <c:pt idx="6">
                  <c:v>87.562266666666673</c:v>
                </c:pt>
                <c:pt idx="7">
                  <c:v>92.308921833333329</c:v>
                </c:pt>
                <c:pt idx="8">
                  <c:v>90.998238499999999</c:v>
                </c:pt>
                <c:pt idx="9">
                  <c:v>93.591301333333334</c:v>
                </c:pt>
                <c:pt idx="10">
                  <c:v>95.996518666666674</c:v>
                </c:pt>
                <c:pt idx="11">
                  <c:v>90.486032333333327</c:v>
                </c:pt>
                <c:pt idx="12">
                  <c:v>91.033906833333333</c:v>
                </c:pt>
                <c:pt idx="13">
                  <c:v>90.278858499999998</c:v>
                </c:pt>
                <c:pt idx="14">
                  <c:v>98.510947833333333</c:v>
                </c:pt>
                <c:pt idx="15">
                  <c:v>97.769728666666666</c:v>
                </c:pt>
                <c:pt idx="16">
                  <c:v>103.9672565</c:v>
                </c:pt>
                <c:pt idx="17">
                  <c:v>105.22685749999999</c:v>
                </c:pt>
                <c:pt idx="18">
                  <c:v>107.63633983333332</c:v>
                </c:pt>
                <c:pt idx="19">
                  <c:v>102.806051</c:v>
                </c:pt>
                <c:pt idx="20">
                  <c:v>104.71780183333333</c:v>
                </c:pt>
                <c:pt idx="21">
                  <c:v>104.33173766666667</c:v>
                </c:pt>
                <c:pt idx="22">
                  <c:v>97.76897533333333</c:v>
                </c:pt>
                <c:pt idx="23">
                  <c:v>103.03436516666667</c:v>
                </c:pt>
                <c:pt idx="24">
                  <c:v>101.89690916666667</c:v>
                </c:pt>
                <c:pt idx="25">
                  <c:v>101.28808233333334</c:v>
                </c:pt>
                <c:pt idx="26">
                  <c:v>95.786142999999996</c:v>
                </c:pt>
                <c:pt idx="27">
                  <c:v>92.058236166666674</c:v>
                </c:pt>
                <c:pt idx="28">
                  <c:v>95.129783833333335</c:v>
                </c:pt>
                <c:pt idx="29">
                  <c:v>90.992923500000003</c:v>
                </c:pt>
                <c:pt idx="30">
                  <c:v>97.971353166666674</c:v>
                </c:pt>
                <c:pt idx="31">
                  <c:v>110.9527265</c:v>
                </c:pt>
                <c:pt idx="32">
                  <c:v>108.13803849999999</c:v>
                </c:pt>
                <c:pt idx="33">
                  <c:v>111.36203516666667</c:v>
                </c:pt>
                <c:pt idx="34">
                  <c:v>110.39369333333333</c:v>
                </c:pt>
                <c:pt idx="35">
                  <c:v>109.69805016666668</c:v>
                </c:pt>
                <c:pt idx="36">
                  <c:v>104.83752966666667</c:v>
                </c:pt>
                <c:pt idx="37">
                  <c:v>92.923890833333331</c:v>
                </c:pt>
                <c:pt idx="38">
                  <c:v>93.274591166666667</c:v>
                </c:pt>
                <c:pt idx="39">
                  <c:v>91.272293500000004</c:v>
                </c:pt>
                <c:pt idx="40">
                  <c:v>90.937380166666671</c:v>
                </c:pt>
                <c:pt idx="41">
                  <c:v>88.696113999999994</c:v>
                </c:pt>
                <c:pt idx="42">
                  <c:v>85.554518333333334</c:v>
                </c:pt>
                <c:pt idx="43">
                  <c:v>85.354263666666668</c:v>
                </c:pt>
                <c:pt idx="44">
                  <c:v>83.580361333333329</c:v>
                </c:pt>
                <c:pt idx="45">
                  <c:v>86.216345333333322</c:v>
                </c:pt>
                <c:pt idx="46">
                  <c:v>83.4117155</c:v>
                </c:pt>
                <c:pt idx="47">
                  <c:v>82.271113166666666</c:v>
                </c:pt>
                <c:pt idx="48">
                  <c:v>80.109435166666671</c:v>
                </c:pt>
                <c:pt idx="49">
                  <c:v>78.9443895</c:v>
                </c:pt>
                <c:pt idx="50">
                  <c:v>78.23735116666667</c:v>
                </c:pt>
                <c:pt idx="51">
                  <c:v>74.5195145</c:v>
                </c:pt>
                <c:pt idx="52">
                  <c:v>73.092906999999997</c:v>
                </c:pt>
                <c:pt idx="53">
                  <c:v>78.400431166666678</c:v>
                </c:pt>
                <c:pt idx="54">
                  <c:v>79.862681166666675</c:v>
                </c:pt>
                <c:pt idx="55">
                  <c:v>79.831701499999994</c:v>
                </c:pt>
                <c:pt idx="56">
                  <c:v>81.320638000000002</c:v>
                </c:pt>
                <c:pt idx="57">
                  <c:v>82.901011499999996</c:v>
                </c:pt>
                <c:pt idx="58">
                  <c:v>83.628159833333328</c:v>
                </c:pt>
                <c:pt idx="59">
                  <c:v>81.3209655</c:v>
                </c:pt>
                <c:pt idx="60">
                  <c:v>81.452914833333324</c:v>
                </c:pt>
                <c:pt idx="61">
                  <c:v>81.177054166666679</c:v>
                </c:pt>
                <c:pt idx="62">
                  <c:v>83.581225666666668</c:v>
                </c:pt>
                <c:pt idx="63">
                  <c:v>80.164282999999998</c:v>
                </c:pt>
                <c:pt idx="64">
                  <c:v>80.902062333333333</c:v>
                </c:pt>
                <c:pt idx="65">
                  <c:v>83.368467833333327</c:v>
                </c:pt>
                <c:pt idx="66">
                  <c:v>85.085481666666666</c:v>
                </c:pt>
                <c:pt idx="67">
                  <c:v>82.295320666666669</c:v>
                </c:pt>
                <c:pt idx="68">
                  <c:v>77.472314999999995</c:v>
                </c:pt>
                <c:pt idx="69">
                  <c:v>78.393205666666674</c:v>
                </c:pt>
                <c:pt idx="70">
                  <c:v>77.229176166666676</c:v>
                </c:pt>
                <c:pt idx="71">
                  <c:v>73.177072333333328</c:v>
                </c:pt>
                <c:pt idx="72">
                  <c:v>69.984336666666678</c:v>
                </c:pt>
                <c:pt idx="73">
                  <c:v>72.754219833333323</c:v>
                </c:pt>
                <c:pt idx="74">
                  <c:v>73.514660333333325</c:v>
                </c:pt>
                <c:pt idx="75">
                  <c:v>73.192434166666672</c:v>
                </c:pt>
                <c:pt idx="76">
                  <c:v>74.524931166666676</c:v>
                </c:pt>
                <c:pt idx="77">
                  <c:v>77.633223833333332</c:v>
                </c:pt>
                <c:pt idx="78">
                  <c:v>83.772678666666678</c:v>
                </c:pt>
                <c:pt idx="79">
                  <c:v>82.033225333333334</c:v>
                </c:pt>
                <c:pt idx="80">
                  <c:v>81.538433499999996</c:v>
                </c:pt>
                <c:pt idx="81">
                  <c:v>82.174174500000007</c:v>
                </c:pt>
                <c:pt idx="82">
                  <c:v>80.184360333333331</c:v>
                </c:pt>
                <c:pt idx="83">
                  <c:v>77.115471666666679</c:v>
                </c:pt>
                <c:pt idx="84">
                  <c:v>71.309595000000002</c:v>
                </c:pt>
                <c:pt idx="85">
                  <c:v>73.543721166666671</c:v>
                </c:pt>
                <c:pt idx="86">
                  <c:v>74.77067816666667</c:v>
                </c:pt>
                <c:pt idx="87">
                  <c:v>73.533203666666665</c:v>
                </c:pt>
                <c:pt idx="88">
                  <c:v>73.640261166666676</c:v>
                </c:pt>
                <c:pt idx="89">
                  <c:v>76.228678166666668</c:v>
                </c:pt>
                <c:pt idx="90">
                  <c:v>75.733236333333323</c:v>
                </c:pt>
                <c:pt idx="91">
                  <c:v>72.728664166666675</c:v>
                </c:pt>
                <c:pt idx="92">
                  <c:v>70.243969833333324</c:v>
                </c:pt>
                <c:pt idx="93">
                  <c:v>70.332307</c:v>
                </c:pt>
                <c:pt idx="94">
                  <c:v>70.027627666666675</c:v>
                </c:pt>
                <c:pt idx="95">
                  <c:v>68.009925833333327</c:v>
                </c:pt>
                <c:pt idx="96">
                  <c:v>67.866855666666666</c:v>
                </c:pt>
                <c:pt idx="97">
                  <c:v>68.105202000000006</c:v>
                </c:pt>
                <c:pt idx="98">
                  <c:v>69.549433666666673</c:v>
                </c:pt>
                <c:pt idx="99">
                  <c:v>68.648493833333333</c:v>
                </c:pt>
                <c:pt idx="100">
                  <c:v>69.134042666666673</c:v>
                </c:pt>
                <c:pt idx="101">
                  <c:v>69.841283000000004</c:v>
                </c:pt>
                <c:pt idx="102">
                  <c:v>69.219148000000004</c:v>
                </c:pt>
                <c:pt idx="103">
                  <c:v>69.41405833333333</c:v>
                </c:pt>
                <c:pt idx="104">
                  <c:v>69.598083500000001</c:v>
                </c:pt>
                <c:pt idx="105">
                  <c:v>71.053128666666666</c:v>
                </c:pt>
                <c:pt idx="106">
                  <c:v>71.7460095</c:v>
                </c:pt>
                <c:pt idx="107">
                  <c:v>70.931218999999999</c:v>
                </c:pt>
                <c:pt idx="108">
                  <c:v>71.224288000000001</c:v>
                </c:pt>
                <c:pt idx="109">
                  <c:v>71.744932333333324</c:v>
                </c:pt>
                <c:pt idx="110">
                  <c:v>69.091844166666675</c:v>
                </c:pt>
                <c:pt idx="111">
                  <c:v>66.467460833333334</c:v>
                </c:pt>
                <c:pt idx="112">
                  <c:v>66.038526666666669</c:v>
                </c:pt>
                <c:pt idx="113">
                  <c:v>66.342262166666657</c:v>
                </c:pt>
                <c:pt idx="114">
                  <c:v>67.843888666666672</c:v>
                </c:pt>
                <c:pt idx="115">
                  <c:v>64.191108333333332</c:v>
                </c:pt>
                <c:pt idx="116">
                  <c:v>64.341770833333342</c:v>
                </c:pt>
                <c:pt idx="117">
                  <c:v>65.230601666666658</c:v>
                </c:pt>
                <c:pt idx="118">
                  <c:v>64.459129000000004</c:v>
                </c:pt>
                <c:pt idx="119">
                  <c:v>63.689831666666663</c:v>
                </c:pt>
                <c:pt idx="120">
                  <c:v>59.808615333333336</c:v>
                </c:pt>
                <c:pt idx="121">
                  <c:v>65.194013999999996</c:v>
                </c:pt>
                <c:pt idx="122">
                  <c:v>72.374818166666671</c:v>
                </c:pt>
                <c:pt idx="123">
                  <c:v>76.684934499999997</c:v>
                </c:pt>
                <c:pt idx="124">
                  <c:v>76.449598166666675</c:v>
                </c:pt>
                <c:pt idx="125">
                  <c:v>83.176267833333327</c:v>
                </c:pt>
                <c:pt idx="126">
                  <c:v>86.968378000000001</c:v>
                </c:pt>
                <c:pt idx="127">
                  <c:v>82.912547666666669</c:v>
                </c:pt>
                <c:pt idx="128">
                  <c:v>76.978980166666673</c:v>
                </c:pt>
                <c:pt idx="129">
                  <c:v>73.544643333333326</c:v>
                </c:pt>
                <c:pt idx="130">
                  <c:v>79.2411855</c:v>
                </c:pt>
                <c:pt idx="131">
                  <c:v>72.318982500000004</c:v>
                </c:pt>
                <c:pt idx="132">
                  <c:v>73.388839833333321</c:v>
                </c:pt>
                <c:pt idx="133">
                  <c:v>79.183505333333329</c:v>
                </c:pt>
                <c:pt idx="134">
                  <c:v>87.251258166666673</c:v>
                </c:pt>
                <c:pt idx="135">
                  <c:v>90.793574833333324</c:v>
                </c:pt>
                <c:pt idx="136">
                  <c:v>88.228526000000002</c:v>
                </c:pt>
                <c:pt idx="137">
                  <c:v>90.980907500000001</c:v>
                </c:pt>
                <c:pt idx="138">
                  <c:v>97.479708166666668</c:v>
                </c:pt>
                <c:pt idx="139">
                  <c:v>93.31701266666667</c:v>
                </c:pt>
                <c:pt idx="140">
                  <c:v>87.57512633333333</c:v>
                </c:pt>
                <c:pt idx="141">
                  <c:v>88.846495666666669</c:v>
                </c:pt>
                <c:pt idx="142">
                  <c:v>90.602759166666672</c:v>
                </c:pt>
                <c:pt idx="143">
                  <c:v>99.775361833333335</c:v>
                </c:pt>
                <c:pt idx="144">
                  <c:v>92.299207666666675</c:v>
                </c:pt>
                <c:pt idx="145">
                  <c:v>93.933567833333328</c:v>
                </c:pt>
                <c:pt idx="146">
                  <c:v>97.551229666666671</c:v>
                </c:pt>
                <c:pt idx="147">
                  <c:v>96.756688999999994</c:v>
                </c:pt>
                <c:pt idx="148">
                  <c:v>97.776012166666675</c:v>
                </c:pt>
                <c:pt idx="149">
                  <c:v>103.770163</c:v>
                </c:pt>
                <c:pt idx="150">
                  <c:v>110.35574633333333</c:v>
                </c:pt>
                <c:pt idx="151">
                  <c:v>111.944529</c:v>
                </c:pt>
                <c:pt idx="152">
                  <c:v>115.426271</c:v>
                </c:pt>
                <c:pt idx="153">
                  <c:v>121.67116083333333</c:v>
                </c:pt>
                <c:pt idx="154">
                  <c:v>121.911855</c:v>
                </c:pt>
                <c:pt idx="155">
                  <c:v>111.32338316666667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9A-4BDB-850D-33BD05CF1F45}"/>
            </c:ext>
          </c:extLst>
        </c:ser>
        <c:ser>
          <c:idx val="4"/>
          <c:order val="3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Taul1!$A$2:$A$157</c:f>
              <c:strCache>
                <c:ptCount val="156"/>
                <c:pt idx="0">
                  <c:v>2010</c:v>
                </c:pt>
                <c:pt idx="1">
                  <c:v>2010/02</c:v>
                </c:pt>
                <c:pt idx="2">
                  <c:v>2010/03</c:v>
                </c:pt>
                <c:pt idx="3">
                  <c:v>2010/04</c:v>
                </c:pt>
                <c:pt idx="4">
                  <c:v>2010/05</c:v>
                </c:pt>
                <c:pt idx="5">
                  <c:v>2010/06</c:v>
                </c:pt>
                <c:pt idx="6">
                  <c:v>2010/07</c:v>
                </c:pt>
                <c:pt idx="7">
                  <c:v>2010/08</c:v>
                </c:pt>
                <c:pt idx="8">
                  <c:v>2010/09</c:v>
                </c:pt>
                <c:pt idx="9">
                  <c:v>2010/10</c:v>
                </c:pt>
                <c:pt idx="10">
                  <c:v>2010/11</c:v>
                </c:pt>
                <c:pt idx="11">
                  <c:v>2010/12</c:v>
                </c:pt>
                <c:pt idx="12">
                  <c:v>2011</c:v>
                </c:pt>
                <c:pt idx="13">
                  <c:v>2011/02</c:v>
                </c:pt>
                <c:pt idx="14">
                  <c:v>2011/03</c:v>
                </c:pt>
                <c:pt idx="15">
                  <c:v>2011/04</c:v>
                </c:pt>
                <c:pt idx="16">
                  <c:v>2011/05</c:v>
                </c:pt>
                <c:pt idx="17">
                  <c:v>2011/06</c:v>
                </c:pt>
                <c:pt idx="18">
                  <c:v>2011/07</c:v>
                </c:pt>
                <c:pt idx="19">
                  <c:v>2011/08</c:v>
                </c:pt>
                <c:pt idx="20">
                  <c:v>2011/09</c:v>
                </c:pt>
                <c:pt idx="21">
                  <c:v>2011/10</c:v>
                </c:pt>
                <c:pt idx="22">
                  <c:v>2011/11</c:v>
                </c:pt>
                <c:pt idx="23">
                  <c:v>2011/12</c:v>
                </c:pt>
                <c:pt idx="24">
                  <c:v>2012</c:v>
                </c:pt>
                <c:pt idx="25">
                  <c:v>2012/02</c:v>
                </c:pt>
                <c:pt idx="26">
                  <c:v>2012/03</c:v>
                </c:pt>
                <c:pt idx="27">
                  <c:v>2012/04</c:v>
                </c:pt>
                <c:pt idx="28">
                  <c:v>2012/05</c:v>
                </c:pt>
                <c:pt idx="29">
                  <c:v>2012/06</c:v>
                </c:pt>
                <c:pt idx="30">
                  <c:v>2012/07</c:v>
                </c:pt>
                <c:pt idx="31">
                  <c:v>2012/08</c:v>
                </c:pt>
                <c:pt idx="32">
                  <c:v>2012/09</c:v>
                </c:pt>
                <c:pt idx="33">
                  <c:v>2012/10</c:v>
                </c:pt>
                <c:pt idx="34">
                  <c:v>2012/11</c:v>
                </c:pt>
                <c:pt idx="35">
                  <c:v>12</c:v>
                </c:pt>
                <c:pt idx="36">
                  <c:v>2013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2014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2015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2016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2017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2018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2019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2020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2021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  <c:pt idx="144">
                  <c:v>2022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6</c:v>
                </c:pt>
                <c:pt idx="150">
                  <c:v>7</c:v>
                </c:pt>
                <c:pt idx="151">
                  <c:v>8</c:v>
                </c:pt>
                <c:pt idx="152">
                  <c:v>9</c:v>
                </c:pt>
                <c:pt idx="153">
                  <c:v>10</c:v>
                </c:pt>
                <c:pt idx="154">
                  <c:v>11</c:v>
                </c:pt>
                <c:pt idx="155">
                  <c:v>12</c:v>
                </c:pt>
              </c:strCache>
            </c:str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9A-4BDB-850D-33BD05CF1F45}"/>
            </c:ext>
          </c:extLst>
        </c:ser>
        <c:ser>
          <c:idx val="3"/>
          <c:order val="4"/>
          <c:tx>
            <c:strRef>
              <c:f>Taul1!$E$1</c:f>
              <c:strCache>
                <c:ptCount val="1"/>
                <c:pt idx="0">
                  <c:v>Muovi- ja kumituotteet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strRef>
              <c:f>Taul1!$A$2:$A$157</c:f>
              <c:strCache>
                <c:ptCount val="156"/>
                <c:pt idx="0">
                  <c:v>2010</c:v>
                </c:pt>
                <c:pt idx="1">
                  <c:v>2010/02</c:v>
                </c:pt>
                <c:pt idx="2">
                  <c:v>2010/03</c:v>
                </c:pt>
                <c:pt idx="3">
                  <c:v>2010/04</c:v>
                </c:pt>
                <c:pt idx="4">
                  <c:v>2010/05</c:v>
                </c:pt>
                <c:pt idx="5">
                  <c:v>2010/06</c:v>
                </c:pt>
                <c:pt idx="6">
                  <c:v>2010/07</c:v>
                </c:pt>
                <c:pt idx="7">
                  <c:v>2010/08</c:v>
                </c:pt>
                <c:pt idx="8">
                  <c:v>2010/09</c:v>
                </c:pt>
                <c:pt idx="9">
                  <c:v>2010/10</c:v>
                </c:pt>
                <c:pt idx="10">
                  <c:v>2010/11</c:v>
                </c:pt>
                <c:pt idx="11">
                  <c:v>2010/12</c:v>
                </c:pt>
                <c:pt idx="12">
                  <c:v>2011</c:v>
                </c:pt>
                <c:pt idx="13">
                  <c:v>2011/02</c:v>
                </c:pt>
                <c:pt idx="14">
                  <c:v>2011/03</c:v>
                </c:pt>
                <c:pt idx="15">
                  <c:v>2011/04</c:v>
                </c:pt>
                <c:pt idx="16">
                  <c:v>2011/05</c:v>
                </c:pt>
                <c:pt idx="17">
                  <c:v>2011/06</c:v>
                </c:pt>
                <c:pt idx="18">
                  <c:v>2011/07</c:v>
                </c:pt>
                <c:pt idx="19">
                  <c:v>2011/08</c:v>
                </c:pt>
                <c:pt idx="20">
                  <c:v>2011/09</c:v>
                </c:pt>
                <c:pt idx="21">
                  <c:v>2011/10</c:v>
                </c:pt>
                <c:pt idx="22">
                  <c:v>2011/11</c:v>
                </c:pt>
                <c:pt idx="23">
                  <c:v>2011/12</c:v>
                </c:pt>
                <c:pt idx="24">
                  <c:v>2012</c:v>
                </c:pt>
                <c:pt idx="25">
                  <c:v>2012/02</c:v>
                </c:pt>
                <c:pt idx="26">
                  <c:v>2012/03</c:v>
                </c:pt>
                <c:pt idx="27">
                  <c:v>2012/04</c:v>
                </c:pt>
                <c:pt idx="28">
                  <c:v>2012/05</c:v>
                </c:pt>
                <c:pt idx="29">
                  <c:v>2012/06</c:v>
                </c:pt>
                <c:pt idx="30">
                  <c:v>2012/07</c:v>
                </c:pt>
                <c:pt idx="31">
                  <c:v>2012/08</c:v>
                </c:pt>
                <c:pt idx="32">
                  <c:v>2012/09</c:v>
                </c:pt>
                <c:pt idx="33">
                  <c:v>2012/10</c:v>
                </c:pt>
                <c:pt idx="34">
                  <c:v>2012/11</c:v>
                </c:pt>
                <c:pt idx="35">
                  <c:v>12</c:v>
                </c:pt>
                <c:pt idx="36">
                  <c:v>2013</c:v>
                </c:pt>
                <c:pt idx="37">
                  <c:v>2</c:v>
                </c:pt>
                <c:pt idx="38">
                  <c:v>3</c:v>
                </c:pt>
                <c:pt idx="39">
                  <c:v>4</c:v>
                </c:pt>
                <c:pt idx="40">
                  <c:v>5</c:v>
                </c:pt>
                <c:pt idx="41">
                  <c:v>6</c:v>
                </c:pt>
                <c:pt idx="42">
                  <c:v>7</c:v>
                </c:pt>
                <c:pt idx="43">
                  <c:v>8</c:v>
                </c:pt>
                <c:pt idx="44">
                  <c:v>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2014</c:v>
                </c:pt>
                <c:pt idx="49">
                  <c:v>2</c:v>
                </c:pt>
                <c:pt idx="50">
                  <c:v>3</c:v>
                </c:pt>
                <c:pt idx="51">
                  <c:v>4</c:v>
                </c:pt>
                <c:pt idx="52">
                  <c:v>5</c:v>
                </c:pt>
                <c:pt idx="53">
                  <c:v>6</c:v>
                </c:pt>
                <c:pt idx="54">
                  <c:v>7</c:v>
                </c:pt>
                <c:pt idx="55">
                  <c:v>8</c:v>
                </c:pt>
                <c:pt idx="56">
                  <c:v>9</c:v>
                </c:pt>
                <c:pt idx="57">
                  <c:v>10</c:v>
                </c:pt>
                <c:pt idx="58">
                  <c:v>11</c:v>
                </c:pt>
                <c:pt idx="59">
                  <c:v>12</c:v>
                </c:pt>
                <c:pt idx="60">
                  <c:v>2015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2016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2017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2018</c:v>
                </c:pt>
                <c:pt idx="97">
                  <c:v>2</c:v>
                </c:pt>
                <c:pt idx="98">
                  <c:v>3</c:v>
                </c:pt>
                <c:pt idx="99">
                  <c:v>4</c:v>
                </c:pt>
                <c:pt idx="100">
                  <c:v>5</c:v>
                </c:pt>
                <c:pt idx="101">
                  <c:v>6</c:v>
                </c:pt>
                <c:pt idx="102">
                  <c:v>7</c:v>
                </c:pt>
                <c:pt idx="103">
                  <c:v>8</c:v>
                </c:pt>
                <c:pt idx="104">
                  <c:v>9</c:v>
                </c:pt>
                <c:pt idx="105">
                  <c:v>10</c:v>
                </c:pt>
                <c:pt idx="106">
                  <c:v>11</c:v>
                </c:pt>
                <c:pt idx="107">
                  <c:v>12</c:v>
                </c:pt>
                <c:pt idx="108">
                  <c:v>2019</c:v>
                </c:pt>
                <c:pt idx="109">
                  <c:v>2</c:v>
                </c:pt>
                <c:pt idx="110">
                  <c:v>3</c:v>
                </c:pt>
                <c:pt idx="111">
                  <c:v>4</c:v>
                </c:pt>
                <c:pt idx="112">
                  <c:v>5</c:v>
                </c:pt>
                <c:pt idx="113">
                  <c:v>6</c:v>
                </c:pt>
                <c:pt idx="114">
                  <c:v>7</c:v>
                </c:pt>
                <c:pt idx="115">
                  <c:v>8</c:v>
                </c:pt>
                <c:pt idx="116">
                  <c:v>9</c:v>
                </c:pt>
                <c:pt idx="117">
                  <c:v>10</c:v>
                </c:pt>
                <c:pt idx="118">
                  <c:v>11</c:v>
                </c:pt>
                <c:pt idx="119">
                  <c:v>12</c:v>
                </c:pt>
                <c:pt idx="120">
                  <c:v>2020</c:v>
                </c:pt>
                <c:pt idx="121">
                  <c:v>2</c:v>
                </c:pt>
                <c:pt idx="122">
                  <c:v>3</c:v>
                </c:pt>
                <c:pt idx="123">
                  <c:v>4</c:v>
                </c:pt>
                <c:pt idx="124">
                  <c:v>5</c:v>
                </c:pt>
                <c:pt idx="125">
                  <c:v>6</c:v>
                </c:pt>
                <c:pt idx="126">
                  <c:v>7</c:v>
                </c:pt>
                <c:pt idx="127">
                  <c:v>8</c:v>
                </c:pt>
                <c:pt idx="128">
                  <c:v>9</c:v>
                </c:pt>
                <c:pt idx="129">
                  <c:v>10</c:v>
                </c:pt>
                <c:pt idx="130">
                  <c:v>11</c:v>
                </c:pt>
                <c:pt idx="131">
                  <c:v>12</c:v>
                </c:pt>
                <c:pt idx="132">
                  <c:v>2021</c:v>
                </c:pt>
                <c:pt idx="133">
                  <c:v>2</c:v>
                </c:pt>
                <c:pt idx="134">
                  <c:v>3</c:v>
                </c:pt>
                <c:pt idx="135">
                  <c:v>4</c:v>
                </c:pt>
                <c:pt idx="136">
                  <c:v>5</c:v>
                </c:pt>
                <c:pt idx="137">
                  <c:v>6</c:v>
                </c:pt>
                <c:pt idx="138">
                  <c:v>7</c:v>
                </c:pt>
                <c:pt idx="139">
                  <c:v>8</c:v>
                </c:pt>
                <c:pt idx="140">
                  <c:v>9</c:v>
                </c:pt>
                <c:pt idx="141">
                  <c:v>10</c:v>
                </c:pt>
                <c:pt idx="142">
                  <c:v>11</c:v>
                </c:pt>
                <c:pt idx="143">
                  <c:v>12</c:v>
                </c:pt>
                <c:pt idx="144">
                  <c:v>2022</c:v>
                </c:pt>
                <c:pt idx="145">
                  <c:v>2</c:v>
                </c:pt>
                <c:pt idx="146">
                  <c:v>3</c:v>
                </c:pt>
                <c:pt idx="147">
                  <c:v>4</c:v>
                </c:pt>
                <c:pt idx="148">
                  <c:v>5</c:v>
                </c:pt>
                <c:pt idx="149">
                  <c:v>6</c:v>
                </c:pt>
                <c:pt idx="150">
                  <c:v>7</c:v>
                </c:pt>
                <c:pt idx="151">
                  <c:v>8</c:v>
                </c:pt>
                <c:pt idx="152">
                  <c:v>9</c:v>
                </c:pt>
                <c:pt idx="153">
                  <c:v>10</c:v>
                </c:pt>
                <c:pt idx="154">
                  <c:v>11</c:v>
                </c:pt>
                <c:pt idx="155">
                  <c:v>12</c:v>
                </c:pt>
              </c:strCache>
            </c:strRef>
          </c:cat>
          <c:val>
            <c:numRef>
              <c:f>Taul1!$E$2:$E$157</c:f>
              <c:numCache>
                <c:formatCode>0.0</c:formatCode>
                <c:ptCount val="156"/>
                <c:pt idx="0">
                  <c:v>87.006143499999993</c:v>
                </c:pt>
                <c:pt idx="1">
                  <c:v>87.633814666666666</c:v>
                </c:pt>
                <c:pt idx="2">
                  <c:v>86.510701999999995</c:v>
                </c:pt>
                <c:pt idx="3">
                  <c:v>87.579265333333325</c:v>
                </c:pt>
                <c:pt idx="4">
                  <c:v>90.849238</c:v>
                </c:pt>
                <c:pt idx="5">
                  <c:v>98.293908999999999</c:v>
                </c:pt>
                <c:pt idx="6">
                  <c:v>99.391247333333325</c:v>
                </c:pt>
                <c:pt idx="7">
                  <c:v>101.60708183333332</c:v>
                </c:pt>
                <c:pt idx="8">
                  <c:v>106.19851683333333</c:v>
                </c:pt>
                <c:pt idx="9">
                  <c:v>107.74036599999999</c:v>
                </c:pt>
                <c:pt idx="10">
                  <c:v>108.98155300000001</c:v>
                </c:pt>
                <c:pt idx="11">
                  <c:v>105.56766416666667</c:v>
                </c:pt>
                <c:pt idx="12">
                  <c:v>107.70490633333333</c:v>
                </c:pt>
                <c:pt idx="13">
                  <c:v>109.46161216666667</c:v>
                </c:pt>
                <c:pt idx="14">
                  <c:v>110.87326966666667</c:v>
                </c:pt>
                <c:pt idx="15">
                  <c:v>110.54883066666667</c:v>
                </c:pt>
                <c:pt idx="16">
                  <c:v>113.21429916666668</c:v>
                </c:pt>
                <c:pt idx="17">
                  <c:v>118.02955900000001</c:v>
                </c:pt>
                <c:pt idx="18">
                  <c:v>116.70524333333333</c:v>
                </c:pt>
                <c:pt idx="19">
                  <c:v>119.04417616666667</c:v>
                </c:pt>
                <c:pt idx="20">
                  <c:v>121.509722</c:v>
                </c:pt>
                <c:pt idx="21">
                  <c:v>123.70866883333333</c:v>
                </c:pt>
                <c:pt idx="22">
                  <c:v>124.06383133333333</c:v>
                </c:pt>
                <c:pt idx="23">
                  <c:v>121.20526766666667</c:v>
                </c:pt>
                <c:pt idx="24">
                  <c:v>122.69756366666667</c:v>
                </c:pt>
                <c:pt idx="25">
                  <c:v>120.77597483333332</c:v>
                </c:pt>
                <c:pt idx="26">
                  <c:v>118.11370049999999</c:v>
                </c:pt>
                <c:pt idx="27">
                  <c:v>116.48143066666667</c:v>
                </c:pt>
                <c:pt idx="28">
                  <c:v>115.88902950000001</c:v>
                </c:pt>
                <c:pt idx="29">
                  <c:v>119.78801233333333</c:v>
                </c:pt>
                <c:pt idx="30">
                  <c:v>119.29001566666668</c:v>
                </c:pt>
                <c:pt idx="31">
                  <c:v>121.29371233333333</c:v>
                </c:pt>
                <c:pt idx="32">
                  <c:v>121.10424116666667</c:v>
                </c:pt>
                <c:pt idx="33">
                  <c:v>124.49526016666667</c:v>
                </c:pt>
                <c:pt idx="34">
                  <c:v>124.21875766666668</c:v>
                </c:pt>
                <c:pt idx="35">
                  <c:v>115.597804</c:v>
                </c:pt>
                <c:pt idx="36">
                  <c:v>116.60183916666668</c:v>
                </c:pt>
                <c:pt idx="37">
                  <c:v>112.038661</c:v>
                </c:pt>
                <c:pt idx="38">
                  <c:v>108.9359975</c:v>
                </c:pt>
                <c:pt idx="39">
                  <c:v>106.06299216666667</c:v>
                </c:pt>
                <c:pt idx="40">
                  <c:v>105.62549033333333</c:v>
                </c:pt>
                <c:pt idx="41">
                  <c:v>113.7013575</c:v>
                </c:pt>
                <c:pt idx="42">
                  <c:v>112.60403066666667</c:v>
                </c:pt>
                <c:pt idx="43">
                  <c:v>115.9304695</c:v>
                </c:pt>
                <c:pt idx="44">
                  <c:v>120.187783</c:v>
                </c:pt>
                <c:pt idx="45">
                  <c:v>123.91513433333333</c:v>
                </c:pt>
                <c:pt idx="46">
                  <c:v>121.89491433333333</c:v>
                </c:pt>
                <c:pt idx="47">
                  <c:v>114.70696083333333</c:v>
                </c:pt>
                <c:pt idx="48">
                  <c:v>116.71372516666668</c:v>
                </c:pt>
                <c:pt idx="49">
                  <c:v>114.2089725</c:v>
                </c:pt>
                <c:pt idx="50">
                  <c:v>111.04641983333333</c:v>
                </c:pt>
                <c:pt idx="51">
                  <c:v>106.51407416666667</c:v>
                </c:pt>
                <c:pt idx="52">
                  <c:v>107.5573105</c:v>
                </c:pt>
                <c:pt idx="53">
                  <c:v>115.91929033333332</c:v>
                </c:pt>
                <c:pt idx="54">
                  <c:v>114.35866183333333</c:v>
                </c:pt>
                <c:pt idx="55">
                  <c:v>115.88776633333333</c:v>
                </c:pt>
                <c:pt idx="56">
                  <c:v>120.28110233333332</c:v>
                </c:pt>
                <c:pt idx="57">
                  <c:v>123.687077</c:v>
                </c:pt>
                <c:pt idx="58">
                  <c:v>122.177432</c:v>
                </c:pt>
                <c:pt idx="59">
                  <c:v>114.85622183333332</c:v>
                </c:pt>
                <c:pt idx="60">
                  <c:v>114.29169466666667</c:v>
                </c:pt>
                <c:pt idx="61">
                  <c:v>112.877168</c:v>
                </c:pt>
                <c:pt idx="62">
                  <c:v>109.0535775</c:v>
                </c:pt>
                <c:pt idx="63">
                  <c:v>105.96724966666667</c:v>
                </c:pt>
                <c:pt idx="64">
                  <c:v>106.11488066666668</c:v>
                </c:pt>
                <c:pt idx="65">
                  <c:v>114.97376583333333</c:v>
                </c:pt>
                <c:pt idx="66">
                  <c:v>115.89746983333333</c:v>
                </c:pt>
                <c:pt idx="67">
                  <c:v>117.07643283333333</c:v>
                </c:pt>
                <c:pt idx="68">
                  <c:v>120.06949400000001</c:v>
                </c:pt>
                <c:pt idx="69">
                  <c:v>122.41292716666668</c:v>
                </c:pt>
                <c:pt idx="70">
                  <c:v>124.02403200000001</c:v>
                </c:pt>
                <c:pt idx="71">
                  <c:v>115.40906200000001</c:v>
                </c:pt>
                <c:pt idx="72">
                  <c:v>114.04170733333333</c:v>
                </c:pt>
                <c:pt idx="73">
                  <c:v>114.09006733333332</c:v>
                </c:pt>
                <c:pt idx="74">
                  <c:v>110.09095066666667</c:v>
                </c:pt>
                <c:pt idx="75">
                  <c:v>108.407811</c:v>
                </c:pt>
                <c:pt idx="76">
                  <c:v>107.9692785</c:v>
                </c:pt>
                <c:pt idx="77">
                  <c:v>114.608109</c:v>
                </c:pt>
                <c:pt idx="78">
                  <c:v>113.80425816666667</c:v>
                </c:pt>
                <c:pt idx="79">
                  <c:v>113.40865666666667</c:v>
                </c:pt>
                <c:pt idx="80">
                  <c:v>117.09617766666668</c:v>
                </c:pt>
                <c:pt idx="81">
                  <c:v>117.320069</c:v>
                </c:pt>
                <c:pt idx="82">
                  <c:v>118.24851116666667</c:v>
                </c:pt>
                <c:pt idx="83">
                  <c:v>111.223885</c:v>
                </c:pt>
                <c:pt idx="84">
                  <c:v>113.56344566666667</c:v>
                </c:pt>
                <c:pt idx="85">
                  <c:v>114.17674033333333</c:v>
                </c:pt>
                <c:pt idx="86">
                  <c:v>113.824719</c:v>
                </c:pt>
                <c:pt idx="87">
                  <c:v>112.01956416666667</c:v>
                </c:pt>
                <c:pt idx="88">
                  <c:v>112.11842666666668</c:v>
                </c:pt>
                <c:pt idx="89">
                  <c:v>120.430055</c:v>
                </c:pt>
                <c:pt idx="90">
                  <c:v>119.383171</c:v>
                </c:pt>
                <c:pt idx="91">
                  <c:v>121.08818316666667</c:v>
                </c:pt>
                <c:pt idx="92">
                  <c:v>122.206788</c:v>
                </c:pt>
                <c:pt idx="93">
                  <c:v>126.57859233333333</c:v>
                </c:pt>
                <c:pt idx="94">
                  <c:v>128.22947199999999</c:v>
                </c:pt>
                <c:pt idx="95">
                  <c:v>120.99552816666667</c:v>
                </c:pt>
                <c:pt idx="96">
                  <c:v>124.75076416666667</c:v>
                </c:pt>
                <c:pt idx="97">
                  <c:v>122.83524983333332</c:v>
                </c:pt>
                <c:pt idx="98">
                  <c:v>121.67089766666668</c:v>
                </c:pt>
                <c:pt idx="99">
                  <c:v>119.465986</c:v>
                </c:pt>
                <c:pt idx="100">
                  <c:v>119.52209583333332</c:v>
                </c:pt>
                <c:pt idx="101">
                  <c:v>125.995783</c:v>
                </c:pt>
                <c:pt idx="102">
                  <c:v>124.30178116666667</c:v>
                </c:pt>
                <c:pt idx="103">
                  <c:v>127.8060995</c:v>
                </c:pt>
                <c:pt idx="104">
                  <c:v>127.86847566666667</c:v>
                </c:pt>
                <c:pt idx="105">
                  <c:v>131.30763983333333</c:v>
                </c:pt>
                <c:pt idx="106">
                  <c:v>132.23280666666668</c:v>
                </c:pt>
                <c:pt idx="107">
                  <c:v>125.10323483333333</c:v>
                </c:pt>
                <c:pt idx="108">
                  <c:v>127.58552316666668</c:v>
                </c:pt>
                <c:pt idx="109">
                  <c:v>125.24640216666667</c:v>
                </c:pt>
                <c:pt idx="110">
                  <c:v>124.74045583333333</c:v>
                </c:pt>
                <c:pt idx="111">
                  <c:v>122.26575483333333</c:v>
                </c:pt>
                <c:pt idx="112">
                  <c:v>120.71908550000001</c:v>
                </c:pt>
                <c:pt idx="113">
                  <c:v>127.18440616666668</c:v>
                </c:pt>
                <c:pt idx="114">
                  <c:v>125.1614665</c:v>
                </c:pt>
                <c:pt idx="115">
                  <c:v>126.07192583333332</c:v>
                </c:pt>
                <c:pt idx="116">
                  <c:v>127.3308675</c:v>
                </c:pt>
                <c:pt idx="117">
                  <c:v>129.35409433333334</c:v>
                </c:pt>
                <c:pt idx="118">
                  <c:v>127.30239166666667</c:v>
                </c:pt>
                <c:pt idx="119">
                  <c:v>120.07668649999999</c:v>
                </c:pt>
                <c:pt idx="120">
                  <c:v>121.13452183333332</c:v>
                </c:pt>
                <c:pt idx="121">
                  <c:v>118.12947149999999</c:v>
                </c:pt>
                <c:pt idx="122">
                  <c:v>117.07117283333334</c:v>
                </c:pt>
                <c:pt idx="123">
                  <c:v>112.411027</c:v>
                </c:pt>
                <c:pt idx="124">
                  <c:v>110.53264183333333</c:v>
                </c:pt>
                <c:pt idx="125">
                  <c:v>116.58748683333333</c:v>
                </c:pt>
                <c:pt idx="126">
                  <c:v>114.52672933333332</c:v>
                </c:pt>
                <c:pt idx="127">
                  <c:v>115.03998</c:v>
                </c:pt>
                <c:pt idx="128">
                  <c:v>115.0758015</c:v>
                </c:pt>
                <c:pt idx="129">
                  <c:v>117.79991966666667</c:v>
                </c:pt>
                <c:pt idx="130">
                  <c:v>119.96921983333333</c:v>
                </c:pt>
                <c:pt idx="131">
                  <c:v>116.46328716666667</c:v>
                </c:pt>
                <c:pt idx="132">
                  <c:v>116.68355683333333</c:v>
                </c:pt>
                <c:pt idx="133">
                  <c:v>119.01049500000001</c:v>
                </c:pt>
                <c:pt idx="134">
                  <c:v>120.9590275</c:v>
                </c:pt>
                <c:pt idx="135">
                  <c:v>121.80810150000001</c:v>
                </c:pt>
                <c:pt idx="136">
                  <c:v>124.171648</c:v>
                </c:pt>
                <c:pt idx="137">
                  <c:v>132.57027133333332</c:v>
                </c:pt>
                <c:pt idx="138">
                  <c:v>135.03709716666665</c:v>
                </c:pt>
                <c:pt idx="139">
                  <c:v>138.69273633333336</c:v>
                </c:pt>
                <c:pt idx="140">
                  <c:v>142.13696433333334</c:v>
                </c:pt>
                <c:pt idx="141">
                  <c:v>145.31856983333336</c:v>
                </c:pt>
                <c:pt idx="142">
                  <c:v>149.04684950000001</c:v>
                </c:pt>
                <c:pt idx="143">
                  <c:v>145.41601683333334</c:v>
                </c:pt>
                <c:pt idx="144">
                  <c:v>148.91608133333335</c:v>
                </c:pt>
                <c:pt idx="145">
                  <c:v>148.03027666666665</c:v>
                </c:pt>
                <c:pt idx="146">
                  <c:v>147.58917333333335</c:v>
                </c:pt>
                <c:pt idx="147">
                  <c:v>147.30430133333334</c:v>
                </c:pt>
                <c:pt idx="148">
                  <c:v>150.72607233333335</c:v>
                </c:pt>
                <c:pt idx="149">
                  <c:v>157.95864483333335</c:v>
                </c:pt>
                <c:pt idx="150">
                  <c:v>158.68588083333336</c:v>
                </c:pt>
                <c:pt idx="151" formatCode="General">
                  <c:v>160.06952483333333</c:v>
                </c:pt>
                <c:pt idx="152" formatCode="General">
                  <c:v>162.30999249999999</c:v>
                </c:pt>
                <c:pt idx="153" formatCode="General">
                  <c:v>161.71264383333335</c:v>
                </c:pt>
                <c:pt idx="154" formatCode="General">
                  <c:v>156.58344450000001</c:v>
                </c:pt>
                <c:pt idx="155" formatCode="General">
                  <c:v>145.18713299999999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9A-4BDB-850D-33BD05CF1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990848"/>
        <c:axId val="176996736"/>
      </c:lineChart>
      <c:catAx>
        <c:axId val="17699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i-FI"/>
          </a:p>
        </c:txPr>
        <c:crossAx val="176996736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76996736"/>
        <c:scaling>
          <c:orientation val="minMax"/>
          <c:max val="9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fi-FI"/>
          </a:p>
        </c:txPr>
        <c:crossAx val="176990848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8162541713800109"/>
          <c:y val="4.214868062407405E-2"/>
          <c:w val="0.29159928609555064"/>
          <c:h val="0.25245909172159653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125316119496057E-2"/>
          <c:y val="3.0518994589998214E-2"/>
          <c:w val="0.87033387586328237"/>
          <c:h val="0.8480937146014643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Taul1!$A$122:$A$219</c:f>
              <c:strCache>
                <c:ptCount val="98"/>
                <c:pt idx="0">
                  <c:v>2015</c:v>
                </c:pt>
                <c:pt idx="1">
                  <c:v>2015/02</c:v>
                </c:pt>
                <c:pt idx="2">
                  <c:v>2015/03</c:v>
                </c:pt>
                <c:pt idx="3">
                  <c:v>2015/04</c:v>
                </c:pt>
                <c:pt idx="4">
                  <c:v>2015/05</c:v>
                </c:pt>
                <c:pt idx="5">
                  <c:v>2015/06</c:v>
                </c:pt>
                <c:pt idx="6">
                  <c:v>2015/07</c:v>
                </c:pt>
                <c:pt idx="7">
                  <c:v>2015/08</c:v>
                </c:pt>
                <c:pt idx="8">
                  <c:v>2015/09</c:v>
                </c:pt>
                <c:pt idx="9">
                  <c:v>2015/10</c:v>
                </c:pt>
                <c:pt idx="10">
                  <c:v>2015/11</c:v>
                </c:pt>
                <c:pt idx="11">
                  <c:v>2015/12</c:v>
                </c:pt>
                <c:pt idx="12">
                  <c:v>2016</c:v>
                </c:pt>
                <c:pt idx="13">
                  <c:v>2016/02</c:v>
                </c:pt>
                <c:pt idx="14">
                  <c:v>2016/03</c:v>
                </c:pt>
                <c:pt idx="15">
                  <c:v>2016/04</c:v>
                </c:pt>
                <c:pt idx="16">
                  <c:v>2016/05</c:v>
                </c:pt>
                <c:pt idx="17">
                  <c:v>2016/06</c:v>
                </c:pt>
                <c:pt idx="18">
                  <c:v>2016/07</c:v>
                </c:pt>
                <c:pt idx="19">
                  <c:v>2016/08</c:v>
                </c:pt>
                <c:pt idx="20">
                  <c:v>2016/09</c:v>
                </c:pt>
                <c:pt idx="21">
                  <c:v>2016/10</c:v>
                </c:pt>
                <c:pt idx="22">
                  <c:v>2016/11</c:v>
                </c:pt>
                <c:pt idx="23">
                  <c:v>2016/12</c:v>
                </c:pt>
                <c:pt idx="24">
                  <c:v>2017</c:v>
                </c:pt>
                <c:pt idx="25">
                  <c:v>2017/02</c:v>
                </c:pt>
                <c:pt idx="26">
                  <c:v>2017/03</c:v>
                </c:pt>
                <c:pt idx="27">
                  <c:v>2017/04</c:v>
                </c:pt>
                <c:pt idx="28">
                  <c:v>2017/05</c:v>
                </c:pt>
                <c:pt idx="29">
                  <c:v>2017/06</c:v>
                </c:pt>
                <c:pt idx="30">
                  <c:v>2017/07</c:v>
                </c:pt>
                <c:pt idx="31">
                  <c:v>2017/08</c:v>
                </c:pt>
                <c:pt idx="32">
                  <c:v>2017/09</c:v>
                </c:pt>
                <c:pt idx="33">
                  <c:v>2017/10</c:v>
                </c:pt>
                <c:pt idx="34">
                  <c:v>2017/11</c:v>
                </c:pt>
                <c:pt idx="35">
                  <c:v>2017/12</c:v>
                </c:pt>
                <c:pt idx="36">
                  <c:v>2018</c:v>
                </c:pt>
                <c:pt idx="37">
                  <c:v>2018/02</c:v>
                </c:pt>
                <c:pt idx="38">
                  <c:v>2018/03</c:v>
                </c:pt>
                <c:pt idx="39">
                  <c:v>2018/04</c:v>
                </c:pt>
                <c:pt idx="40">
                  <c:v>2018/05</c:v>
                </c:pt>
                <c:pt idx="41">
                  <c:v>2018/06</c:v>
                </c:pt>
                <c:pt idx="42">
                  <c:v>2018/07</c:v>
                </c:pt>
                <c:pt idx="43">
                  <c:v>2018/08</c:v>
                </c:pt>
                <c:pt idx="44">
                  <c:v>2018/09</c:v>
                </c:pt>
                <c:pt idx="45">
                  <c:v>2018/10</c:v>
                </c:pt>
                <c:pt idx="46">
                  <c:v>2018/11</c:v>
                </c:pt>
                <c:pt idx="47">
                  <c:v>2018/12</c:v>
                </c:pt>
                <c:pt idx="48">
                  <c:v>2019</c:v>
                </c:pt>
                <c:pt idx="49">
                  <c:v>2019/02</c:v>
                </c:pt>
                <c:pt idx="50">
                  <c:v>2019/03</c:v>
                </c:pt>
                <c:pt idx="51">
                  <c:v>2019/04</c:v>
                </c:pt>
                <c:pt idx="52">
                  <c:v>2019/05</c:v>
                </c:pt>
                <c:pt idx="53">
                  <c:v>2019/06</c:v>
                </c:pt>
                <c:pt idx="54">
                  <c:v>2019/07</c:v>
                </c:pt>
                <c:pt idx="55">
                  <c:v>2019/08</c:v>
                </c:pt>
                <c:pt idx="56">
                  <c:v>2019/09</c:v>
                </c:pt>
                <c:pt idx="57">
                  <c:v>2019/10</c:v>
                </c:pt>
                <c:pt idx="58">
                  <c:v>2019/11</c:v>
                </c:pt>
                <c:pt idx="59">
                  <c:v>12</c:v>
                </c:pt>
                <c:pt idx="60">
                  <c:v>2020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2021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2022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2023</c:v>
                </c:pt>
                <c:pt idx="97">
                  <c:v>1</c:v>
                </c:pt>
              </c:strCache>
            </c:strRef>
          </c:cat>
          <c:val>
            <c:numRef>
              <c:f>Taul1!$B$122:$B$219</c:f>
              <c:numCache>
                <c:formatCode>0.00</c:formatCode>
                <c:ptCount val="98"/>
                <c:pt idx="0">
                  <c:v>-4.4676666666666662</c:v>
                </c:pt>
                <c:pt idx="1">
                  <c:v>-10.972333333333333</c:v>
                </c:pt>
                <c:pt idx="2">
                  <c:v>-7.198666666666667</c:v>
                </c:pt>
                <c:pt idx="3">
                  <c:v>-3.0033333333333339</c:v>
                </c:pt>
                <c:pt idx="4">
                  <c:v>0.94766666666666666</c:v>
                </c:pt>
                <c:pt idx="5">
                  <c:v>-1.7523333333333333</c:v>
                </c:pt>
                <c:pt idx="6">
                  <c:v>-3.9619999999999997</c:v>
                </c:pt>
                <c:pt idx="7">
                  <c:v>0.62966666666666671</c:v>
                </c:pt>
                <c:pt idx="8">
                  <c:v>4.1789999999999994</c:v>
                </c:pt>
                <c:pt idx="9">
                  <c:v>7.1386666666666665</c:v>
                </c:pt>
                <c:pt idx="10">
                  <c:v>9.6229999999999993</c:v>
                </c:pt>
                <c:pt idx="11">
                  <c:v>9.6143333333333327</c:v>
                </c:pt>
                <c:pt idx="12">
                  <c:v>13.060666666666668</c:v>
                </c:pt>
                <c:pt idx="13">
                  <c:v>16.542333333333332</c:v>
                </c:pt>
                <c:pt idx="14">
                  <c:v>12.110333333333335</c:v>
                </c:pt>
                <c:pt idx="15">
                  <c:v>13.453333333333333</c:v>
                </c:pt>
                <c:pt idx="16">
                  <c:v>7.0723333333333329</c:v>
                </c:pt>
                <c:pt idx="17">
                  <c:v>17.939333333333334</c:v>
                </c:pt>
                <c:pt idx="18">
                  <c:v>20.248666666666665</c:v>
                </c:pt>
                <c:pt idx="19">
                  <c:v>22.914666666666665</c:v>
                </c:pt>
                <c:pt idx="20">
                  <c:v>22.056666666666668</c:v>
                </c:pt>
                <c:pt idx="21">
                  <c:v>21.008666666666667</c:v>
                </c:pt>
                <c:pt idx="22">
                  <c:v>21.260666666666665</c:v>
                </c:pt>
                <c:pt idx="23">
                  <c:v>19.119333333333334</c:v>
                </c:pt>
                <c:pt idx="24">
                  <c:v>20.565999999999999</c:v>
                </c:pt>
                <c:pt idx="25">
                  <c:v>19.239999999999998</c:v>
                </c:pt>
                <c:pt idx="26">
                  <c:v>23.066333333333333</c:v>
                </c:pt>
                <c:pt idx="27">
                  <c:v>22.558666666666667</c:v>
                </c:pt>
                <c:pt idx="28">
                  <c:v>31.446333333333332</c:v>
                </c:pt>
                <c:pt idx="29">
                  <c:v>29.952333333333332</c:v>
                </c:pt>
                <c:pt idx="30">
                  <c:v>31.078666666666667</c:v>
                </c:pt>
                <c:pt idx="31">
                  <c:v>25.504000000000001</c:v>
                </c:pt>
                <c:pt idx="32">
                  <c:v>31.389666666666667</c:v>
                </c:pt>
                <c:pt idx="33">
                  <c:v>37.351333333333336</c:v>
                </c:pt>
                <c:pt idx="34">
                  <c:v>40.390666666666668</c:v>
                </c:pt>
                <c:pt idx="35">
                  <c:v>40.72</c:v>
                </c:pt>
                <c:pt idx="36">
                  <c:v>36.69533333333333</c:v>
                </c:pt>
                <c:pt idx="37">
                  <c:v>38.858666666666664</c:v>
                </c:pt>
                <c:pt idx="38">
                  <c:v>36.755333333333333</c:v>
                </c:pt>
                <c:pt idx="39">
                  <c:v>34.212666666666671</c:v>
                </c:pt>
                <c:pt idx="40">
                  <c:v>31.615666666666666</c:v>
                </c:pt>
                <c:pt idx="41">
                  <c:v>29.953000000000003</c:v>
                </c:pt>
                <c:pt idx="42">
                  <c:v>32.592333333333336</c:v>
                </c:pt>
                <c:pt idx="43">
                  <c:v>27.412666666666667</c:v>
                </c:pt>
                <c:pt idx="44">
                  <c:v>23.010999999999999</c:v>
                </c:pt>
                <c:pt idx="45">
                  <c:v>16.442333333333334</c:v>
                </c:pt>
                <c:pt idx="46">
                  <c:v>17.464666666666666</c:v>
                </c:pt>
                <c:pt idx="47">
                  <c:v>14.674666666666667</c:v>
                </c:pt>
                <c:pt idx="48">
                  <c:v>14.359000000000002</c:v>
                </c:pt>
                <c:pt idx="49">
                  <c:v>4.9450000000000003</c:v>
                </c:pt>
                <c:pt idx="50">
                  <c:v>5.4863333333333344</c:v>
                </c:pt>
                <c:pt idx="51">
                  <c:v>6.0236666666666672</c:v>
                </c:pt>
                <c:pt idx="52">
                  <c:v>11.670333333333334</c:v>
                </c:pt>
                <c:pt idx="53">
                  <c:v>9.0013333333333332</c:v>
                </c:pt>
                <c:pt idx="54">
                  <c:v>5.8840000000000003</c:v>
                </c:pt>
                <c:pt idx="55">
                  <c:v>2.3666666666666667</c:v>
                </c:pt>
                <c:pt idx="56">
                  <c:v>2.3240000000000003</c:v>
                </c:pt>
                <c:pt idx="57">
                  <c:v>0.14433333333333334</c:v>
                </c:pt>
                <c:pt idx="58">
                  <c:v>-1.141</c:v>
                </c:pt>
                <c:pt idx="59">
                  <c:v>-4.4433333333333334</c:v>
                </c:pt>
                <c:pt idx="60">
                  <c:v>-6.3483333333333336</c:v>
                </c:pt>
                <c:pt idx="61">
                  <c:v>-4.5469999999999997</c:v>
                </c:pt>
                <c:pt idx="62">
                  <c:v>-3.502333333333334</c:v>
                </c:pt>
                <c:pt idx="63">
                  <c:v>-2.0713333333333335</c:v>
                </c:pt>
                <c:pt idx="64">
                  <c:v>-4.2759999999999998</c:v>
                </c:pt>
                <c:pt idx="65">
                  <c:v>-11.894</c:v>
                </c:pt>
                <c:pt idx="66">
                  <c:v>-12.967000000000001</c:v>
                </c:pt>
                <c:pt idx="67">
                  <c:v>-11.641</c:v>
                </c:pt>
                <c:pt idx="68">
                  <c:v>-11.640666666666666</c:v>
                </c:pt>
                <c:pt idx="69">
                  <c:v>-16.884333333333334</c:v>
                </c:pt>
                <c:pt idx="70">
                  <c:v>-19.872</c:v>
                </c:pt>
                <c:pt idx="71">
                  <c:v>-18.746333333333336</c:v>
                </c:pt>
                <c:pt idx="72">
                  <c:v>-15.296333333333335</c:v>
                </c:pt>
                <c:pt idx="73">
                  <c:v>-12.375999999999999</c:v>
                </c:pt>
                <c:pt idx="74">
                  <c:v>-3.8756666666666661</c:v>
                </c:pt>
                <c:pt idx="75">
                  <c:v>0.86666666666666659</c:v>
                </c:pt>
                <c:pt idx="76">
                  <c:v>6.4216666666666669</c:v>
                </c:pt>
                <c:pt idx="77">
                  <c:v>14.375999999999999</c:v>
                </c:pt>
                <c:pt idx="78">
                  <c:v>22.861999999999998</c:v>
                </c:pt>
                <c:pt idx="79">
                  <c:v>32.549666666666667</c:v>
                </c:pt>
                <c:pt idx="80">
                  <c:v>30.016666666666666</c:v>
                </c:pt>
                <c:pt idx="81">
                  <c:v>35.479999999999997</c:v>
                </c:pt>
                <c:pt idx="82">
                  <c:v>34.209000000000003</c:v>
                </c:pt>
                <c:pt idx="83">
                  <c:v>38.355333333333341</c:v>
                </c:pt>
                <c:pt idx="84">
                  <c:v>31.076000000000004</c:v>
                </c:pt>
                <c:pt idx="85">
                  <c:v>29.654666666666667</c:v>
                </c:pt>
                <c:pt idx="86">
                  <c:v>26.605333333333334</c:v>
                </c:pt>
                <c:pt idx="87">
                  <c:v>23.198999999999998</c:v>
                </c:pt>
                <c:pt idx="88">
                  <c:v>22.576000000000004</c:v>
                </c:pt>
                <c:pt idx="89">
                  <c:v>25.10766666666667</c:v>
                </c:pt>
                <c:pt idx="90">
                  <c:v>29.238666666666671</c:v>
                </c:pt>
                <c:pt idx="91">
                  <c:v>25.156666666666666</c:v>
                </c:pt>
                <c:pt idx="92">
                  <c:v>17.833333333333336</c:v>
                </c:pt>
                <c:pt idx="93">
                  <c:v>10.271666666666667</c:v>
                </c:pt>
                <c:pt idx="94">
                  <c:v>0.90033333333333354</c:v>
                </c:pt>
                <c:pt idx="95">
                  <c:v>-2.0526666666666666</c:v>
                </c:pt>
                <c:pt idx="96">
                  <c:v>-5.027333333333333</c:v>
                </c:pt>
                <c:pt idx="97">
                  <c:v>-6.6253333333333337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A9-4985-A602-A3FEC4AA91A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strRef>
              <c:f>Taul1!$A$122:$A$219</c:f>
              <c:strCache>
                <c:ptCount val="98"/>
                <c:pt idx="0">
                  <c:v>2015</c:v>
                </c:pt>
                <c:pt idx="1">
                  <c:v>2015/02</c:v>
                </c:pt>
                <c:pt idx="2">
                  <c:v>2015/03</c:v>
                </c:pt>
                <c:pt idx="3">
                  <c:v>2015/04</c:v>
                </c:pt>
                <c:pt idx="4">
                  <c:v>2015/05</c:v>
                </c:pt>
                <c:pt idx="5">
                  <c:v>2015/06</c:v>
                </c:pt>
                <c:pt idx="6">
                  <c:v>2015/07</c:v>
                </c:pt>
                <c:pt idx="7">
                  <c:v>2015/08</c:v>
                </c:pt>
                <c:pt idx="8">
                  <c:v>2015/09</c:v>
                </c:pt>
                <c:pt idx="9">
                  <c:v>2015/10</c:v>
                </c:pt>
                <c:pt idx="10">
                  <c:v>2015/11</c:v>
                </c:pt>
                <c:pt idx="11">
                  <c:v>2015/12</c:v>
                </c:pt>
                <c:pt idx="12">
                  <c:v>2016</c:v>
                </c:pt>
                <c:pt idx="13">
                  <c:v>2016/02</c:v>
                </c:pt>
                <c:pt idx="14">
                  <c:v>2016/03</c:v>
                </c:pt>
                <c:pt idx="15">
                  <c:v>2016/04</c:v>
                </c:pt>
                <c:pt idx="16">
                  <c:v>2016/05</c:v>
                </c:pt>
                <c:pt idx="17">
                  <c:v>2016/06</c:v>
                </c:pt>
                <c:pt idx="18">
                  <c:v>2016/07</c:v>
                </c:pt>
                <c:pt idx="19">
                  <c:v>2016/08</c:v>
                </c:pt>
                <c:pt idx="20">
                  <c:v>2016/09</c:v>
                </c:pt>
                <c:pt idx="21">
                  <c:v>2016/10</c:v>
                </c:pt>
                <c:pt idx="22">
                  <c:v>2016/11</c:v>
                </c:pt>
                <c:pt idx="23">
                  <c:v>2016/12</c:v>
                </c:pt>
                <c:pt idx="24">
                  <c:v>2017</c:v>
                </c:pt>
                <c:pt idx="25">
                  <c:v>2017/02</c:v>
                </c:pt>
                <c:pt idx="26">
                  <c:v>2017/03</c:v>
                </c:pt>
                <c:pt idx="27">
                  <c:v>2017/04</c:v>
                </c:pt>
                <c:pt idx="28">
                  <c:v>2017/05</c:v>
                </c:pt>
                <c:pt idx="29">
                  <c:v>2017/06</c:v>
                </c:pt>
                <c:pt idx="30">
                  <c:v>2017/07</c:v>
                </c:pt>
                <c:pt idx="31">
                  <c:v>2017/08</c:v>
                </c:pt>
                <c:pt idx="32">
                  <c:v>2017/09</c:v>
                </c:pt>
                <c:pt idx="33">
                  <c:v>2017/10</c:v>
                </c:pt>
                <c:pt idx="34">
                  <c:v>2017/11</c:v>
                </c:pt>
                <c:pt idx="35">
                  <c:v>2017/12</c:v>
                </c:pt>
                <c:pt idx="36">
                  <c:v>2018</c:v>
                </c:pt>
                <c:pt idx="37">
                  <c:v>2018/02</c:v>
                </c:pt>
                <c:pt idx="38">
                  <c:v>2018/03</c:v>
                </c:pt>
                <c:pt idx="39">
                  <c:v>2018/04</c:v>
                </c:pt>
                <c:pt idx="40">
                  <c:v>2018/05</c:v>
                </c:pt>
                <c:pt idx="41">
                  <c:v>2018/06</c:v>
                </c:pt>
                <c:pt idx="42">
                  <c:v>2018/07</c:v>
                </c:pt>
                <c:pt idx="43">
                  <c:v>2018/08</c:v>
                </c:pt>
                <c:pt idx="44">
                  <c:v>2018/09</c:v>
                </c:pt>
                <c:pt idx="45">
                  <c:v>2018/10</c:v>
                </c:pt>
                <c:pt idx="46">
                  <c:v>2018/11</c:v>
                </c:pt>
                <c:pt idx="47">
                  <c:v>2018/12</c:v>
                </c:pt>
                <c:pt idx="48">
                  <c:v>2019</c:v>
                </c:pt>
                <c:pt idx="49">
                  <c:v>2019/02</c:v>
                </c:pt>
                <c:pt idx="50">
                  <c:v>2019/03</c:v>
                </c:pt>
                <c:pt idx="51">
                  <c:v>2019/04</c:v>
                </c:pt>
                <c:pt idx="52">
                  <c:v>2019/05</c:v>
                </c:pt>
                <c:pt idx="53">
                  <c:v>2019/06</c:v>
                </c:pt>
                <c:pt idx="54">
                  <c:v>2019/07</c:v>
                </c:pt>
                <c:pt idx="55">
                  <c:v>2019/08</c:v>
                </c:pt>
                <c:pt idx="56">
                  <c:v>2019/09</c:v>
                </c:pt>
                <c:pt idx="57">
                  <c:v>2019/10</c:v>
                </c:pt>
                <c:pt idx="58">
                  <c:v>2019/11</c:v>
                </c:pt>
                <c:pt idx="59">
                  <c:v>12</c:v>
                </c:pt>
                <c:pt idx="60">
                  <c:v>2020</c:v>
                </c:pt>
                <c:pt idx="61">
                  <c:v>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2021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2022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2023</c:v>
                </c:pt>
                <c:pt idx="97">
                  <c:v>1</c:v>
                </c:pt>
              </c:strCache>
            </c:strRef>
          </c:cat>
          <c:val>
            <c:numRef>
              <c:f>Taul1!$C$122:$C$219</c:f>
              <c:numCache>
                <c:formatCode>0.00</c:formatCode>
                <c:ptCount val="98"/>
                <c:pt idx="0">
                  <c:v>-11.371</c:v>
                </c:pt>
                <c:pt idx="1">
                  <c:v>-6.6076666666666668</c:v>
                </c:pt>
                <c:pt idx="2">
                  <c:v>-7.4713333333333329</c:v>
                </c:pt>
                <c:pt idx="3">
                  <c:v>1.9333333333333275E-2</c:v>
                </c:pt>
                <c:pt idx="4">
                  <c:v>3.6086666666666667</c:v>
                </c:pt>
                <c:pt idx="5">
                  <c:v>2.91</c:v>
                </c:pt>
                <c:pt idx="6">
                  <c:v>-2.7573333333333334</c:v>
                </c:pt>
                <c:pt idx="7">
                  <c:v>-2.5626666666666664</c:v>
                </c:pt>
                <c:pt idx="8">
                  <c:v>0.34</c:v>
                </c:pt>
                <c:pt idx="9">
                  <c:v>5.7999999999999829E-2</c:v>
                </c:pt>
                <c:pt idx="10">
                  <c:v>-0.73399999999999999</c:v>
                </c:pt>
                <c:pt idx="11">
                  <c:v>-1.9873333333333336</c:v>
                </c:pt>
                <c:pt idx="12">
                  <c:v>-1.8563333333333334</c:v>
                </c:pt>
                <c:pt idx="13">
                  <c:v>-6.2503333333333329</c:v>
                </c:pt>
                <c:pt idx="14">
                  <c:v>-3.7353333333333327</c:v>
                </c:pt>
                <c:pt idx="15">
                  <c:v>-4.7149999999999999</c:v>
                </c:pt>
                <c:pt idx="16">
                  <c:v>-1.0209999999999999</c:v>
                </c:pt>
                <c:pt idx="17">
                  <c:v>-1.0493333333333335</c:v>
                </c:pt>
                <c:pt idx="18">
                  <c:v>2.35</c:v>
                </c:pt>
                <c:pt idx="19">
                  <c:v>1.9109999999999998</c:v>
                </c:pt>
                <c:pt idx="20">
                  <c:v>1.0196666666666665</c:v>
                </c:pt>
                <c:pt idx="21">
                  <c:v>-0.379</c:v>
                </c:pt>
                <c:pt idx="22">
                  <c:v>-9.8999999999999977E-2</c:v>
                </c:pt>
                <c:pt idx="23">
                  <c:v>-0.90066666666666662</c:v>
                </c:pt>
                <c:pt idx="24">
                  <c:v>0.49833333333333335</c:v>
                </c:pt>
                <c:pt idx="25">
                  <c:v>1.3660000000000003</c:v>
                </c:pt>
                <c:pt idx="26">
                  <c:v>-0.12199999999999989</c:v>
                </c:pt>
                <c:pt idx="27">
                  <c:v>-1.7909999999999997</c:v>
                </c:pt>
                <c:pt idx="28">
                  <c:v>1.1296666666666664</c:v>
                </c:pt>
                <c:pt idx="29">
                  <c:v>5.6129999999999995</c:v>
                </c:pt>
                <c:pt idx="30">
                  <c:v>8.5413333333333323</c:v>
                </c:pt>
                <c:pt idx="31">
                  <c:v>7.0419999999999989</c:v>
                </c:pt>
                <c:pt idx="32">
                  <c:v>6.0003333333333337</c:v>
                </c:pt>
                <c:pt idx="33">
                  <c:v>8.2493333333333325</c:v>
                </c:pt>
                <c:pt idx="34">
                  <c:v>9.1923333333333321</c:v>
                </c:pt>
                <c:pt idx="35">
                  <c:v>10.075333333333333</c:v>
                </c:pt>
                <c:pt idx="36">
                  <c:v>9.7249999999999996</c:v>
                </c:pt>
                <c:pt idx="37">
                  <c:v>7.9290000000000012</c:v>
                </c:pt>
                <c:pt idx="38">
                  <c:v>7.4016666666666673</c:v>
                </c:pt>
                <c:pt idx="39">
                  <c:v>7.6913333333333327</c:v>
                </c:pt>
                <c:pt idx="40">
                  <c:v>7.902000000000001</c:v>
                </c:pt>
                <c:pt idx="41">
                  <c:v>6.2700000000000005</c:v>
                </c:pt>
                <c:pt idx="42">
                  <c:v>3.3213333333333335</c:v>
                </c:pt>
                <c:pt idx="43">
                  <c:v>3.7526666666666664</c:v>
                </c:pt>
                <c:pt idx="44">
                  <c:v>4.085</c:v>
                </c:pt>
                <c:pt idx="45">
                  <c:v>0.69599999999999973</c:v>
                </c:pt>
                <c:pt idx="46">
                  <c:v>1.9690000000000001</c:v>
                </c:pt>
                <c:pt idx="47">
                  <c:v>2.6759999999999997</c:v>
                </c:pt>
                <c:pt idx="48">
                  <c:v>5.3903333333333334</c:v>
                </c:pt>
                <c:pt idx="49">
                  <c:v>0.10799999999999994</c:v>
                </c:pt>
                <c:pt idx="50">
                  <c:v>-2.1413333333333333</c:v>
                </c:pt>
                <c:pt idx="51">
                  <c:v>-5.5103333333333326</c:v>
                </c:pt>
                <c:pt idx="52">
                  <c:v>-5.2350000000000003</c:v>
                </c:pt>
                <c:pt idx="53">
                  <c:v>-4.4256666666666664</c:v>
                </c:pt>
                <c:pt idx="54">
                  <c:v>-3.6613333333333333</c:v>
                </c:pt>
                <c:pt idx="55">
                  <c:v>-5.9286666666666674</c:v>
                </c:pt>
                <c:pt idx="56">
                  <c:v>-11.269</c:v>
                </c:pt>
                <c:pt idx="57">
                  <c:v>-13.103</c:v>
                </c:pt>
                <c:pt idx="58">
                  <c:v>-11.215333333333334</c:v>
                </c:pt>
                <c:pt idx="59">
                  <c:v>-7.535333333333333</c:v>
                </c:pt>
                <c:pt idx="60">
                  <c:v>-5.18</c:v>
                </c:pt>
                <c:pt idx="61">
                  <c:v>-7.9926666666666675</c:v>
                </c:pt>
                <c:pt idx="62">
                  <c:v>-14.310333333333332</c:v>
                </c:pt>
                <c:pt idx="63">
                  <c:v>-24.356999999999999</c:v>
                </c:pt>
                <c:pt idx="64">
                  <c:v>-34.315666666666665</c:v>
                </c:pt>
                <c:pt idx="65">
                  <c:v>-33.425666666666665</c:v>
                </c:pt>
                <c:pt idx="66">
                  <c:v>-22.727999999999998</c:v>
                </c:pt>
                <c:pt idx="67">
                  <c:v>-12.22</c:v>
                </c:pt>
                <c:pt idx="68">
                  <c:v>-4.0373333333333328</c:v>
                </c:pt>
                <c:pt idx="69">
                  <c:v>-5.5200000000000005</c:v>
                </c:pt>
                <c:pt idx="70">
                  <c:v>-0.6226666666666667</c:v>
                </c:pt>
                <c:pt idx="71">
                  <c:v>-2.7910000000000004</c:v>
                </c:pt>
                <c:pt idx="72">
                  <c:v>-2.0013333333333336</c:v>
                </c:pt>
                <c:pt idx="73">
                  <c:v>-3.3073333333333337</c:v>
                </c:pt>
                <c:pt idx="74">
                  <c:v>-1.7893333333333334</c:v>
                </c:pt>
                <c:pt idx="75">
                  <c:v>5.3419999999999996</c:v>
                </c:pt>
                <c:pt idx="76">
                  <c:v>9.4386666666666681</c:v>
                </c:pt>
                <c:pt idx="77">
                  <c:v>12.653999999999998</c:v>
                </c:pt>
                <c:pt idx="78">
                  <c:v>12.733333333333334</c:v>
                </c:pt>
                <c:pt idx="79">
                  <c:v>15.761000000000001</c:v>
                </c:pt>
                <c:pt idx="80">
                  <c:v>16.434999999999999</c:v>
                </c:pt>
                <c:pt idx="81">
                  <c:v>12.495666666666667</c:v>
                </c:pt>
                <c:pt idx="82">
                  <c:v>5.496999999999999</c:v>
                </c:pt>
                <c:pt idx="83">
                  <c:v>1.2553333333333332</c:v>
                </c:pt>
                <c:pt idx="84">
                  <c:v>9.4666666666666607E-2</c:v>
                </c:pt>
                <c:pt idx="85">
                  <c:v>1.9486666666666668</c:v>
                </c:pt>
                <c:pt idx="86">
                  <c:v>-9.3209999999999997</c:v>
                </c:pt>
                <c:pt idx="87">
                  <c:v>-12.582666666666666</c:v>
                </c:pt>
                <c:pt idx="88">
                  <c:v>-19.257000000000001</c:v>
                </c:pt>
                <c:pt idx="89">
                  <c:v>-12.344999999999999</c:v>
                </c:pt>
                <c:pt idx="90">
                  <c:v>-19.117999999999999</c:v>
                </c:pt>
                <c:pt idx="91">
                  <c:v>-21.426666666666666</c:v>
                </c:pt>
                <c:pt idx="92">
                  <c:v>-28.851333333333333</c:v>
                </c:pt>
                <c:pt idx="93">
                  <c:v>-26.531666666666666</c:v>
                </c:pt>
                <c:pt idx="94">
                  <c:v>-30.263000000000002</c:v>
                </c:pt>
                <c:pt idx="95">
                  <c:v>-30.315333333333331</c:v>
                </c:pt>
                <c:pt idx="96">
                  <c:v>-28.09266666666667</c:v>
                </c:pt>
                <c:pt idx="97">
                  <c:v>-19.290000000000003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A9-4985-A602-A3FEC4AA9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907008"/>
        <c:axId val="156908544"/>
      </c:lineChart>
      <c:catAx>
        <c:axId val="1569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2225">
            <a:solidFill>
              <a:srgbClr val="00000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fi-FI"/>
          </a:p>
        </c:txPr>
        <c:crossAx val="156908544"/>
        <c:crosses val="autoZero"/>
        <c:auto val="1"/>
        <c:lblAlgn val="ctr"/>
        <c:lblOffset val="100"/>
        <c:tickLblSkip val="12"/>
        <c:noMultiLvlLbl val="0"/>
      </c:catAx>
      <c:valAx>
        <c:axId val="15690854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fi-FI"/>
          </a:p>
        </c:txPr>
        <c:crossAx val="1569070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fi-FI"/>
          </a:p>
        </c:txPr>
      </c:legendEntry>
      <c:legendEntry>
        <c:idx val="1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fi-FI"/>
          </a:p>
        </c:txPr>
      </c:legendEntry>
      <c:layout>
        <c:manualLayout>
          <c:xMode val="edge"/>
          <c:yMode val="edge"/>
          <c:x val="8.5834760867989024E-2"/>
          <c:y val="0.71953705452316341"/>
          <c:w val="0.43113616361601148"/>
          <c:h val="0.1400571397986069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3313182220938E-2"/>
          <c:y val="4.3368421052631577E-2"/>
          <c:w val="0.84257950996348918"/>
          <c:h val="0.913263157894736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Tuotanto viime kk verrattuna</c:v>
                </c:pt>
              </c:strCache>
            </c:strRef>
          </c:tx>
          <c:spPr>
            <a:ln w="38100">
              <a:solidFill>
                <a:schemeClr val="accent4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Taul1!$A$122:$A$219</c:f>
              <c:strCache>
                <c:ptCount val="98"/>
                <c:pt idx="0">
                  <c:v>2015</c:v>
                </c:pt>
                <c:pt idx="1">
                  <c:v>2015/02</c:v>
                </c:pt>
                <c:pt idx="2">
                  <c:v>2015/03</c:v>
                </c:pt>
                <c:pt idx="3">
                  <c:v>2015/04</c:v>
                </c:pt>
                <c:pt idx="4">
                  <c:v>2015/05</c:v>
                </c:pt>
                <c:pt idx="5">
                  <c:v>2015/06</c:v>
                </c:pt>
                <c:pt idx="6">
                  <c:v>2015/07</c:v>
                </c:pt>
                <c:pt idx="7">
                  <c:v>2015/08</c:v>
                </c:pt>
                <c:pt idx="8">
                  <c:v>2015/09</c:v>
                </c:pt>
                <c:pt idx="9">
                  <c:v>2015/10</c:v>
                </c:pt>
                <c:pt idx="10">
                  <c:v>2015/11</c:v>
                </c:pt>
                <c:pt idx="11">
                  <c:v>2015/12</c:v>
                </c:pt>
                <c:pt idx="12">
                  <c:v>2016</c:v>
                </c:pt>
                <c:pt idx="13">
                  <c:v>2016/02</c:v>
                </c:pt>
                <c:pt idx="14">
                  <c:v>2016/03</c:v>
                </c:pt>
                <c:pt idx="15">
                  <c:v>2016/04</c:v>
                </c:pt>
                <c:pt idx="16">
                  <c:v>2016/05</c:v>
                </c:pt>
                <c:pt idx="17">
                  <c:v>2016/06</c:v>
                </c:pt>
                <c:pt idx="18">
                  <c:v>2016/07</c:v>
                </c:pt>
                <c:pt idx="19">
                  <c:v>2016/08</c:v>
                </c:pt>
                <c:pt idx="20">
                  <c:v>2016/09</c:v>
                </c:pt>
                <c:pt idx="21">
                  <c:v>2016/10</c:v>
                </c:pt>
                <c:pt idx="22">
                  <c:v>2016/11</c:v>
                </c:pt>
                <c:pt idx="23">
                  <c:v>2016/12</c:v>
                </c:pt>
                <c:pt idx="24">
                  <c:v>2017</c:v>
                </c:pt>
                <c:pt idx="25">
                  <c:v>2017/02</c:v>
                </c:pt>
                <c:pt idx="26">
                  <c:v>2017/03</c:v>
                </c:pt>
                <c:pt idx="27">
                  <c:v>2017/04</c:v>
                </c:pt>
                <c:pt idx="28">
                  <c:v>2017/05</c:v>
                </c:pt>
                <c:pt idx="29">
                  <c:v>2017/06</c:v>
                </c:pt>
                <c:pt idx="30">
                  <c:v>2017/07</c:v>
                </c:pt>
                <c:pt idx="31">
                  <c:v>2017/08</c:v>
                </c:pt>
                <c:pt idx="32">
                  <c:v>2017/09</c:v>
                </c:pt>
                <c:pt idx="33">
                  <c:v>2017/10</c:v>
                </c:pt>
                <c:pt idx="34">
                  <c:v>2017/11</c:v>
                </c:pt>
                <c:pt idx="35">
                  <c:v>2017/12</c:v>
                </c:pt>
                <c:pt idx="36">
                  <c:v>2018</c:v>
                </c:pt>
                <c:pt idx="37">
                  <c:v>2018/02</c:v>
                </c:pt>
                <c:pt idx="38">
                  <c:v>2018/03</c:v>
                </c:pt>
                <c:pt idx="39">
                  <c:v>2018/04</c:v>
                </c:pt>
                <c:pt idx="40">
                  <c:v>2018/05</c:v>
                </c:pt>
                <c:pt idx="41">
                  <c:v>2018/06</c:v>
                </c:pt>
                <c:pt idx="42">
                  <c:v>2018/07</c:v>
                </c:pt>
                <c:pt idx="43">
                  <c:v>2018/08</c:v>
                </c:pt>
                <c:pt idx="44">
                  <c:v>2018/09</c:v>
                </c:pt>
                <c:pt idx="45">
                  <c:v>2018/10</c:v>
                </c:pt>
                <c:pt idx="46">
                  <c:v>2018/11</c:v>
                </c:pt>
                <c:pt idx="47">
                  <c:v>2018/12</c:v>
                </c:pt>
                <c:pt idx="48">
                  <c:v>2019</c:v>
                </c:pt>
                <c:pt idx="49">
                  <c:v>2019/02</c:v>
                </c:pt>
                <c:pt idx="50">
                  <c:v>2019/03</c:v>
                </c:pt>
                <c:pt idx="51">
                  <c:v>2019/04</c:v>
                </c:pt>
                <c:pt idx="52">
                  <c:v>2019/05</c:v>
                </c:pt>
                <c:pt idx="53">
                  <c:v>2019/06</c:v>
                </c:pt>
                <c:pt idx="54">
                  <c:v>2019/07</c:v>
                </c:pt>
                <c:pt idx="55">
                  <c:v>2019/08</c:v>
                </c:pt>
                <c:pt idx="56">
                  <c:v>2019/09</c:v>
                </c:pt>
                <c:pt idx="57">
                  <c:v>2019/10</c:v>
                </c:pt>
                <c:pt idx="58">
                  <c:v>2019/11</c:v>
                </c:pt>
                <c:pt idx="59">
                  <c:v>2019/12</c:v>
                </c:pt>
                <c:pt idx="60">
                  <c:v>2020</c:v>
                </c:pt>
                <c:pt idx="61">
                  <c:v>2020/02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2021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2022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2023</c:v>
                </c:pt>
                <c:pt idx="97">
                  <c:v>1</c:v>
                </c:pt>
              </c:strCache>
            </c:strRef>
          </c:cat>
          <c:val>
            <c:numRef>
              <c:f>Taul1!$B$122:$B$219</c:f>
              <c:numCache>
                <c:formatCode>General</c:formatCode>
                <c:ptCount val="98"/>
                <c:pt idx="0">
                  <c:v>7.9074709562193632</c:v>
                </c:pt>
                <c:pt idx="1">
                  <c:v>7.9305391394325637</c:v>
                </c:pt>
                <c:pt idx="2">
                  <c:v>6.8022683228068175</c:v>
                </c:pt>
                <c:pt idx="3">
                  <c:v>12.828804827675649</c:v>
                </c:pt>
                <c:pt idx="4">
                  <c:v>9.3130543963602239</c:v>
                </c:pt>
                <c:pt idx="5">
                  <c:v>8.8553909981061825</c:v>
                </c:pt>
                <c:pt idx="6">
                  <c:v>3.1570403929287365</c:v>
                </c:pt>
                <c:pt idx="7">
                  <c:v>5.9299464225877641</c:v>
                </c:pt>
                <c:pt idx="8">
                  <c:v>10.034163895425486</c:v>
                </c:pt>
                <c:pt idx="9">
                  <c:v>11.224747646811487</c:v>
                </c:pt>
                <c:pt idx="10">
                  <c:v>8.0294748808141971</c:v>
                </c:pt>
                <c:pt idx="11">
                  <c:v>1.9493983143887033</c:v>
                </c:pt>
                <c:pt idx="12">
                  <c:v>0.56392948111311991</c:v>
                </c:pt>
                <c:pt idx="13">
                  <c:v>2.8870677405684737</c:v>
                </c:pt>
                <c:pt idx="14">
                  <c:v>7.9899081595259345</c:v>
                </c:pt>
                <c:pt idx="15">
                  <c:v>6.6919835559907774</c:v>
                </c:pt>
                <c:pt idx="16">
                  <c:v>11.898105492793812</c:v>
                </c:pt>
                <c:pt idx="17">
                  <c:v>9.6844625544109189</c:v>
                </c:pt>
                <c:pt idx="18">
                  <c:v>13.927715346751805</c:v>
                </c:pt>
                <c:pt idx="19">
                  <c:v>6.040646867520894</c:v>
                </c:pt>
                <c:pt idx="20">
                  <c:v>7.3336553829820303</c:v>
                </c:pt>
                <c:pt idx="21">
                  <c:v>8.002956185802665</c:v>
                </c:pt>
                <c:pt idx="22">
                  <c:v>17.14513680214181</c:v>
                </c:pt>
                <c:pt idx="23">
                  <c:v>30.338152655804034</c:v>
                </c:pt>
                <c:pt idx="24">
                  <c:v>35.681329593728364</c:v>
                </c:pt>
                <c:pt idx="25">
                  <c:v>32.956387296716464</c:v>
                </c:pt>
                <c:pt idx="26">
                  <c:v>17.903031776483751</c:v>
                </c:pt>
                <c:pt idx="27">
                  <c:v>16.796665084053618</c:v>
                </c:pt>
                <c:pt idx="28">
                  <c:v>21.666373553380254</c:v>
                </c:pt>
                <c:pt idx="29">
                  <c:v>33.146282067647803</c:v>
                </c:pt>
                <c:pt idx="30">
                  <c:v>37.573934393466637</c:v>
                </c:pt>
                <c:pt idx="31">
                  <c:v>39.022319065119127</c:v>
                </c:pt>
                <c:pt idx="32">
                  <c:v>41.604920754083672</c:v>
                </c:pt>
                <c:pt idx="33">
                  <c:v>33.123917597928504</c:v>
                </c:pt>
                <c:pt idx="34">
                  <c:v>34.833455183445032</c:v>
                </c:pt>
                <c:pt idx="35">
                  <c:v>34.673061137917735</c:v>
                </c:pt>
                <c:pt idx="36">
                  <c:v>44.093835074366893</c:v>
                </c:pt>
                <c:pt idx="37">
                  <c:v>45.782251261839768</c:v>
                </c:pt>
                <c:pt idx="38">
                  <c:v>41.498275277809768</c:v>
                </c:pt>
                <c:pt idx="39">
                  <c:v>38.102365861353867</c:v>
                </c:pt>
                <c:pt idx="40">
                  <c:v>24.159421766197593</c:v>
                </c:pt>
                <c:pt idx="41">
                  <c:v>24.586164711736689</c:v>
                </c:pt>
                <c:pt idx="42">
                  <c:v>22.02559994609096</c:v>
                </c:pt>
                <c:pt idx="43">
                  <c:v>26.166837814378066</c:v>
                </c:pt>
                <c:pt idx="44">
                  <c:v>18.398276728098367</c:v>
                </c:pt>
                <c:pt idx="45">
                  <c:v>11.470534277613277</c:v>
                </c:pt>
                <c:pt idx="46">
                  <c:v>3.2770849101353901</c:v>
                </c:pt>
                <c:pt idx="47">
                  <c:v>-3.381632350910893</c:v>
                </c:pt>
                <c:pt idx="48">
                  <c:v>-2.1903731412442462</c:v>
                </c:pt>
                <c:pt idx="49">
                  <c:v>-1.1759444376023465</c:v>
                </c:pt>
                <c:pt idx="50">
                  <c:v>1.9899602793120728</c:v>
                </c:pt>
                <c:pt idx="51">
                  <c:v>-3.1132624513602707</c:v>
                </c:pt>
                <c:pt idx="52">
                  <c:v>-6.6580818626828515</c:v>
                </c:pt>
                <c:pt idx="53">
                  <c:v>-8.3045958264060626</c:v>
                </c:pt>
                <c:pt idx="54">
                  <c:v>-8.0942569411435787</c:v>
                </c:pt>
                <c:pt idx="55">
                  <c:v>-7.9096653331111808</c:v>
                </c:pt>
                <c:pt idx="56">
                  <c:v>-10.079749975249403</c:v>
                </c:pt>
                <c:pt idx="57">
                  <c:v>-9.5325693617824019</c:v>
                </c:pt>
                <c:pt idx="58">
                  <c:v>-6.7118551917632061</c:v>
                </c:pt>
                <c:pt idx="59">
                  <c:v>-1.2935102019538698</c:v>
                </c:pt>
                <c:pt idx="60">
                  <c:v>-5.6229913419863342</c:v>
                </c:pt>
                <c:pt idx="61">
                  <c:v>-9.900665424189329</c:v>
                </c:pt>
                <c:pt idx="62">
                  <c:v>-13.61404462133425</c:v>
                </c:pt>
                <c:pt idx="63">
                  <c:v>-8.6164284934583026</c:v>
                </c:pt>
                <c:pt idx="64">
                  <c:v>-6.4927822599224028</c:v>
                </c:pt>
                <c:pt idx="65">
                  <c:v>-14.875921454853355</c:v>
                </c:pt>
                <c:pt idx="66">
                  <c:v>-23.490648905996434</c:v>
                </c:pt>
                <c:pt idx="67">
                  <c:v>-23.872716077228901</c:v>
                </c:pt>
                <c:pt idx="68">
                  <c:v>-21.387695454970967</c:v>
                </c:pt>
                <c:pt idx="69">
                  <c:v>-16.11437477222017</c:v>
                </c:pt>
                <c:pt idx="70">
                  <c:v>-10.629390169073133</c:v>
                </c:pt>
                <c:pt idx="71">
                  <c:v>-12.007607811563501</c:v>
                </c:pt>
                <c:pt idx="72">
                  <c:v>-5.4828927058254591</c:v>
                </c:pt>
                <c:pt idx="73">
                  <c:v>1.82365857694444</c:v>
                </c:pt>
                <c:pt idx="74">
                  <c:v>15.646470278159706</c:v>
                </c:pt>
                <c:pt idx="75">
                  <c:v>16.820038405272292</c:v>
                </c:pt>
                <c:pt idx="76">
                  <c:v>14.706651128075892</c:v>
                </c:pt>
                <c:pt idx="77">
                  <c:v>12.239501004067359</c:v>
                </c:pt>
                <c:pt idx="78">
                  <c:v>24.570683120498568</c:v>
                </c:pt>
                <c:pt idx="79">
                  <c:v>25.053587498995501</c:v>
                </c:pt>
                <c:pt idx="80">
                  <c:v>34.630986567761276</c:v>
                </c:pt>
                <c:pt idx="81">
                  <c:v>27.599358931575669</c:v>
                </c:pt>
                <c:pt idx="82">
                  <c:v>22.919758278442753</c:v>
                </c:pt>
                <c:pt idx="83">
                  <c:v>18.143807686951988</c:v>
                </c:pt>
                <c:pt idx="84">
                  <c:v>13.186981148233885</c:v>
                </c:pt>
                <c:pt idx="85">
                  <c:v>12.406807237597654</c:v>
                </c:pt>
                <c:pt idx="86">
                  <c:v>3.6431872712645763</c:v>
                </c:pt>
                <c:pt idx="87">
                  <c:v>0.43534688489110662</c:v>
                </c:pt>
                <c:pt idx="88">
                  <c:v>-1.8135882926563236</c:v>
                </c:pt>
                <c:pt idx="89">
                  <c:v>4.7019832494090537</c:v>
                </c:pt>
                <c:pt idx="90">
                  <c:v>3.7639210559092642</c:v>
                </c:pt>
                <c:pt idx="91">
                  <c:v>1.9092107090644406</c:v>
                </c:pt>
                <c:pt idx="92">
                  <c:v>-8.7316794494184933</c:v>
                </c:pt>
                <c:pt idx="93">
                  <c:v>-12.073852601810001</c:v>
                </c:pt>
                <c:pt idx="94">
                  <c:v>-18.3108260786987</c:v>
                </c:pt>
                <c:pt idx="95">
                  <c:v>-20.350746436314498</c:v>
                </c:pt>
                <c:pt idx="96">
                  <c:v>-23.522367564010136</c:v>
                </c:pt>
                <c:pt idx="97">
                  <c:v>-22.13381712959433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EA-4745-AF33-68E9C8115CF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Tuotanto-odotus lähikuukausina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Taul1!$A$122:$A$219</c:f>
              <c:strCache>
                <c:ptCount val="98"/>
                <c:pt idx="0">
                  <c:v>2015</c:v>
                </c:pt>
                <c:pt idx="1">
                  <c:v>2015/02</c:v>
                </c:pt>
                <c:pt idx="2">
                  <c:v>2015/03</c:v>
                </c:pt>
                <c:pt idx="3">
                  <c:v>2015/04</c:v>
                </c:pt>
                <c:pt idx="4">
                  <c:v>2015/05</c:v>
                </c:pt>
                <c:pt idx="5">
                  <c:v>2015/06</c:v>
                </c:pt>
                <c:pt idx="6">
                  <c:v>2015/07</c:v>
                </c:pt>
                <c:pt idx="7">
                  <c:v>2015/08</c:v>
                </c:pt>
                <c:pt idx="8">
                  <c:v>2015/09</c:v>
                </c:pt>
                <c:pt idx="9">
                  <c:v>2015/10</c:v>
                </c:pt>
                <c:pt idx="10">
                  <c:v>2015/11</c:v>
                </c:pt>
                <c:pt idx="11">
                  <c:v>2015/12</c:v>
                </c:pt>
                <c:pt idx="12">
                  <c:v>2016</c:v>
                </c:pt>
                <c:pt idx="13">
                  <c:v>2016/02</c:v>
                </c:pt>
                <c:pt idx="14">
                  <c:v>2016/03</c:v>
                </c:pt>
                <c:pt idx="15">
                  <c:v>2016/04</c:v>
                </c:pt>
                <c:pt idx="16">
                  <c:v>2016/05</c:v>
                </c:pt>
                <c:pt idx="17">
                  <c:v>2016/06</c:v>
                </c:pt>
                <c:pt idx="18">
                  <c:v>2016/07</c:v>
                </c:pt>
                <c:pt idx="19">
                  <c:v>2016/08</c:v>
                </c:pt>
                <c:pt idx="20">
                  <c:v>2016/09</c:v>
                </c:pt>
                <c:pt idx="21">
                  <c:v>2016/10</c:v>
                </c:pt>
                <c:pt idx="22">
                  <c:v>2016/11</c:v>
                </c:pt>
                <c:pt idx="23">
                  <c:v>2016/12</c:v>
                </c:pt>
                <c:pt idx="24">
                  <c:v>2017</c:v>
                </c:pt>
                <c:pt idx="25">
                  <c:v>2017/02</c:v>
                </c:pt>
                <c:pt idx="26">
                  <c:v>2017/03</c:v>
                </c:pt>
                <c:pt idx="27">
                  <c:v>2017/04</c:v>
                </c:pt>
                <c:pt idx="28">
                  <c:v>2017/05</c:v>
                </c:pt>
                <c:pt idx="29">
                  <c:v>2017/06</c:v>
                </c:pt>
                <c:pt idx="30">
                  <c:v>2017/07</c:v>
                </c:pt>
                <c:pt idx="31">
                  <c:v>2017/08</c:v>
                </c:pt>
                <c:pt idx="32">
                  <c:v>2017/09</c:v>
                </c:pt>
                <c:pt idx="33">
                  <c:v>2017/10</c:v>
                </c:pt>
                <c:pt idx="34">
                  <c:v>2017/11</c:v>
                </c:pt>
                <c:pt idx="35">
                  <c:v>2017/12</c:v>
                </c:pt>
                <c:pt idx="36">
                  <c:v>2018</c:v>
                </c:pt>
                <c:pt idx="37">
                  <c:v>2018/02</c:v>
                </c:pt>
                <c:pt idx="38">
                  <c:v>2018/03</c:v>
                </c:pt>
                <c:pt idx="39">
                  <c:v>2018/04</c:v>
                </c:pt>
                <c:pt idx="40">
                  <c:v>2018/05</c:v>
                </c:pt>
                <c:pt idx="41">
                  <c:v>2018/06</c:v>
                </c:pt>
                <c:pt idx="42">
                  <c:v>2018/07</c:v>
                </c:pt>
                <c:pt idx="43">
                  <c:v>2018/08</c:v>
                </c:pt>
                <c:pt idx="44">
                  <c:v>2018/09</c:v>
                </c:pt>
                <c:pt idx="45">
                  <c:v>2018/10</c:v>
                </c:pt>
                <c:pt idx="46">
                  <c:v>2018/11</c:v>
                </c:pt>
                <c:pt idx="47">
                  <c:v>2018/12</c:v>
                </c:pt>
                <c:pt idx="48">
                  <c:v>2019</c:v>
                </c:pt>
                <c:pt idx="49">
                  <c:v>2019/02</c:v>
                </c:pt>
                <c:pt idx="50">
                  <c:v>2019/03</c:v>
                </c:pt>
                <c:pt idx="51">
                  <c:v>2019/04</c:v>
                </c:pt>
                <c:pt idx="52">
                  <c:v>2019/05</c:v>
                </c:pt>
                <c:pt idx="53">
                  <c:v>2019/06</c:v>
                </c:pt>
                <c:pt idx="54">
                  <c:v>2019/07</c:v>
                </c:pt>
                <c:pt idx="55">
                  <c:v>2019/08</c:v>
                </c:pt>
                <c:pt idx="56">
                  <c:v>2019/09</c:v>
                </c:pt>
                <c:pt idx="57">
                  <c:v>2019/10</c:v>
                </c:pt>
                <c:pt idx="58">
                  <c:v>2019/11</c:v>
                </c:pt>
                <c:pt idx="59">
                  <c:v>2019/12</c:v>
                </c:pt>
                <c:pt idx="60">
                  <c:v>2020</c:v>
                </c:pt>
                <c:pt idx="61">
                  <c:v>2020/02</c:v>
                </c:pt>
                <c:pt idx="62">
                  <c:v>3</c:v>
                </c:pt>
                <c:pt idx="63">
                  <c:v>4</c:v>
                </c:pt>
                <c:pt idx="64">
                  <c:v>5</c:v>
                </c:pt>
                <c:pt idx="65">
                  <c:v>6</c:v>
                </c:pt>
                <c:pt idx="66">
                  <c:v>7</c:v>
                </c:pt>
                <c:pt idx="67">
                  <c:v>8</c:v>
                </c:pt>
                <c:pt idx="68">
                  <c:v>9</c:v>
                </c:pt>
                <c:pt idx="69">
                  <c:v>10</c:v>
                </c:pt>
                <c:pt idx="70">
                  <c:v>11</c:v>
                </c:pt>
                <c:pt idx="71">
                  <c:v>12</c:v>
                </c:pt>
                <c:pt idx="72">
                  <c:v>2021</c:v>
                </c:pt>
                <c:pt idx="73">
                  <c:v>2</c:v>
                </c:pt>
                <c:pt idx="74">
                  <c:v>3</c:v>
                </c:pt>
                <c:pt idx="75">
                  <c:v>4</c:v>
                </c:pt>
                <c:pt idx="76">
                  <c:v>5</c:v>
                </c:pt>
                <c:pt idx="77">
                  <c:v>6</c:v>
                </c:pt>
                <c:pt idx="78">
                  <c:v>7</c:v>
                </c:pt>
                <c:pt idx="79">
                  <c:v>8</c:v>
                </c:pt>
                <c:pt idx="80">
                  <c:v>9</c:v>
                </c:pt>
                <c:pt idx="81">
                  <c:v>10</c:v>
                </c:pt>
                <c:pt idx="82">
                  <c:v>11</c:v>
                </c:pt>
                <c:pt idx="83">
                  <c:v>12</c:v>
                </c:pt>
                <c:pt idx="84">
                  <c:v>2022</c:v>
                </c:pt>
                <c:pt idx="85">
                  <c:v>2</c:v>
                </c:pt>
                <c:pt idx="86">
                  <c:v>3</c:v>
                </c:pt>
                <c:pt idx="87">
                  <c:v>4</c:v>
                </c:pt>
                <c:pt idx="88">
                  <c:v>5</c:v>
                </c:pt>
                <c:pt idx="89">
                  <c:v>6</c:v>
                </c:pt>
                <c:pt idx="90">
                  <c:v>7</c:v>
                </c:pt>
                <c:pt idx="91">
                  <c:v>8</c:v>
                </c:pt>
                <c:pt idx="92">
                  <c:v>9</c:v>
                </c:pt>
                <c:pt idx="93">
                  <c:v>10</c:v>
                </c:pt>
                <c:pt idx="94">
                  <c:v>11</c:v>
                </c:pt>
                <c:pt idx="95">
                  <c:v>12</c:v>
                </c:pt>
                <c:pt idx="96">
                  <c:v>2023</c:v>
                </c:pt>
                <c:pt idx="97">
                  <c:v>1</c:v>
                </c:pt>
              </c:strCache>
            </c:strRef>
          </c:cat>
          <c:val>
            <c:numRef>
              <c:f>Taul1!$C$122:$C$219</c:f>
              <c:numCache>
                <c:formatCode>General</c:formatCode>
                <c:ptCount val="98"/>
                <c:pt idx="0">
                  <c:v>5.2061548268207263</c:v>
                </c:pt>
                <c:pt idx="1">
                  <c:v>13.68615381420147</c:v>
                </c:pt>
                <c:pt idx="2">
                  <c:v>13.834988977005628</c:v>
                </c:pt>
                <c:pt idx="3">
                  <c:v>17.626599296613154</c:v>
                </c:pt>
                <c:pt idx="4">
                  <c:v>4.5941082528398542</c:v>
                </c:pt>
                <c:pt idx="5">
                  <c:v>6.5162006858740007</c:v>
                </c:pt>
                <c:pt idx="6">
                  <c:v>5.5855979099441342</c:v>
                </c:pt>
                <c:pt idx="7">
                  <c:v>10.24973908098994</c:v>
                </c:pt>
                <c:pt idx="8">
                  <c:v>9.2478060591575062</c:v>
                </c:pt>
                <c:pt idx="9">
                  <c:v>7.8531690130637841</c:v>
                </c:pt>
                <c:pt idx="10">
                  <c:v>12.782263931657845</c:v>
                </c:pt>
                <c:pt idx="11">
                  <c:v>14.85619278529771</c:v>
                </c:pt>
                <c:pt idx="12">
                  <c:v>21.992462439635233</c:v>
                </c:pt>
                <c:pt idx="13">
                  <c:v>20.699073680354299</c:v>
                </c:pt>
                <c:pt idx="14">
                  <c:v>15.725751463525134</c:v>
                </c:pt>
                <c:pt idx="15">
                  <c:v>7.5125861033704</c:v>
                </c:pt>
                <c:pt idx="16">
                  <c:v>5.6433702439508062</c:v>
                </c:pt>
                <c:pt idx="17">
                  <c:v>6.0829828867613172</c:v>
                </c:pt>
                <c:pt idx="18">
                  <c:v>2.8596881565356966</c:v>
                </c:pt>
                <c:pt idx="19">
                  <c:v>9.097658498768789</c:v>
                </c:pt>
                <c:pt idx="20">
                  <c:v>15.370172474732811</c:v>
                </c:pt>
                <c:pt idx="21">
                  <c:v>26.006898440786667</c:v>
                </c:pt>
                <c:pt idx="22">
                  <c:v>22.671331261043033</c:v>
                </c:pt>
                <c:pt idx="23">
                  <c:v>22.354161871502367</c:v>
                </c:pt>
                <c:pt idx="24">
                  <c:v>21.730756989635069</c:v>
                </c:pt>
                <c:pt idx="25">
                  <c:v>26.903987283208398</c:v>
                </c:pt>
                <c:pt idx="26">
                  <c:v>23.363355297408933</c:v>
                </c:pt>
                <c:pt idx="27">
                  <c:v>24.056545541091634</c:v>
                </c:pt>
                <c:pt idx="28">
                  <c:v>22.510002729349129</c:v>
                </c:pt>
                <c:pt idx="29">
                  <c:v>29.197674729113999</c:v>
                </c:pt>
                <c:pt idx="30">
                  <c:v>27.880718669163969</c:v>
                </c:pt>
                <c:pt idx="31">
                  <c:v>25.977332674932935</c:v>
                </c:pt>
                <c:pt idx="32">
                  <c:v>26.302488576579133</c:v>
                </c:pt>
                <c:pt idx="33">
                  <c:v>35.778224227801232</c:v>
                </c:pt>
                <c:pt idx="34">
                  <c:v>41.372258753451831</c:v>
                </c:pt>
                <c:pt idx="35">
                  <c:v>40.808293849871667</c:v>
                </c:pt>
                <c:pt idx="36">
                  <c:v>31.782346501771499</c:v>
                </c:pt>
                <c:pt idx="37">
                  <c:v>27.199696225322935</c:v>
                </c:pt>
                <c:pt idx="38">
                  <c:v>27.329027146524897</c:v>
                </c:pt>
                <c:pt idx="39">
                  <c:v>23.2776358800112</c:v>
                </c:pt>
                <c:pt idx="40">
                  <c:v>21.312293496800432</c:v>
                </c:pt>
                <c:pt idx="41">
                  <c:v>18.539168824624234</c:v>
                </c:pt>
                <c:pt idx="42">
                  <c:v>21.352707478817365</c:v>
                </c:pt>
                <c:pt idx="43">
                  <c:v>22.255243783068199</c:v>
                </c:pt>
                <c:pt idx="44">
                  <c:v>19.433376349977632</c:v>
                </c:pt>
                <c:pt idx="45">
                  <c:v>13.271553017683104</c:v>
                </c:pt>
                <c:pt idx="46">
                  <c:v>8.2288737650749368</c:v>
                </c:pt>
                <c:pt idx="47">
                  <c:v>5.0931002674718071</c:v>
                </c:pt>
                <c:pt idx="48">
                  <c:v>8.1124651573705027</c:v>
                </c:pt>
                <c:pt idx="49">
                  <c:v>8.1848107953736307</c:v>
                </c:pt>
                <c:pt idx="50">
                  <c:v>15.67029901264246</c:v>
                </c:pt>
                <c:pt idx="51">
                  <c:v>17.551836636669794</c:v>
                </c:pt>
                <c:pt idx="52">
                  <c:v>23.854995323721635</c:v>
                </c:pt>
                <c:pt idx="53">
                  <c:v>17.878075234307797</c:v>
                </c:pt>
                <c:pt idx="54">
                  <c:v>15.688193798887726</c:v>
                </c:pt>
                <c:pt idx="55">
                  <c:v>8.1475389678678436</c:v>
                </c:pt>
                <c:pt idx="56">
                  <c:v>6.9604569698428067</c:v>
                </c:pt>
                <c:pt idx="57">
                  <c:v>5.241694718513866</c:v>
                </c:pt>
                <c:pt idx="58">
                  <c:v>11.215805103733919</c:v>
                </c:pt>
                <c:pt idx="59">
                  <c:v>10.939091733487821</c:v>
                </c:pt>
                <c:pt idx="60">
                  <c:v>15.442345962336093</c:v>
                </c:pt>
                <c:pt idx="61">
                  <c:v>9.6159142192013274</c:v>
                </c:pt>
                <c:pt idx="62">
                  <c:v>4.5470510189536428</c:v>
                </c:pt>
                <c:pt idx="63">
                  <c:v>-14.458420955959724</c:v>
                </c:pt>
                <c:pt idx="64">
                  <c:v>-25.70073950524926</c:v>
                </c:pt>
                <c:pt idx="65">
                  <c:v>-29.693693244073938</c:v>
                </c:pt>
                <c:pt idx="66">
                  <c:v>-12.927537521828834</c:v>
                </c:pt>
                <c:pt idx="67">
                  <c:v>-4.7821423048021865</c:v>
                </c:pt>
                <c:pt idx="68">
                  <c:v>-0.88037748428118656</c:v>
                </c:pt>
                <c:pt idx="69">
                  <c:v>-7.8787825573866099</c:v>
                </c:pt>
                <c:pt idx="70">
                  <c:v>-4.534047251660632</c:v>
                </c:pt>
                <c:pt idx="71">
                  <c:v>5.4269111207855003</c:v>
                </c:pt>
                <c:pt idx="72">
                  <c:v>10.582555152607712</c:v>
                </c:pt>
                <c:pt idx="73">
                  <c:v>9.555953498759747</c:v>
                </c:pt>
                <c:pt idx="74">
                  <c:v>6.3072264783527805</c:v>
                </c:pt>
                <c:pt idx="75">
                  <c:v>10.844421770369024</c:v>
                </c:pt>
                <c:pt idx="76">
                  <c:v>15.373733733016765</c:v>
                </c:pt>
                <c:pt idx="77">
                  <c:v>25.629503213026037</c:v>
                </c:pt>
                <c:pt idx="78">
                  <c:v>25.986299675487032</c:v>
                </c:pt>
                <c:pt idx="79">
                  <c:v>30.534415107090098</c:v>
                </c:pt>
                <c:pt idx="80">
                  <c:v>24.677309195516667</c:v>
                </c:pt>
                <c:pt idx="81">
                  <c:v>25.52528813103223</c:v>
                </c:pt>
                <c:pt idx="82">
                  <c:v>18.139165482895248</c:v>
                </c:pt>
                <c:pt idx="83">
                  <c:v>14.857489480805183</c:v>
                </c:pt>
                <c:pt idx="84">
                  <c:v>8.3835527378704064</c:v>
                </c:pt>
                <c:pt idx="85">
                  <c:v>11.698340553451423</c:v>
                </c:pt>
                <c:pt idx="86">
                  <c:v>6.385719803804637</c:v>
                </c:pt>
                <c:pt idx="87">
                  <c:v>4.5428175530114867</c:v>
                </c:pt>
                <c:pt idx="88">
                  <c:v>3.7267511245248532</c:v>
                </c:pt>
                <c:pt idx="89">
                  <c:v>6.334960938045886</c:v>
                </c:pt>
                <c:pt idx="90">
                  <c:v>6.3736764046964387</c:v>
                </c:pt>
                <c:pt idx="91">
                  <c:v>5.2912824864321507E-2</c:v>
                </c:pt>
                <c:pt idx="92">
                  <c:v>-3.428849773184099</c:v>
                </c:pt>
                <c:pt idx="93">
                  <c:v>-4.5469665399935364</c:v>
                </c:pt>
                <c:pt idx="94">
                  <c:v>-4.1427528489667074</c:v>
                </c:pt>
                <c:pt idx="95">
                  <c:v>-2.1443064951030935</c:v>
                </c:pt>
                <c:pt idx="96">
                  <c:v>-0.58917931847640004</c:v>
                </c:pt>
                <c:pt idx="97">
                  <c:v>3.672643517278273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EA-4745-AF33-68E9C8115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239552"/>
        <c:axId val="157253632"/>
      </c:lineChart>
      <c:catAx>
        <c:axId val="1572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5400">
            <a:solidFill>
              <a:srgbClr val="002060"/>
            </a:solidFill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fi-FI"/>
          </a:p>
        </c:txPr>
        <c:crossAx val="157253632"/>
        <c:crosses val="autoZero"/>
        <c:auto val="1"/>
        <c:lblAlgn val="ctr"/>
        <c:lblOffset val="100"/>
        <c:tickLblSkip val="12"/>
        <c:tickMarkSkip val="4"/>
        <c:noMultiLvlLbl val="0"/>
      </c:catAx>
      <c:valAx>
        <c:axId val="15725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fi-FI"/>
          </a:p>
        </c:txPr>
        <c:crossAx val="157239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8021814260747367E-2"/>
          <c:y val="0.72065955162729256"/>
          <c:w val="0.45811609308993045"/>
          <c:h val="0.1656420451160014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>
              <a:solidFill>
                <a:schemeClr val="tx1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Taul1!$D$1</c:f>
              <c:strCache>
                <c:ptCount val="1"/>
                <c:pt idx="0">
                  <c:v>Tutkimus ja kehittäminen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136-4F84-BCE4-5DF8A96B95B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136-4F84-BCE4-5DF8A96B95BA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208-4D2D-BFA6-2B7C069DA5C8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C208-4D2D-BFA6-2B7C069DA5C8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208-4D2D-BFA6-2B7C069DA5C8}"/>
              </c:ext>
            </c:extLst>
          </c:dPt>
          <c:cat>
            <c:numRef>
              <c:f>Taul1!$A$3:$A$18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Taul1!$D$3:$D$18</c:f>
              <c:numCache>
                <c:formatCode>General</c:formatCode>
                <c:ptCount val="16"/>
                <c:pt idx="0">
                  <c:v>297</c:v>
                </c:pt>
                <c:pt idx="1">
                  <c:v>370</c:v>
                </c:pt>
                <c:pt idx="2">
                  <c:v>408</c:v>
                </c:pt>
                <c:pt idx="3">
                  <c:v>361</c:v>
                </c:pt>
                <c:pt idx="4">
                  <c:v>356</c:v>
                </c:pt>
                <c:pt idx="5">
                  <c:v>367</c:v>
                </c:pt>
                <c:pt idx="6">
                  <c:v>403</c:v>
                </c:pt>
                <c:pt idx="7">
                  <c:v>435</c:v>
                </c:pt>
                <c:pt idx="8">
                  <c:v>394</c:v>
                </c:pt>
                <c:pt idx="9">
                  <c:v>422</c:v>
                </c:pt>
                <c:pt idx="10">
                  <c:v>436</c:v>
                </c:pt>
                <c:pt idx="11">
                  <c:v>478</c:v>
                </c:pt>
                <c:pt idx="12">
                  <c:v>431</c:v>
                </c:pt>
                <c:pt idx="13">
                  <c:v>382</c:v>
                </c:pt>
                <c:pt idx="14">
                  <c:v>441</c:v>
                </c:pt>
                <c:pt idx="15">
                  <c:v>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7C-4C65-B28E-502FC37696D0}"/>
            </c:ext>
          </c:extLst>
        </c:ser>
        <c:ser>
          <c:idx val="3"/>
          <c:order val="2"/>
          <c:tx>
            <c:strRef>
              <c:f>Taul1!$E$1</c:f>
              <c:strCache>
                <c:ptCount val="1"/>
                <c:pt idx="0">
                  <c:v>Muut kiinteät investoinnit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136-4F84-BCE4-5DF8A96B95B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136-4F84-BCE4-5DF8A96B95B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C208-4D2D-BFA6-2B7C069DA5C8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208-4D2D-BFA6-2B7C069DA5C8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C208-4D2D-BFA6-2B7C069DA5C8}"/>
              </c:ext>
            </c:extLst>
          </c:dPt>
          <c:cat>
            <c:numRef>
              <c:f>Taul1!$A$3:$A$18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Taul1!$E$3:$E$18</c:f>
              <c:numCache>
                <c:formatCode>General</c:formatCode>
                <c:ptCount val="16"/>
                <c:pt idx="0">
                  <c:v>648</c:v>
                </c:pt>
                <c:pt idx="1">
                  <c:v>1333</c:v>
                </c:pt>
                <c:pt idx="2">
                  <c:v>604</c:v>
                </c:pt>
                <c:pt idx="3">
                  <c:v>739</c:v>
                </c:pt>
                <c:pt idx="4">
                  <c:v>449</c:v>
                </c:pt>
                <c:pt idx="5">
                  <c:v>408</c:v>
                </c:pt>
                <c:pt idx="6">
                  <c:v>545</c:v>
                </c:pt>
                <c:pt idx="7">
                  <c:v>645</c:v>
                </c:pt>
                <c:pt idx="8">
                  <c:v>527</c:v>
                </c:pt>
                <c:pt idx="9">
                  <c:v>823</c:v>
                </c:pt>
                <c:pt idx="10">
                  <c:v>597</c:v>
                </c:pt>
                <c:pt idx="11">
                  <c:v>1190</c:v>
                </c:pt>
                <c:pt idx="12">
                  <c:v>841</c:v>
                </c:pt>
                <c:pt idx="13">
                  <c:v>707</c:v>
                </c:pt>
                <c:pt idx="14">
                  <c:v>676</c:v>
                </c:pt>
                <c:pt idx="15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7C-4C65-B28E-502FC3769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100"/>
        <c:axId val="551935584"/>
        <c:axId val="551938864"/>
      </c:barChart>
      <c:lineChart>
        <c:grouping val="standard"/>
        <c:varyColors val="0"/>
        <c:ser>
          <c:idx val="1"/>
          <c:order val="0"/>
          <c:tx>
            <c:strRef>
              <c:f>Taul1!$C$1</c:f>
              <c:strCache>
                <c:ptCount val="1"/>
                <c:pt idx="0">
                  <c:v>Kiinteän pääoman kuluminen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Taul1!$A$3:$A$18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Taul1!$C$3:$C$18</c:f>
              <c:numCache>
                <c:formatCode>General</c:formatCode>
                <c:ptCount val="16"/>
                <c:pt idx="0">
                  <c:v>843</c:v>
                </c:pt>
                <c:pt idx="1">
                  <c:v>904</c:v>
                </c:pt>
                <c:pt idx="2">
                  <c:v>994</c:v>
                </c:pt>
                <c:pt idx="3">
                  <c:v>1012</c:v>
                </c:pt>
                <c:pt idx="4">
                  <c:v>1008</c:v>
                </c:pt>
                <c:pt idx="5">
                  <c:v>1001</c:v>
                </c:pt>
                <c:pt idx="6">
                  <c:v>1020</c:v>
                </c:pt>
                <c:pt idx="7">
                  <c:v>1041</c:v>
                </c:pt>
                <c:pt idx="8">
                  <c:v>1044</c:v>
                </c:pt>
                <c:pt idx="9">
                  <c:v>1061</c:v>
                </c:pt>
                <c:pt idx="10">
                  <c:v>1086</c:v>
                </c:pt>
                <c:pt idx="11">
                  <c:v>1111</c:v>
                </c:pt>
                <c:pt idx="12">
                  <c:v>1165</c:v>
                </c:pt>
                <c:pt idx="13">
                  <c:v>1206</c:v>
                </c:pt>
                <c:pt idx="14">
                  <c:v>1207</c:v>
                </c:pt>
                <c:pt idx="15">
                  <c:v>1262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7C-4C65-B28E-502FC3769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935584"/>
        <c:axId val="551938864"/>
      </c:lineChart>
      <c:catAx>
        <c:axId val="55193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1938864"/>
        <c:crosses val="autoZero"/>
        <c:auto val="1"/>
        <c:lblAlgn val="ctr"/>
        <c:lblOffset val="100"/>
        <c:noMultiLvlLbl val="0"/>
      </c:catAx>
      <c:valAx>
        <c:axId val="55193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51935584"/>
        <c:crosses val="autoZero"/>
        <c:crossBetween val="between"/>
        <c:majorUnit val="500"/>
        <c:dispUnits>
          <c:builtInUnit val="thousands"/>
          <c:dispUnitsLbl>
            <c:layout>
              <c:manualLayout>
                <c:xMode val="edge"/>
                <c:yMode val="edge"/>
                <c:x val="3.587980097163631E-3"/>
                <c:y val="0.36227823991646158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197" b="0" i="0" u="none" strike="noStrike" kern="1200" cap="all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fi-FI" dirty="0" err="1">
                      <a:solidFill>
                        <a:schemeClr val="tx1"/>
                      </a:solidFill>
                    </a:rPr>
                    <a:t>Mrd</a:t>
                  </a:r>
                  <a:r>
                    <a:rPr lang="fi-FI" dirty="0">
                      <a:solidFill>
                        <a:schemeClr val="tx1"/>
                      </a:solidFill>
                    </a:rPr>
                    <a:t> euroa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>
                <a:solidFill>
                  <a:sysClr val="windowText" lastClr="000000"/>
                </a:solidFill>
              </a:rPr>
              <a:t>Tutkijakoulutetut</a:t>
            </a:r>
            <a:r>
              <a:rPr lang="fi-FI" sz="1600" baseline="0">
                <a:solidFill>
                  <a:sysClr val="windowText" lastClr="000000"/>
                </a:solidFill>
              </a:rPr>
              <a:t> (tohtori, lisensiaatti) työlliset </a:t>
            </a:r>
            <a:endParaRPr lang="fi-FI" sz="16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53975">
              <a:noFill/>
            </a:ln>
            <a:effectLst/>
          </c:spPr>
          <c:invertIfNegative val="0"/>
          <c:cat>
            <c:numRef>
              <c:f>Taul1!$A$2:$A$13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Taul1!$B$2:$B$13</c:f>
              <c:numCache>
                <c:formatCode>#,##0</c:formatCode>
                <c:ptCount val="12"/>
                <c:pt idx="0">
                  <c:v>26679</c:v>
                </c:pt>
                <c:pt idx="1">
                  <c:v>27321</c:v>
                </c:pt>
                <c:pt idx="2">
                  <c:v>27794</c:v>
                </c:pt>
                <c:pt idx="3">
                  <c:v>28231</c:v>
                </c:pt>
                <c:pt idx="4">
                  <c:v>28734</c:v>
                </c:pt>
                <c:pt idx="5">
                  <c:v>28953</c:v>
                </c:pt>
                <c:pt idx="6">
                  <c:v>29444</c:v>
                </c:pt>
                <c:pt idx="7">
                  <c:v>30586</c:v>
                </c:pt>
                <c:pt idx="8">
                  <c:v>32580</c:v>
                </c:pt>
                <c:pt idx="9">
                  <c:v>33091</c:v>
                </c:pt>
                <c:pt idx="10">
                  <c:v>33423</c:v>
                </c:pt>
                <c:pt idx="11">
                  <c:v>33992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F-420D-9F67-588817162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031632"/>
        <c:axId val="1696044112"/>
      </c:barChart>
      <c:catAx>
        <c:axId val="169603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96044112"/>
        <c:crosses val="autoZero"/>
        <c:auto val="1"/>
        <c:lblAlgn val="ctr"/>
        <c:lblOffset val="100"/>
        <c:noMultiLvlLbl val="0"/>
      </c:catAx>
      <c:valAx>
        <c:axId val="1696044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9603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'Syöte (F1)'!$AC$136:$AE$136</c:f>
              <c:strCache>
                <c:ptCount val="3"/>
                <c:pt idx="0">
                  <c:v>TKI-panostukset ovat kasvaneet merkittävästi tai kohtalaisesti </c:v>
                </c:pt>
                <c:pt idx="1">
                  <c:v>TKI-panostukset ovat pysyneet viime vuodet samalla tasolla</c:v>
                </c:pt>
                <c:pt idx="2">
                  <c:v>TKI-panostukset ovat vähentyneet jonkin verran tai merkittävästi  </c:v>
                </c:pt>
              </c:strCache>
            </c:strRef>
          </c:cat>
          <c:val>
            <c:numRef>
              <c:f>'Syöte (F1)'!$AC$137:$AE$137</c:f>
              <c:numCache>
                <c:formatCode>0%</c:formatCode>
                <c:ptCount val="3"/>
                <c:pt idx="0">
                  <c:v>0.55838503565144926</c:v>
                </c:pt>
                <c:pt idx="1">
                  <c:v>0.41087137697934994</c:v>
                </c:pt>
                <c:pt idx="2">
                  <c:v>2.5835725530141681E-2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AD-4845-99BF-60ED3E98D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998352223"/>
        <c:axId val="998351391"/>
      </c:barChart>
      <c:catAx>
        <c:axId val="998352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1391"/>
        <c:crosses val="autoZero"/>
        <c:auto val="1"/>
        <c:lblAlgn val="ctr"/>
        <c:lblOffset val="100"/>
        <c:noMultiLvlLbl val="0"/>
      </c:catAx>
      <c:valAx>
        <c:axId val="998351391"/>
        <c:scaling>
          <c:orientation val="minMax"/>
          <c:max val="0.8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2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886378076047106"/>
          <c:y val="4.2175265550204566E-2"/>
          <c:w val="0.51319970524108427"/>
          <c:h val="0.8669112248397521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'Syöte (F1)'!$AL$136:$AN$136</c:f>
              <c:strCache>
                <c:ptCount val="3"/>
                <c:pt idx="0">
                  <c:v>Kasvavat merkittävästi tai jonkin verran</c:v>
                </c:pt>
                <c:pt idx="1">
                  <c:v>Eivät muutu merkittävästi</c:v>
                </c:pt>
                <c:pt idx="2">
                  <c:v>Supistuvat jonkin verran tai merkittävästi </c:v>
                </c:pt>
              </c:strCache>
            </c:strRef>
          </c:cat>
          <c:val>
            <c:numRef>
              <c:f>'Syöte (F1)'!$AL$137:$AN$137</c:f>
              <c:numCache>
                <c:formatCode>0%</c:formatCode>
                <c:ptCount val="3"/>
                <c:pt idx="0">
                  <c:v>0.66311695527363645</c:v>
                </c:pt>
                <c:pt idx="1">
                  <c:v>0.32678951754792113</c:v>
                </c:pt>
                <c:pt idx="2">
                  <c:v>1.0093527178442448E-2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2C-4EBA-8D26-C1318E996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axId val="998352223"/>
        <c:axId val="998351391"/>
      </c:barChart>
      <c:catAx>
        <c:axId val="99835222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1391"/>
        <c:crosses val="autoZero"/>
        <c:auto val="1"/>
        <c:lblAlgn val="ctr"/>
        <c:lblOffset val="100"/>
        <c:noMultiLvlLbl val="0"/>
      </c:catAx>
      <c:valAx>
        <c:axId val="998351391"/>
        <c:scaling>
          <c:orientation val="minMax"/>
          <c:max val="0.8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98352223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A5C4-372F-40BA-85D1-73C92E0F1145}" type="datetimeFigureOut">
              <a:rPr lang="fi-FI" smtClean="0"/>
              <a:t>21.3.2023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C6363-B2D6-45E5-A320-7F507230A2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949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C6363-B2D6-45E5-A320-7F507230A2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83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C6363-B2D6-45E5-A320-7F507230A2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42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C6363-B2D6-45E5-A320-7F507230A2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9C6363-B2D6-45E5-A320-7F507230A22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0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lide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4341" y="3501008"/>
            <a:ext cx="6624000" cy="1260000"/>
          </a:xfrm>
        </p:spPr>
        <p:txBody>
          <a:bodyPr tIns="0"/>
          <a:lstStyle>
            <a:lvl1pPr marL="0" indent="0" algn="ctr">
              <a:lnSpc>
                <a:spcPts val="3400"/>
              </a:lnSpc>
              <a:spcBef>
                <a:spcPts val="400"/>
              </a:spcBef>
              <a:buNone/>
              <a:defRPr sz="2800" b="1">
                <a:solidFill>
                  <a:schemeClr val="tx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1022400" y="1861200"/>
            <a:ext cx="9600000" cy="1260000"/>
          </a:xfrm>
        </p:spPr>
        <p:txBody>
          <a:bodyPr spcCol="0" anchor="t"/>
          <a:lstStyle>
            <a:lvl1pPr algn="ctr">
              <a:lnSpc>
                <a:spcPts val="5400"/>
              </a:lnSpc>
              <a:spcBef>
                <a:spcPts val="1200"/>
              </a:spcBef>
              <a:defRPr lang="en-GB" sz="5200" dirty="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_contents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2000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74000" y="1800000"/>
            <a:ext cx="5088000" cy="396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6"/>
          </p:nvPr>
        </p:nvSpPr>
        <p:spPr>
          <a:xfrm>
            <a:off x="6284267" y="1800000"/>
            <a:ext cx="5088000" cy="39600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1289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_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47E62C-8750-4D7D-997F-D8409A23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00" y="1701248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5679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_header_edit_footer_k" userDrawn="1">
  <p:cSld name="section_header_edit_footer_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4D4C-2A25-874C-8AC3-04EC56CE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605700"/>
            <a:ext cx="10618101" cy="2201000"/>
          </a:xfrm>
        </p:spPr>
        <p:txBody>
          <a:bodyPr/>
          <a:lstStyle>
            <a:lvl1pPr>
              <a:lnSpc>
                <a:spcPts val="8740"/>
              </a:lnSpc>
              <a:defRPr sz="8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 hasCustomPrompt="1"/>
          </p:nvPr>
        </p:nvSpPr>
        <p:spPr>
          <a:xfrm>
            <a:off x="774000" y="3749040"/>
            <a:ext cx="52712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None/>
              <a:defRPr lang="fi-FI" smtClean="0">
                <a:solidFill>
                  <a:schemeClr val="bg1"/>
                </a:solidFill>
                <a:effectLst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fi-FI" dirty="0"/>
              <a:t>Ingressimäistä tekstiä tähän kohtaan</a:t>
            </a:r>
            <a:endParaRPr lang="fi-FI" dirty="0">
              <a:solidFill>
                <a:srgbClr val="FFFFFF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7" name="Päivämäärän paikkamerkki 1">
            <a:extLst>
              <a:ext uri="{FF2B5EF4-FFF2-40B4-BE49-F238E27FC236}">
                <a16:creationId xmlns:a16="http://schemas.microsoft.com/office/drawing/2014/main" id="{A1F1CB1D-6016-43DC-857C-52EC7EBC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08368" y="6309320"/>
            <a:ext cx="7776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8" name="Alatunnisteen paikkamerkki 2">
            <a:extLst>
              <a:ext uri="{FF2B5EF4-FFF2-40B4-BE49-F238E27FC236}">
                <a16:creationId xmlns:a16="http://schemas.microsoft.com/office/drawing/2014/main" id="{71D5B413-0252-497F-AC56-89462FF6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4032" y="6309320"/>
            <a:ext cx="2208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9" name="Dian numeron paikkamerkki 3">
            <a:extLst>
              <a:ext uri="{FF2B5EF4-FFF2-40B4-BE49-F238E27FC236}">
                <a16:creationId xmlns:a16="http://schemas.microsoft.com/office/drawing/2014/main" id="{CE557E10-CA32-496B-B096-E707BBE7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7701" y="6309320"/>
            <a:ext cx="3984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0B54B9C-EFA8-3914-9378-4CA6BAEB4C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246000"/>
            <a:ext cx="2181257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95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_color_content_k">
  <p:cSld name="slide_color_content_k">
    <p:bg>
      <p:bgPr>
        <a:solidFill>
          <a:schemeClr val="accen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74000" y="1800000"/>
            <a:ext cx="10618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36000" bIns="180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defRPr>
                <a:solidFill>
                  <a:schemeClr val="bg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4883BE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4883BE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74000" y="720000"/>
            <a:ext cx="106182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36000" bIns="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83BE"/>
              </a:buClr>
              <a:buSzPts val="18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" name="Google Shape;29;p4">
            <a:extLst>
              <a:ext uri="{FF2B5EF4-FFF2-40B4-BE49-F238E27FC236}">
                <a16:creationId xmlns:a16="http://schemas.microsoft.com/office/drawing/2014/main" id="{077F10FE-7C58-DA48-B817-F881D240DB17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21.3.2023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B883886-B5BA-465F-742D-A5A3C8FAAD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246000"/>
            <a:ext cx="2181257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7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774000" y="1656000"/>
            <a:ext cx="10620000" cy="3960000"/>
          </a:xfrm>
        </p:spPr>
        <p:txBody>
          <a:bodyPr/>
          <a:lstStyle/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9" name="txt_yhteensa"/>
          <p:cNvSpPr>
            <a:spLocks noGrp="1"/>
          </p:cNvSpPr>
          <p:nvPr>
            <p:ph type="body" sz="quarter" idx="16" hasCustomPrompt="1"/>
          </p:nvPr>
        </p:nvSpPr>
        <p:spPr>
          <a:xfrm>
            <a:off x="768001" y="5682888"/>
            <a:ext cx="4286241" cy="3384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Yhteensä</a:t>
            </a:r>
            <a:r>
              <a:rPr lang="en-GB" dirty="0"/>
              <a:t>&gt;</a:t>
            </a:r>
          </a:p>
        </p:txBody>
      </p:sp>
      <p:sp>
        <p:nvSpPr>
          <p:cNvPr id="10" name="txt_lahde"/>
          <p:cNvSpPr>
            <a:spLocks noGrp="1"/>
          </p:cNvSpPr>
          <p:nvPr>
            <p:ph type="body" sz="quarter" idx="18" hasCustomPrompt="1"/>
          </p:nvPr>
        </p:nvSpPr>
        <p:spPr>
          <a:xfrm>
            <a:off x="6381751" y="5682888"/>
            <a:ext cx="4994836" cy="338400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buNone/>
              <a:defRPr sz="1200">
                <a:solidFill>
                  <a:srgbClr val="4883BE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&lt;</a:t>
            </a:r>
            <a:r>
              <a:rPr lang="en-GB" dirty="0" err="1"/>
              <a:t>Lähde</a:t>
            </a:r>
            <a:r>
              <a:rPr lang="en-GB" dirty="0"/>
              <a:t>&gt;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08588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978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4000" y="720000"/>
            <a:ext cx="10618101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/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000" y="1800000"/>
            <a:ext cx="10618100" cy="3960000"/>
          </a:xfrm>
          <a:prstGeom prst="rect">
            <a:avLst/>
          </a:prstGeom>
        </p:spPr>
        <p:txBody>
          <a:bodyPr vert="horz" lIns="0" tIns="18000" rIns="36000" bIns="1800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8368" y="6309320"/>
            <a:ext cx="7776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700" b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4032" y="6309320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987701" y="6309320"/>
            <a:ext cx="3984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 b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BF3D371-221A-48B8-85BF-C1A7CFADE4F2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6" name="kemia_80_v_logo" hidden="1">
            <a:extLst>
              <a:ext uri="{FF2B5EF4-FFF2-40B4-BE49-F238E27FC236}">
                <a16:creationId xmlns:a16="http://schemas.microsoft.com/office/drawing/2014/main" id="{ADBB4230-59D1-4DA1-52B3-DFB3C9A9FDA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5" y="6003875"/>
            <a:ext cx="743955" cy="619725"/>
          </a:xfrm>
          <a:prstGeom prst="rect">
            <a:avLst/>
          </a:prstGeom>
        </p:spPr>
      </p:pic>
      <p:pic>
        <p:nvPicPr>
          <p:cNvPr id="7" name="logo">
            <a:extLst>
              <a:ext uri="{FF2B5EF4-FFF2-40B4-BE49-F238E27FC236}">
                <a16:creationId xmlns:a16="http://schemas.microsoft.com/office/drawing/2014/main" id="{15992BDE-CAF4-304D-EC62-FAF7FCD55C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0000" y="6246000"/>
            <a:ext cx="2208000" cy="1734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623888" indent="-174625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074738" indent="-174625" algn="l" defTabSz="914400" rtl="0" eaLnBrk="1" latinLnBrk="0" hangingPunct="1">
        <a:lnSpc>
          <a:spcPct val="100000"/>
        </a:lnSpc>
        <a:spcBef>
          <a:spcPts val="300"/>
        </a:spcBef>
        <a:buFont typeface="Tahoma" panose="020B0604030504040204" pitchFamily="34" charset="0"/>
        <a:buChar char="-"/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524000" indent="-1524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973263" indent="-180975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Char char="»"/>
        <a:tabLst>
          <a:tab pos="1973263" algn="l"/>
        </a:tabLst>
        <a:defRPr sz="1800" kern="1200">
          <a:solidFill>
            <a:srgbClr val="000000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el:+35843825950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hyperlink" Target="https://twitter.com/alexandrapeth" TargetMode="External"/><Relationship Id="rId4" Type="http://schemas.openxmlformats.org/officeDocument/2006/relationships/hyperlink" Target="mailto:alexandra.peth@kemianteollisuus.f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95DA6E0-CEF6-A802-236B-6290DBFA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368680"/>
            <a:ext cx="10618101" cy="2201000"/>
          </a:xfrm>
        </p:spPr>
        <p:txBody>
          <a:bodyPr/>
          <a:lstStyle/>
          <a:p>
            <a:r>
              <a:rPr lang="fi-FI" sz="4400"/>
              <a:t>Kemianteollisuuden toimialakatsaus </a:t>
            </a:r>
            <a:endParaRPr lang="fi-FI" sz="4400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D59DEC21-F9C3-16CC-FF03-7FC335DBE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000" y="3717032"/>
            <a:ext cx="5271200" cy="1562100"/>
          </a:xfrm>
        </p:spPr>
        <p:txBody>
          <a:bodyPr/>
          <a:lstStyle/>
          <a:p>
            <a:r>
              <a:rPr lang="fi-FI" sz="3200" dirty="0"/>
              <a:t>Toimitusjohtaja </a:t>
            </a:r>
          </a:p>
          <a:p>
            <a:endParaRPr lang="fi-FI" sz="3200" dirty="0"/>
          </a:p>
          <a:p>
            <a:r>
              <a:rPr lang="fi-FI" sz="3200" dirty="0"/>
              <a:t>Mika Aalto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D6404FAB-49CC-3F41-DBBF-BD9042F2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42A6A120-54D2-40A8-B6AB-38D29F024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2BDC897D-355E-346E-9A41-37539D3E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92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rlenmeyerpullo siniset concoction purppura taustalla">
            <a:extLst>
              <a:ext uri="{FF2B5EF4-FFF2-40B4-BE49-F238E27FC236}">
                <a16:creationId xmlns:a16="http://schemas.microsoft.com/office/drawing/2014/main" id="{A0BC2FC1-25A5-4D2B-A7B3-D53832B086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6E41E19A-0AC8-D4DE-82A6-280E0D6C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60648"/>
            <a:ext cx="11449272" cy="1260000"/>
          </a:xfrm>
        </p:spPr>
        <p:txBody>
          <a:bodyPr/>
          <a:lstStyle/>
          <a:p>
            <a:pPr algn="l"/>
            <a:r>
              <a:rPr lang="fi-FI" sz="4000" dirty="0"/>
              <a:t>TKI-kyselyn tulokset  </a:t>
            </a:r>
            <a:br>
              <a:rPr lang="fi-FI" sz="4000" dirty="0"/>
            </a:br>
            <a:r>
              <a:rPr lang="fi-FI" sz="4000" dirty="0"/>
              <a:t>- </a:t>
            </a:r>
            <a:r>
              <a:rPr lang="fi-FI" sz="3200" dirty="0"/>
              <a:t>Ovatko kemianteollisuuden yritysten tarpeet yhteneviä parlamentaarisen TKI-ryhmän tavoitteiden kanssa? </a:t>
            </a:r>
            <a:br>
              <a:rPr lang="fi-FI" sz="4000" dirty="0"/>
            </a:br>
            <a:br>
              <a:rPr lang="fi-FI" sz="4000" dirty="0"/>
            </a:br>
            <a:endParaRPr lang="fi-FI" sz="4000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874F2B9-A59D-60DC-C003-0020B15C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D1F3D34-09DD-58B6-32A8-E1638EED8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7D4E8E-4DAE-BB0D-825B-5244CCBF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5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B7FDC2DF-F22B-3C9B-417A-1F9D122E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9800" y="3753036"/>
            <a:ext cx="5040560" cy="1843265"/>
          </a:xfrm>
        </p:spPr>
        <p:txBody>
          <a:bodyPr/>
          <a:lstStyle/>
          <a:p>
            <a:pPr marL="114300" indent="0">
              <a:buNone/>
            </a:pPr>
            <a:r>
              <a:rPr lang="fi-FI" sz="1800" dirty="0">
                <a:effectLst/>
                <a:ea typeface="Calibri" panose="020F0502020204030204" pitchFamily="34" charset="0"/>
              </a:rPr>
              <a:t>Yritysten TKI-panostusten osuus on tästä </a:t>
            </a:r>
            <a:r>
              <a:rPr lang="fi-FI" sz="2400" b="1" dirty="0">
                <a:effectLst/>
                <a:ea typeface="Calibri" panose="020F0502020204030204" pitchFamily="34" charset="0"/>
              </a:rPr>
              <a:t>2/3:aa</a:t>
            </a:r>
            <a:r>
              <a:rPr lang="fi-FI" sz="1800" dirty="0">
                <a:effectLst/>
                <a:ea typeface="Calibri" panose="020F0502020204030204" pitchFamily="34" charset="0"/>
              </a:rPr>
              <a:t> ja julkisten </a:t>
            </a:r>
            <a:r>
              <a:rPr lang="fi-FI" sz="2400" b="1" dirty="0">
                <a:effectLst/>
                <a:ea typeface="Calibri" panose="020F0502020204030204" pitchFamily="34" charset="0"/>
              </a:rPr>
              <a:t>1/3:aa</a:t>
            </a:r>
            <a:r>
              <a:rPr lang="fi-FI" sz="1800" dirty="0">
                <a:effectLst/>
                <a:ea typeface="Calibri" panose="020F0502020204030204" pitchFamily="34" charset="0"/>
              </a:rPr>
              <a:t>. Julkisen TKI-rahoituksen lisäpanostusten on tarkoitus </a:t>
            </a:r>
            <a:r>
              <a:rPr lang="fi-FI" sz="1800" dirty="0" err="1">
                <a:effectLst/>
                <a:ea typeface="Calibri" panose="020F0502020204030204" pitchFamily="34" charset="0"/>
              </a:rPr>
              <a:t>vivuttaa</a:t>
            </a:r>
            <a:r>
              <a:rPr lang="fi-FI" sz="1800" dirty="0">
                <a:effectLst/>
                <a:ea typeface="Calibri" panose="020F0502020204030204" pitchFamily="34" charset="0"/>
              </a:rPr>
              <a:t> yritysten TKI-investointeja.</a:t>
            </a:r>
          </a:p>
          <a:p>
            <a:endParaRPr lang="fi-FI" sz="1800" dirty="0">
              <a:solidFill>
                <a:srgbClr val="202020"/>
              </a:solidFill>
              <a:latin typeface="Tahoma" panose="020B0604030504040204" pitchFamily="34" charset="0"/>
            </a:endParaRPr>
          </a:p>
          <a:p>
            <a:endParaRPr lang="fi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3B8CF99-43A4-19D4-894A-53F512CE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Kunnianhimoinen tavoite TKI-rahoitukselle 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3817B745-CE64-BE82-D0ED-29597BFA9E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A2F23F2B-68E8-5AA9-D162-EF783F568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9A91456-F71F-E80A-68F9-F014ACE88BA0}"/>
              </a:ext>
            </a:extLst>
          </p:cNvPr>
          <p:cNvSpPr txBox="1"/>
          <p:nvPr/>
        </p:nvSpPr>
        <p:spPr>
          <a:xfrm>
            <a:off x="911424" y="386104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Tahoma" panose="020B0604030504040204" pitchFamily="34" charset="0"/>
              </a:rPr>
              <a:t>Suomi on asettanut tavoitteekseen nostaa TKI-panostukset </a:t>
            </a:r>
            <a:r>
              <a:rPr kumimoji="0" lang="fi-FI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Tahoma" panose="020B0604030504040204" pitchFamily="34" charset="0"/>
              </a:rPr>
              <a:t>4:ään prosenttiin 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Calibri" panose="020F0502020204030204" pitchFamily="34" charset="0"/>
                <a:cs typeface="Tahoma" panose="020B0604030504040204" pitchFamily="34" charset="0"/>
              </a:rPr>
              <a:t>bruttokansantuotteesta vuoteen 2030 mennessä.</a:t>
            </a:r>
          </a:p>
          <a:p>
            <a:endParaRPr lang="fi-FI" dirty="0"/>
          </a:p>
        </p:txBody>
      </p:sp>
      <p:pic>
        <p:nvPicPr>
          <p:cNvPr id="2" name="Kuva 1" descr="Nouseva palkkikaavio tasaisella täytöllä">
            <a:extLst>
              <a:ext uri="{FF2B5EF4-FFF2-40B4-BE49-F238E27FC236}">
                <a16:creationId xmlns:a16="http://schemas.microsoft.com/office/drawing/2014/main" id="{E17678DD-04B1-A058-C6CA-982B65F4D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7568" y="2240868"/>
            <a:ext cx="1512168" cy="1512168"/>
          </a:xfrm>
          <a:prstGeom prst="rect">
            <a:avLst/>
          </a:prstGeom>
        </p:spPr>
      </p:pic>
      <p:pic>
        <p:nvPicPr>
          <p:cNvPr id="4" name="Kuva 3" descr="Kolikot tasaisella täytöllä">
            <a:extLst>
              <a:ext uri="{FF2B5EF4-FFF2-40B4-BE49-F238E27FC236}">
                <a16:creationId xmlns:a16="http://schemas.microsoft.com/office/drawing/2014/main" id="{4B4A86D5-8CDA-0F9F-1331-040502D4E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8934" y="2313620"/>
            <a:ext cx="1366664" cy="1366664"/>
          </a:xfrm>
          <a:prstGeom prst="rect">
            <a:avLst/>
          </a:prstGeom>
        </p:spPr>
      </p:pic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A64AD13-76E4-4056-EAC0-C2B46764EB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215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1BEC2D-31DF-D086-CFF3-F1DC5E0FA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C2D3495E-B14D-B5EF-75DB-073C93EDE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348880"/>
            <a:ext cx="10618200" cy="900000"/>
          </a:xfrm>
        </p:spPr>
        <p:txBody>
          <a:bodyPr/>
          <a:lstStyle/>
          <a:p>
            <a:pPr algn="ctr"/>
            <a:r>
              <a:rPr lang="fi-FI" sz="2800" dirty="0"/>
              <a:t>”Tällöin nykyisen kustannusrakenteen mukaisen toiminnan perusteella arvioituna uusia T&amp;K-työhön siirtyviä tohtoreita tarvittaisiin 2024–2030 vuosittain yli 2 000.”</a:t>
            </a:r>
            <a:br>
              <a:rPr lang="fi-FI" dirty="0"/>
            </a:b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94C5EA-7CE8-FFB8-2BE1-389B16CDB8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FAF71A7A-C081-8EE6-6CAE-16C779E46E77}"/>
              </a:ext>
            </a:extLst>
          </p:cNvPr>
          <p:cNvSpPr txBox="1">
            <a:spLocks/>
          </p:cNvSpPr>
          <p:nvPr/>
        </p:nvSpPr>
        <p:spPr>
          <a:xfrm>
            <a:off x="5447928" y="5955662"/>
            <a:ext cx="6048672" cy="656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700" b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chemeClr val="bg1"/>
                </a:solidFill>
              </a:rPr>
              <a:t>Lähde: Parlamentaarisen TKI-työryhmän 2022 loppuraportti. 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E2DD545-BEAB-B980-0E03-2DA47231C4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429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454C5F5-506A-A04C-04A6-7A59DB8E7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3BDDB-4ACD-234D-CB77-72E3489FA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13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B0DA7CC-1999-B23F-5787-77BFF19A22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24670B3-6B93-0E3D-A759-F6FD1311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077" y="534912"/>
            <a:ext cx="10620000" cy="900000"/>
          </a:xfrm>
        </p:spPr>
        <p:txBody>
          <a:bodyPr/>
          <a:lstStyle/>
          <a:p>
            <a:r>
              <a:rPr lang="fi-FI" dirty="0"/>
              <a:t>Miten tohtorien määrä on kasvanut työelämässä viime vuosina?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E5B9F6E-6424-10DA-CB0C-ABE22FAF51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4192" y="1988840"/>
            <a:ext cx="3849941" cy="3123088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Suomessa oli 34 000 tutkijakoulutuksen saanutta työllistä vuonna 2021.</a:t>
            </a:r>
          </a:p>
          <a:p>
            <a:r>
              <a:rPr lang="fi-FI" dirty="0"/>
              <a:t>Työllisten tutkijakoulutettujen määrä on kasvanut noin 600:lla hengellä per vuosi.</a:t>
            </a:r>
          </a:p>
          <a:p>
            <a:r>
              <a:rPr lang="fi-FI" dirty="0"/>
              <a:t>Heistä 17 500 työskenteli </a:t>
            </a:r>
            <a:r>
              <a:rPr lang="fi-FI" dirty="0" err="1"/>
              <a:t>TKI:n</a:t>
            </a:r>
            <a:r>
              <a:rPr lang="fi-FI" dirty="0"/>
              <a:t> parissa vuonna 2021.</a:t>
            </a:r>
          </a:p>
          <a:p>
            <a:endParaRPr lang="fi-FI" dirty="0"/>
          </a:p>
          <a:p>
            <a:endParaRPr lang="fi-FI" dirty="0"/>
          </a:p>
        </p:txBody>
      </p:sp>
      <p:graphicFrame>
        <p:nvGraphicFramePr>
          <p:cNvPr id="8" name="Kaavio 7">
            <a:extLst>
              <a:ext uri="{FF2B5EF4-FFF2-40B4-BE49-F238E27FC236}">
                <a16:creationId xmlns:a16="http://schemas.microsoft.com/office/drawing/2014/main" id="{BC01DF9A-1568-F7AB-61E7-C39162CD12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2890226"/>
              </p:ext>
            </p:extLst>
          </p:nvPr>
        </p:nvGraphicFramePr>
        <p:xfrm>
          <a:off x="786000" y="1772816"/>
          <a:ext cx="604867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tunnisteen paikkamerkki 3">
            <a:extLst>
              <a:ext uri="{FF2B5EF4-FFF2-40B4-BE49-F238E27FC236}">
                <a16:creationId xmlns:a16="http://schemas.microsoft.com/office/drawing/2014/main" id="{F631E138-B1C0-EB70-6164-A0766865A157}"/>
              </a:ext>
            </a:extLst>
          </p:cNvPr>
          <p:cNvSpPr txBox="1">
            <a:spLocks/>
          </p:cNvSpPr>
          <p:nvPr/>
        </p:nvSpPr>
        <p:spPr>
          <a:xfrm>
            <a:off x="4439816" y="5788603"/>
            <a:ext cx="2208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700" b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00" dirty="0"/>
              <a:t>Lähde: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282807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FE76938-DE79-9D4C-D806-C3AC3866D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124744"/>
            <a:ext cx="3240360" cy="4608512"/>
          </a:xfrm>
        </p:spPr>
        <p:txBody>
          <a:bodyPr/>
          <a:lstStyle/>
          <a:p>
            <a:r>
              <a:rPr lang="fi-FI" sz="2400" dirty="0"/>
              <a:t>Yksityisellä sektorilla työskentelee enemmän TKI-henkilöstöä kuin julkisella, </a:t>
            </a:r>
            <a:r>
              <a:rPr lang="fi-FI" sz="2400" dirty="0">
                <a:solidFill>
                  <a:srgbClr val="00B0F0"/>
                </a:solidFill>
              </a:rPr>
              <a:t>mutta julkisella sektorilla tohtorien määrä on huomattavasti suurempi.</a:t>
            </a:r>
          </a:p>
        </p:txBody>
      </p:sp>
      <p:sp>
        <p:nvSpPr>
          <p:cNvPr id="25" name="Alatunnisteen paikkamerkki 3">
            <a:extLst>
              <a:ext uri="{FF2B5EF4-FFF2-40B4-BE49-F238E27FC236}">
                <a16:creationId xmlns:a16="http://schemas.microsoft.com/office/drawing/2014/main" id="{E433AEA7-FD38-D7DB-3E69-25E64240377D}"/>
              </a:ext>
            </a:extLst>
          </p:cNvPr>
          <p:cNvSpPr txBox="1">
            <a:spLocks/>
          </p:cNvSpPr>
          <p:nvPr/>
        </p:nvSpPr>
        <p:spPr>
          <a:xfrm>
            <a:off x="7464152" y="5621202"/>
            <a:ext cx="4320480" cy="22410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700" b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000" dirty="0"/>
              <a:t>Lähde: Tilastokeskus. Julkinen sektori sisältää korkeakoulut. Kemianteollisuus on osa yksityistä sektoria.</a:t>
            </a:r>
          </a:p>
          <a:p>
            <a:pPr algn="l"/>
            <a:r>
              <a:rPr lang="fi-FI" sz="1000" dirty="0"/>
              <a:t>Yksi neljäsosa luokasta ”muu koulutus” siirretty näissä taulukoissa muihin koulutusasteisiin. Luokassa ”Muu koulutus” oletettavasti mukana työntekijöitä, jotka ovat suorittaneet ulkomailla tutkinnon, mutta tietoa tutkinnosta ei Suomen tutkintorekisterissä ole.    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12527D3C-1328-21F4-AD43-BDFAAA39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88" y="525451"/>
            <a:ext cx="6509973" cy="2376264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AD79CBC-C275-855A-66C1-71ADEDD8A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029" y="3236124"/>
            <a:ext cx="6549690" cy="2104368"/>
          </a:xfrm>
          <a:prstGeom prst="rect">
            <a:avLst/>
          </a:prstGeom>
        </p:spPr>
      </p:pic>
      <p:sp>
        <p:nvSpPr>
          <p:cNvPr id="19" name="Päivämäärän paikkamerkki 18">
            <a:extLst>
              <a:ext uri="{FF2B5EF4-FFF2-40B4-BE49-F238E27FC236}">
                <a16:creationId xmlns:a16="http://schemas.microsoft.com/office/drawing/2014/main" id="{8048B08B-3D62-D786-E85B-8EC23F8E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64042F3E-43EB-1D8B-EACB-D6EC7588CF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311BEFFA-90B1-C7CF-A0D3-590D3306F4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950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89D5264-0951-F279-15DF-E43676034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FF9CFF6-BE6F-D8CF-5388-D2A5C53114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15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74918DCB-8BCD-8399-1896-83A4EE89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565" y="371971"/>
            <a:ext cx="10620000" cy="646332"/>
          </a:xfrm>
        </p:spPr>
        <p:txBody>
          <a:bodyPr/>
          <a:lstStyle/>
          <a:p>
            <a:r>
              <a:rPr lang="fi-FI" dirty="0"/>
              <a:t>Kemianteollisuuden yritykset aikovat pääsääntöisesti kasvattaa TKI-toimintaa 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2A9A4324-3452-6613-5635-4FF8664C76C5}"/>
              </a:ext>
            </a:extLst>
          </p:cNvPr>
          <p:cNvSpPr txBox="1"/>
          <p:nvPr/>
        </p:nvSpPr>
        <p:spPr>
          <a:xfrm>
            <a:off x="839416" y="1485485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TKI-toiminnan kehitys vuosina </a:t>
            </a:r>
          </a:p>
          <a:p>
            <a:r>
              <a:rPr lang="fi-FI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2020–2022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584845D-8DDE-623E-8F00-7FBEB2B48945}"/>
              </a:ext>
            </a:extLst>
          </p:cNvPr>
          <p:cNvSpPr txBox="1"/>
          <p:nvPr/>
        </p:nvSpPr>
        <p:spPr>
          <a:xfrm>
            <a:off x="6672064" y="1485485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TKI-toiminnan kehitys 2023–2025</a:t>
            </a:r>
          </a:p>
        </p:txBody>
      </p:sp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D8EE7AD9-2C49-4491-A7D7-67DCF9166DF6}"/>
              </a:ext>
            </a:extLst>
          </p:cNvPr>
          <p:cNvGraphicFramePr>
            <a:graphicFrameLocks/>
          </p:cNvGraphicFramePr>
          <p:nvPr/>
        </p:nvGraphicFramePr>
        <p:xfrm>
          <a:off x="850008" y="2298605"/>
          <a:ext cx="4392488" cy="327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Kaavio 16">
            <a:extLst>
              <a:ext uri="{FF2B5EF4-FFF2-40B4-BE49-F238E27FC236}">
                <a16:creationId xmlns:a16="http://schemas.microsoft.com/office/drawing/2014/main" id="{54873FD8-1D97-4667-92F4-B88F737717AF}"/>
              </a:ext>
            </a:extLst>
          </p:cNvPr>
          <p:cNvGraphicFramePr>
            <a:graphicFrameLocks/>
          </p:cNvGraphicFramePr>
          <p:nvPr/>
        </p:nvGraphicFramePr>
        <p:xfrm>
          <a:off x="6672064" y="2196695"/>
          <a:ext cx="4467697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Alatunnisteen paikkamerkki 3">
            <a:extLst>
              <a:ext uri="{FF2B5EF4-FFF2-40B4-BE49-F238E27FC236}">
                <a16:creationId xmlns:a16="http://schemas.microsoft.com/office/drawing/2014/main" id="{F1169317-D4F7-EBE7-6E0F-DE3DF735B6A0}"/>
              </a:ext>
            </a:extLst>
          </p:cNvPr>
          <p:cNvSpPr txBox="1">
            <a:spLocks/>
          </p:cNvSpPr>
          <p:nvPr/>
        </p:nvSpPr>
        <p:spPr>
          <a:xfrm>
            <a:off x="5447928" y="5955662"/>
            <a:ext cx="6048672" cy="656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700" b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/>
              <a:t>Lähde: Kemianteollisuus ry:n TKI-kysely jäsenille. Vastaukset painotettu yrityskoon mukaan.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75C9C7-38BD-B331-6D7C-5554302B5F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</p:spTree>
    <p:extLst>
      <p:ext uri="{BB962C8B-B14F-4D97-AF65-F5344CB8AC3E}">
        <p14:creationId xmlns:p14="http://schemas.microsoft.com/office/powerpoint/2010/main" val="1927932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Kuva, joka sisältää kohteen teksti, käyntikortti, paperi, kirjekuori&#10;&#10;Kuvaus luotu automaattisesti">
            <a:extLst>
              <a:ext uri="{FF2B5EF4-FFF2-40B4-BE49-F238E27FC236}">
                <a16:creationId xmlns:a16="http://schemas.microsoft.com/office/drawing/2014/main" id="{F8317A3B-2FC9-4247-2291-48D2DFCB4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8" y="1035672"/>
            <a:ext cx="4414390" cy="4414390"/>
          </a:xfrm>
          <a:prstGeom prst="rect">
            <a:avLst/>
          </a:prstGeom>
        </p:spPr>
      </p:pic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4C65E2CB-97CB-07A2-3395-51C7ACD261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8840BB0-7FD0-7675-705E-62045286F7A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44AE972-F36E-C800-4446-42575C5BDAB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16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87A286AB-7869-D596-D4EA-3EA69410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82" y="1339553"/>
            <a:ext cx="3528392" cy="4104456"/>
          </a:xfrm>
        </p:spPr>
        <p:txBody>
          <a:bodyPr/>
          <a:lstStyle/>
          <a:p>
            <a:br>
              <a:rPr lang="fi-FI" sz="3200" b="1" dirty="0"/>
            </a:br>
            <a:endParaRPr lang="fi-FI" sz="3200" b="1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FF04661-DFFA-4CEE-957D-EB26DFCBB23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7888" y="1484784"/>
          <a:ext cx="6337658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tsikko 8">
            <a:extLst>
              <a:ext uri="{FF2B5EF4-FFF2-40B4-BE49-F238E27FC236}">
                <a16:creationId xmlns:a16="http://schemas.microsoft.com/office/drawing/2014/main" id="{75AFAB4C-2CB8-5265-D3FB-4584B48A3A07}"/>
              </a:ext>
            </a:extLst>
          </p:cNvPr>
          <p:cNvSpPr txBox="1">
            <a:spLocks/>
          </p:cNvSpPr>
          <p:nvPr/>
        </p:nvSpPr>
        <p:spPr>
          <a:xfrm>
            <a:off x="5303912" y="836712"/>
            <a:ext cx="6432960" cy="4104456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z="1800" i="0" u="none" strike="noStrike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Miten yrityksenne TKI-henkilöstön määrä on kehittynyt viimeisten viiden vuoden aikana?</a:t>
            </a:r>
            <a:b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fi-FI" dirty="0"/>
          </a:p>
        </p:txBody>
      </p:sp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DDBC4DC0-7F54-A2C2-C89F-DC4482C357F3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5694541" y="5753943"/>
            <a:ext cx="5794981" cy="3381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700" b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/>
              <a:t>Lähde: Kemianteollisuus ry:n TKI-kysely jäsenille. Vastaukset painotettu yrityskoon mukaan.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7370C6B-C101-9CE2-4555-8C3F7571FB1D}"/>
              </a:ext>
            </a:extLst>
          </p:cNvPr>
          <p:cNvSpPr txBox="1"/>
          <p:nvPr/>
        </p:nvSpPr>
        <p:spPr>
          <a:xfrm>
            <a:off x="1199456" y="2348880"/>
            <a:ext cx="3168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Kemianteollisuuden yritykset ovat kasvattaneet TKI-henkilöstön määrää viime vuosina.</a:t>
            </a:r>
            <a:endParaRPr lang="fi-FI" sz="2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F46A925-45AE-C93C-D1FD-DD08C48A0D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</p:spTree>
    <p:extLst>
      <p:ext uri="{BB962C8B-B14F-4D97-AF65-F5344CB8AC3E}">
        <p14:creationId xmlns:p14="http://schemas.microsoft.com/office/powerpoint/2010/main" val="328453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54055E2-5040-AB2E-5458-42724A73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05BB281-5BB2-1DAD-8370-B627CD0786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17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E62A20A8-F4AC-0C1F-AF85-5CC38256B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58" y="487990"/>
            <a:ext cx="10620000" cy="648072"/>
          </a:xfrm>
        </p:spPr>
        <p:txBody>
          <a:bodyPr/>
          <a:lstStyle/>
          <a:p>
            <a:r>
              <a:rPr lang="fi-FI" dirty="0"/>
              <a:t>TKI-henkilöstön muutokset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20359DD8-1E55-A6BE-0A63-2BC3125C0E17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773034" y="1958610"/>
          <a:ext cx="482595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26FE9263-0533-782A-D6B6-28D08D12FA42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6644080" y="1743801"/>
          <a:ext cx="4860778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E6180CF8-EC87-BEAC-FAA2-9E71328DE681}"/>
              </a:ext>
            </a:extLst>
          </p:cNvPr>
          <p:cNvSpPr txBox="1"/>
          <p:nvPr/>
        </p:nvSpPr>
        <p:spPr>
          <a:xfrm>
            <a:off x="890638" y="1362670"/>
            <a:ext cx="508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TKI-henkilöstön muutokset viime vuosina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E50A16F-742F-C8DE-4558-B40479D85AC2}"/>
              </a:ext>
            </a:extLst>
          </p:cNvPr>
          <p:cNvSpPr txBox="1"/>
          <p:nvPr/>
        </p:nvSpPr>
        <p:spPr>
          <a:xfrm>
            <a:off x="6722405" y="13701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accent5">
                    <a:lumMod val="75000"/>
                  </a:schemeClr>
                </a:solidFill>
              </a:rPr>
              <a:t>TKI-henkilöstön tarve tulevaisuudessa</a:t>
            </a:r>
          </a:p>
        </p:txBody>
      </p:sp>
      <p:sp>
        <p:nvSpPr>
          <p:cNvPr id="6" name="Alatunnisteen paikkamerkki 3">
            <a:extLst>
              <a:ext uri="{FF2B5EF4-FFF2-40B4-BE49-F238E27FC236}">
                <a16:creationId xmlns:a16="http://schemas.microsoft.com/office/drawing/2014/main" id="{CF1727CD-3D8C-7FCB-6218-AC66BAC1D179}"/>
              </a:ext>
            </a:extLst>
          </p:cNvPr>
          <p:cNvSpPr txBox="1">
            <a:spLocks/>
          </p:cNvSpPr>
          <p:nvPr/>
        </p:nvSpPr>
        <p:spPr>
          <a:xfrm>
            <a:off x="5567313" y="6061363"/>
            <a:ext cx="6048672" cy="656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700" b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/>
              <a:t>Lähde: Kemianteollisuus ry:n TKI-kysely jäsenille. Vastaukset painotettu yrityskoon mukaan.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A7F72CC-A397-0FC3-91E9-789B58B53F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</p:spTree>
    <p:extLst>
      <p:ext uri="{BB962C8B-B14F-4D97-AF65-F5344CB8AC3E}">
        <p14:creationId xmlns:p14="http://schemas.microsoft.com/office/powerpoint/2010/main" val="23279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AEE8057-34F8-0F70-C70C-38DA5B0D7D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D27239-A3FA-CCE9-61A0-F29F85CADA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9C9F81-72B4-5CBA-3E4F-FA489D9361C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90DFF6B-FBA6-2C01-C0A5-20C1BB9A998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18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B6351109-FC2F-EBCC-3438-CB9B6417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Tohtoreiden tarve lisääntyy jonkun verran, muttei merkittävästi</a:t>
            </a:r>
          </a:p>
        </p:txBody>
      </p:sp>
      <p:sp>
        <p:nvSpPr>
          <p:cNvPr id="9" name="Puhekupla: Soikea 8">
            <a:extLst>
              <a:ext uri="{FF2B5EF4-FFF2-40B4-BE49-F238E27FC236}">
                <a16:creationId xmlns:a16="http://schemas.microsoft.com/office/drawing/2014/main" id="{04D2A12E-D9BE-B53D-AD47-201737748960}"/>
              </a:ext>
            </a:extLst>
          </p:cNvPr>
          <p:cNvSpPr/>
          <p:nvPr/>
        </p:nvSpPr>
        <p:spPr>
          <a:xfrm>
            <a:off x="8256240" y="1249995"/>
            <a:ext cx="3816423" cy="2264165"/>
          </a:xfrm>
          <a:prstGeom prst="wedgeEllipseCallo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fi-FI" sz="1800" b="1" dirty="0">
                <a:solidFill>
                  <a:schemeClr val="bg1"/>
                </a:solidFill>
                <a:latin typeface="Arial"/>
              </a:rPr>
              <a:t>“Tohtoreiden tarve TKI-työssä tulee kasvamaan, mutta meidän kohdallamme ei kuitenkaan monikertaistumaan.”</a:t>
            </a:r>
          </a:p>
        </p:txBody>
      </p:sp>
      <p:sp>
        <p:nvSpPr>
          <p:cNvPr id="12" name="Puhekupla: Soikea 11">
            <a:extLst>
              <a:ext uri="{FF2B5EF4-FFF2-40B4-BE49-F238E27FC236}">
                <a16:creationId xmlns:a16="http://schemas.microsoft.com/office/drawing/2014/main" id="{195A001B-022E-D2DD-340E-57FABD7D2297}"/>
              </a:ext>
            </a:extLst>
          </p:cNvPr>
          <p:cNvSpPr/>
          <p:nvPr/>
        </p:nvSpPr>
        <p:spPr>
          <a:xfrm>
            <a:off x="25491" y="1844824"/>
            <a:ext cx="3605881" cy="2016224"/>
          </a:xfrm>
          <a:prstGeom prst="wedgeEllipseCallout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Puhekupla: Soikea 13">
            <a:extLst>
              <a:ext uri="{FF2B5EF4-FFF2-40B4-BE49-F238E27FC236}">
                <a16:creationId xmlns:a16="http://schemas.microsoft.com/office/drawing/2014/main" id="{8A6DEB3F-D3ED-8A26-810B-7FDB9A2F5A3B}"/>
              </a:ext>
            </a:extLst>
          </p:cNvPr>
          <p:cNvSpPr/>
          <p:nvPr/>
        </p:nvSpPr>
        <p:spPr>
          <a:xfrm>
            <a:off x="6721242" y="3539050"/>
            <a:ext cx="4887008" cy="262625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fi-FI" sz="1600" b="1" dirty="0">
                <a:solidFill>
                  <a:schemeClr val="bg1"/>
                </a:solidFill>
                <a:latin typeface="Arial"/>
              </a:rPr>
              <a:t>“TKI-panostukset tulevat varmasti kasvamaan, mutta en usko, että se edellyttää tohtoreita. Myös korkeakoulutetut sekä ammattikoulutetut pystyvät tekemään erinomaista TKI-työtä.”</a:t>
            </a:r>
          </a:p>
        </p:txBody>
      </p:sp>
      <p:sp>
        <p:nvSpPr>
          <p:cNvPr id="15" name="Puhekupla: Soikea 14">
            <a:extLst>
              <a:ext uri="{FF2B5EF4-FFF2-40B4-BE49-F238E27FC236}">
                <a16:creationId xmlns:a16="http://schemas.microsoft.com/office/drawing/2014/main" id="{45E21C84-1D95-AE40-61C8-7A92231D68A9}"/>
              </a:ext>
            </a:extLst>
          </p:cNvPr>
          <p:cNvSpPr/>
          <p:nvPr/>
        </p:nvSpPr>
        <p:spPr>
          <a:xfrm>
            <a:off x="2065011" y="3861048"/>
            <a:ext cx="3605881" cy="2256403"/>
          </a:xfrm>
          <a:prstGeom prst="wedgeEllipseCallout">
            <a:avLst/>
          </a:prstGeom>
          <a:solidFill>
            <a:schemeClr val="bg2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Puhekupla: Soikea 15">
            <a:extLst>
              <a:ext uri="{FF2B5EF4-FFF2-40B4-BE49-F238E27FC236}">
                <a16:creationId xmlns:a16="http://schemas.microsoft.com/office/drawing/2014/main" id="{13A36CAC-5F44-47F7-BE59-2C04320D7243}"/>
              </a:ext>
            </a:extLst>
          </p:cNvPr>
          <p:cNvSpPr/>
          <p:nvPr/>
        </p:nvSpPr>
        <p:spPr>
          <a:xfrm>
            <a:off x="4223793" y="1532324"/>
            <a:ext cx="3934664" cy="225640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00"/>
              </a:lnSpc>
            </a:pPr>
            <a:r>
              <a:rPr lang="fi-FI" sz="1800" b="1" dirty="0">
                <a:solidFill>
                  <a:schemeClr val="bg1"/>
                </a:solidFill>
                <a:latin typeface="Arial"/>
              </a:rPr>
              <a:t>“Pääosin tohtorit ja maisterit tekevät samaa työtä. Alan kokemus on merkittävämpää kuin tutkinnon taso.”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299EC72-A488-E845-0EC2-F188CB994B92}"/>
              </a:ext>
            </a:extLst>
          </p:cNvPr>
          <p:cNvSpPr txBox="1"/>
          <p:nvPr/>
        </p:nvSpPr>
        <p:spPr>
          <a:xfrm>
            <a:off x="225217" y="2433380"/>
            <a:ext cx="3362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bg1"/>
                </a:solidFill>
              </a:rPr>
              <a:t>”</a:t>
            </a:r>
            <a:r>
              <a:rPr lang="fi-FI" sz="1800" b="1" dirty="0">
                <a:solidFill>
                  <a:schemeClr val="bg1"/>
                </a:solidFill>
                <a:latin typeface="Arial"/>
              </a:rPr>
              <a:t>Tarvetta on, mutta en näe merkittävää kasvutarvetta aiempiin vuosiin verrattuna.”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E0CA97EF-DB5A-D877-D08E-5E5EF6961D8C}"/>
              </a:ext>
            </a:extLst>
          </p:cNvPr>
          <p:cNvSpPr txBox="1"/>
          <p:nvPr/>
        </p:nvSpPr>
        <p:spPr>
          <a:xfrm>
            <a:off x="2524740" y="4266963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dirty="0">
                <a:solidFill>
                  <a:schemeClr val="bg1"/>
                </a:solidFill>
                <a:latin typeface="Arial"/>
              </a:rPr>
              <a:t>“Mikäli näin käy, niin tohtoreilla olisi hyvä olla kokemusta teollisuudesta, eikä vain akateemisesta maailmasta.”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C6A3C1-E838-FBAE-9BED-74E68442D0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</p:spTree>
    <p:extLst>
      <p:ext uri="{BB962C8B-B14F-4D97-AF65-F5344CB8AC3E}">
        <p14:creationId xmlns:p14="http://schemas.microsoft.com/office/powerpoint/2010/main" val="47209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F874A42-BDB5-099E-98BA-1884179F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980A560-6E44-2E6C-56DD-76406A1B5C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19</a:t>
            </a:fld>
            <a:endParaRPr lang="fi-FI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1735BB81-4F61-AB31-B191-37FC3A38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31" y="507177"/>
            <a:ext cx="10620000" cy="576064"/>
          </a:xfrm>
        </p:spPr>
        <p:txBody>
          <a:bodyPr/>
          <a:lstStyle/>
          <a:p>
            <a:r>
              <a:rPr lang="fi-FI" dirty="0"/>
              <a:t>Julkinen TKI-rahoitus </a:t>
            </a:r>
            <a:r>
              <a:rPr lang="fi-FI" dirty="0" err="1"/>
              <a:t>vivuttaa</a:t>
            </a:r>
            <a:r>
              <a:rPr lang="fi-FI" dirty="0"/>
              <a:t> yritysten TKI-panostuksia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C3F7025-A527-9AAC-80F8-2FAE67AA08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824" y="2116321"/>
            <a:ext cx="5088000" cy="5544616"/>
          </a:xfrm>
        </p:spPr>
        <p:txBody>
          <a:bodyPr/>
          <a:lstStyle/>
          <a:p>
            <a:endParaRPr lang="fi-FI" sz="2000" b="0" dirty="0">
              <a:solidFill>
                <a:srgbClr val="000000"/>
              </a:solidFill>
              <a:latin typeface="Arial"/>
            </a:endParaRPr>
          </a:p>
          <a:p>
            <a:r>
              <a:rPr lang="fi-FI" sz="1800" b="0" dirty="0">
                <a:solidFill>
                  <a:srgbClr val="000000"/>
                </a:solidFill>
                <a:latin typeface="Arial"/>
              </a:rPr>
              <a:t>“Lisäävät merkittävästi.”</a:t>
            </a:r>
          </a:p>
          <a:p>
            <a:r>
              <a:rPr lang="fi-FI" sz="1800" b="0" dirty="0">
                <a:solidFill>
                  <a:srgbClr val="000000"/>
                </a:solidFill>
                <a:latin typeface="Arial"/>
              </a:rPr>
              <a:t>“Olemme Veturi-yritys ja </a:t>
            </a:r>
            <a:r>
              <a:rPr lang="fi-FI" sz="1800" b="0" dirty="0" err="1">
                <a:solidFill>
                  <a:srgbClr val="000000"/>
                </a:solidFill>
                <a:latin typeface="Arial"/>
              </a:rPr>
              <a:t>BF:n</a:t>
            </a:r>
            <a:r>
              <a:rPr lang="fi-FI" sz="1800" b="0" dirty="0">
                <a:solidFill>
                  <a:srgbClr val="000000"/>
                </a:solidFill>
                <a:latin typeface="Arial"/>
              </a:rPr>
              <a:t> Veturi-rahoitus on merkittävästi kasvattanut TKI-panostuksiamme.</a:t>
            </a:r>
          </a:p>
          <a:p>
            <a:r>
              <a:rPr lang="fi-FI" sz="1800" b="0" dirty="0">
                <a:solidFill>
                  <a:srgbClr val="000000"/>
                </a:solidFill>
                <a:latin typeface="Arial"/>
              </a:rPr>
              <a:t>“Kyllä, jos tukea vain saisi</a:t>
            </a:r>
            <a:r>
              <a:rPr lang="fi-FI" sz="1800" dirty="0">
                <a:latin typeface="Arial"/>
              </a:rPr>
              <a:t>. </a:t>
            </a:r>
            <a:r>
              <a:rPr lang="fi-FI" sz="1800" b="0" dirty="0">
                <a:solidFill>
                  <a:srgbClr val="000000"/>
                </a:solidFill>
                <a:latin typeface="Arial"/>
              </a:rPr>
              <a:t>Kansainvälisen konsernin yhtenä pienenä yksikkönä julkinen rahoitus parantaisi myönteistä yrityskuvaamme myös konsernin sisällä. Eli auttaisi paremmin pitämään tuotantoa ja tuotekehitystä Suomessa.”</a:t>
            </a:r>
          </a:p>
          <a:p>
            <a:pPr marL="0" indent="0">
              <a:buNone/>
            </a:pPr>
            <a:endParaRPr lang="en-US" sz="2000" b="0" dirty="0">
              <a:solidFill>
                <a:srgbClr val="000000"/>
              </a:solidFill>
              <a:latin typeface="Arial"/>
            </a:endParaRPr>
          </a:p>
          <a:p>
            <a:endParaRPr lang="en-US" sz="2000" b="0" dirty="0">
              <a:solidFill>
                <a:srgbClr val="000000"/>
              </a:solidFill>
              <a:latin typeface="Arial"/>
            </a:endParaRP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0BE1D6E-5402-57F5-645C-093DA235F8B7}"/>
              </a:ext>
            </a:extLst>
          </p:cNvPr>
          <p:cNvSpPr txBox="1"/>
          <p:nvPr/>
        </p:nvSpPr>
        <p:spPr>
          <a:xfrm>
            <a:off x="6456040" y="1547341"/>
            <a:ext cx="543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Julkisten TKI-panostusten merkitys yritysten TKI-investoinneille: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52C2D000-8EA0-40B1-AE4B-C05510D84887}"/>
              </a:ext>
            </a:extLst>
          </p:cNvPr>
          <p:cNvGraphicFramePr>
            <a:graphicFrameLocks/>
          </p:cNvGraphicFramePr>
          <p:nvPr/>
        </p:nvGraphicFramePr>
        <p:xfrm>
          <a:off x="551384" y="1757510"/>
          <a:ext cx="4752528" cy="374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AAD519D9-27F0-77A8-7C02-CDC748E835B7}"/>
              </a:ext>
            </a:extLst>
          </p:cNvPr>
          <p:cNvSpPr txBox="1">
            <a:spLocks/>
          </p:cNvSpPr>
          <p:nvPr/>
        </p:nvSpPr>
        <p:spPr>
          <a:xfrm>
            <a:off x="5735960" y="5915179"/>
            <a:ext cx="6048672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700" b="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/>
              <a:t>Lähde: Kemianteollisuus ry:n TKI-kysely jäsenille. Vastaukset painotettu yrityskoon mukaan.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4D9872-C272-EC2E-CCFA-9408A077C1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</p:spTree>
    <p:extLst>
      <p:ext uri="{BB962C8B-B14F-4D97-AF65-F5344CB8AC3E}">
        <p14:creationId xmlns:p14="http://schemas.microsoft.com/office/powerpoint/2010/main" val="386305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F69D0C79-5944-66D1-4D75-18D8BF60C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701" y="2158381"/>
            <a:ext cx="10618200" cy="3960000"/>
          </a:xfrm>
        </p:spPr>
        <p:txBody>
          <a:bodyPr/>
          <a:lstStyle/>
          <a:p>
            <a:r>
              <a:rPr lang="fi-FI" sz="3200" dirty="0"/>
              <a:t>Kemianteollisuuden yritysten tuki Ukrainalle </a:t>
            </a:r>
          </a:p>
          <a:p>
            <a:r>
              <a:rPr lang="fi-FI" sz="3200" dirty="0"/>
              <a:t>Kemianteollisuuden suhdannetilanne </a:t>
            </a:r>
          </a:p>
          <a:p>
            <a:r>
              <a:rPr lang="fi-FI" sz="3200" dirty="0"/>
              <a:t>TKI-jäsenkyselyn tulokset </a:t>
            </a:r>
          </a:p>
          <a:p>
            <a:pPr lvl="1"/>
            <a:r>
              <a:rPr lang="fi-FI" sz="2800" dirty="0">
                <a:solidFill>
                  <a:schemeClr val="bg1"/>
                </a:solidFill>
              </a:rPr>
              <a:t>Kuinka paljon kemianteollisuus tarvitsee uusia tohtoreita? 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217476AA-E10C-C122-7455-75C9A69C9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08720"/>
            <a:ext cx="10618200" cy="900000"/>
          </a:xfrm>
        </p:spPr>
        <p:txBody>
          <a:bodyPr/>
          <a:lstStyle/>
          <a:p>
            <a:r>
              <a:rPr lang="fi-FI" sz="4000" dirty="0"/>
              <a:t>Toimialakatsauksen sisältö 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B135E7DF-F698-90B1-6C08-0BBCBA345A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C5A6D1D-1DA4-F905-67E7-BCB57EB526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8DDF93EF-6D25-9F67-8006-D76F040314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462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354E8BF-983A-94FF-1F91-7950070B64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5B1535F-21D8-B810-4753-8103B515C4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ED3DC6-F31E-DC84-85AE-5F6464F5418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78533E-F109-A35C-2274-A1DA094B64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20</a:t>
            </a:fld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52335E7-662E-0A77-B477-2A228E9B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86" y="874214"/>
            <a:ext cx="10608588" cy="900000"/>
          </a:xfrm>
        </p:spPr>
        <p:txBody>
          <a:bodyPr/>
          <a:lstStyle/>
          <a:p>
            <a:r>
              <a:rPr lang="fi-FI" dirty="0"/>
              <a:t>Vipuvaikutus ja tutkimuksen laatu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3E55B060-6CF3-AFEF-55ED-B255F6F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13" y="1710714"/>
            <a:ext cx="10259903" cy="3436844"/>
          </a:xfrm>
          <a:solidFill>
            <a:schemeClr val="tx2"/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endParaRPr lang="fi-FI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02653C1-4D8A-3F85-01F7-4566A5D94AC0}"/>
              </a:ext>
            </a:extLst>
          </p:cNvPr>
          <p:cNvSpPr txBox="1"/>
          <p:nvPr/>
        </p:nvSpPr>
        <p:spPr>
          <a:xfrm>
            <a:off x="768000" y="1854939"/>
            <a:ext cx="95044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i-FI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Innovaatiosyklit ovat pitkiä joten TKI-rahoituksen osalta tarvitaan pitkäjänteisyyttä.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Yritysten osuus </a:t>
            </a: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TKI-investoinneista </a:t>
            </a:r>
            <a:r>
              <a:rPr lang="fi-F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2/3:aa. O</a:t>
            </a: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suus ei täyty ilman julkisia panostuksia yritysvetoiseen TKI-toimintaan.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Noin 80 prosenttia yrityksistä jättäisi TKI-hankkeita tekemättä ilman julkista TKI-rahoitusta. Vipuvaikutus on huomattava.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TKI-työryhmän tavoitteiden mukainen menolisäys vaatisi kemianteollisuudessa noin 40:n tohtorin vuosittaisen lisäyksen, ja koko elinkeinoelämässä luku olisi noin 300.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Määrällisen tavoitteen sijaan Kemianteollisuus ry peräänkuuluttaa tieteellisen tutkimuksen korkeaan laatuun panostamista sekä huippuosaamista.</a:t>
            </a:r>
          </a:p>
          <a:p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A225EE29-837A-8F55-84BD-A73C09BDFCA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</p:spTree>
    <p:extLst>
      <p:ext uri="{BB962C8B-B14F-4D97-AF65-F5344CB8AC3E}">
        <p14:creationId xmlns:p14="http://schemas.microsoft.com/office/powerpoint/2010/main" val="62262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2887194C-9D16-CCF1-7488-E2860D4E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</a:t>
            </a:r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7A238519-C3AC-5080-526D-594D1EF7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3D371-221A-48B8-85BF-C1A7CFADE4F2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Kuva 2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96BE934-A9B1-7F16-B197-F931B48A6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26830"/>
          <a:stretch/>
        </p:blipFill>
        <p:spPr>
          <a:xfrm>
            <a:off x="389643" y="2492896"/>
            <a:ext cx="2682021" cy="281366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6C67C3D-B1BE-289D-8D1C-F56D43417D7A}"/>
              </a:ext>
            </a:extLst>
          </p:cNvPr>
          <p:cNvSpPr txBox="1"/>
          <p:nvPr/>
        </p:nvSpPr>
        <p:spPr>
          <a:xfrm>
            <a:off x="3292319" y="3132545"/>
            <a:ext cx="3960440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l"/>
            <a:r>
              <a:rPr lang="fi-FI" sz="2000" b="1" i="0" dirty="0">
                <a:solidFill>
                  <a:schemeClr val="accent2"/>
                </a:solidFill>
                <a:effectLst/>
                <a:latin typeface="HarmoniaSansStd"/>
              </a:rPr>
              <a:t>Alexandra Peth</a:t>
            </a:r>
            <a:br>
              <a:rPr lang="fi-FI" sz="2000" b="0" i="0" dirty="0">
                <a:solidFill>
                  <a:schemeClr val="accent2"/>
                </a:solidFill>
                <a:effectLst/>
                <a:latin typeface="HarmoniaSansStd"/>
              </a:rPr>
            </a:br>
            <a:r>
              <a:rPr lang="fi-FI" sz="2000" b="0" i="0" dirty="0">
                <a:solidFill>
                  <a:schemeClr val="accent2"/>
                </a:solidFill>
                <a:effectLst/>
                <a:latin typeface="HarmoniaSansStd"/>
              </a:rPr>
              <a:t>Asiantuntija, Innovaatiot ja rahoitus</a:t>
            </a:r>
          </a:p>
          <a:p>
            <a:pPr algn="l"/>
            <a:r>
              <a:rPr lang="fi-FI" sz="2000" b="0" i="0" u="none" strike="noStrike" dirty="0">
                <a:solidFill>
                  <a:schemeClr val="accent2"/>
                </a:solidFill>
                <a:effectLst/>
                <a:latin typeface="HarmoniaSansSt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+358 43 825 9505</a:t>
            </a:r>
            <a:endParaRPr lang="fi-FI" sz="2000" b="0" i="0" dirty="0">
              <a:solidFill>
                <a:schemeClr val="accent2"/>
              </a:solidFill>
              <a:effectLst/>
              <a:latin typeface="HarmoniaSansStd"/>
            </a:endParaRPr>
          </a:p>
          <a:p>
            <a:pPr algn="l"/>
            <a:r>
              <a:rPr lang="fi-FI" sz="2000" b="0" i="0" u="none" strike="noStrike" dirty="0">
                <a:solidFill>
                  <a:schemeClr val="accent2"/>
                </a:solidFill>
                <a:effectLst/>
                <a:latin typeface="HarmoniaSansSt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alexandra.peth@kemianteollisuus.fi</a:t>
            </a:r>
            <a:endParaRPr lang="fi-FI" sz="2000" b="0" i="0" dirty="0">
              <a:solidFill>
                <a:schemeClr val="accent2"/>
              </a:solidFill>
              <a:effectLst/>
              <a:latin typeface="HarmoniaSansStd"/>
            </a:endParaRPr>
          </a:p>
          <a:p>
            <a:pPr algn="l"/>
            <a:r>
              <a:rPr lang="fi-FI" sz="2000" b="0" i="0" u="none" strike="noStrike" dirty="0">
                <a:solidFill>
                  <a:schemeClr val="accent2"/>
                </a:solidFill>
                <a:effectLst/>
                <a:latin typeface="HarmoniaSansSt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@alexandrapeth</a:t>
            </a:r>
            <a:endParaRPr lang="fi-FI" sz="2000" b="0" i="0" dirty="0">
              <a:solidFill>
                <a:schemeClr val="accent2"/>
              </a:solidFill>
              <a:effectLst/>
              <a:latin typeface="HarmoniaSansStd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FF139CC-856F-1426-6F89-6FB45EE8E7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833"/>
            <a:ext cx="12192000" cy="682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38BF99E-F710-104C-CA02-87665337B0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11A6FB8-8991-43BA-8862-FDF564078C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DB58636-B48D-DE51-9FCD-7BE9B53EED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9547174-CE62-37DA-9C04-8D02FFE1B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22" y="476672"/>
            <a:ext cx="984932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05678AEA-DA8E-8212-705E-EA47ABBF4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3433" y="5780080"/>
            <a:ext cx="4286241" cy="338400"/>
          </a:xfrm>
        </p:spPr>
        <p:txBody>
          <a:bodyPr/>
          <a:lstStyle/>
          <a:p>
            <a:r>
              <a:rPr lang="fi-FI" dirty="0"/>
              <a:t>Lähde: Kemianteollisuus ry:n jäsenkysely, helmikuu 2023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D585C4A3-DDD8-F708-455B-64E0206625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0056" y="5949280"/>
            <a:ext cx="4994836" cy="3384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BE645E9-2F59-4317-D7A1-751F15FEF0A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5BA60FE-7CB2-4D66-FE06-E212E5D67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0000000-1234-1234-1234-123412341234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331D862-A02D-1AF0-50F7-A9D674AAEF3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  <a:endParaRPr lang="fi-FI" dirty="0"/>
          </a:p>
        </p:txBody>
      </p:sp>
      <p:sp>
        <p:nvSpPr>
          <p:cNvPr id="14" name="Otsikko 13">
            <a:extLst>
              <a:ext uri="{FF2B5EF4-FFF2-40B4-BE49-F238E27FC236}">
                <a16:creationId xmlns:a16="http://schemas.microsoft.com/office/drawing/2014/main" id="{C6F59ED9-1D8E-AFA0-53A1-060820189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513" y="504848"/>
            <a:ext cx="10608588" cy="900000"/>
          </a:xfrm>
        </p:spPr>
        <p:txBody>
          <a:bodyPr/>
          <a:lstStyle/>
          <a:p>
            <a:r>
              <a:rPr lang="fi-FI" dirty="0"/>
              <a:t>Kemianteollisuuden </a:t>
            </a:r>
            <a:r>
              <a:rPr lang="fi-FI" dirty="0" err="1"/>
              <a:t>jäsenyritykset</a:t>
            </a:r>
            <a:r>
              <a:rPr lang="fi-FI" dirty="0"/>
              <a:t> kannattavat Ukrainan tukemista, vaikka kustannukset olisivat huomattavia  </a:t>
            </a:r>
          </a:p>
        </p:txBody>
      </p:sp>
      <p:sp>
        <p:nvSpPr>
          <p:cNvPr id="15" name="Sisällön paikkamerkki 14">
            <a:extLst>
              <a:ext uri="{FF2B5EF4-FFF2-40B4-BE49-F238E27FC236}">
                <a16:creationId xmlns:a16="http://schemas.microsoft.com/office/drawing/2014/main" id="{A0EB4BEF-DD0C-D405-6168-EC11D843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524" y="1892088"/>
            <a:ext cx="4159194" cy="3960000"/>
          </a:xfrm>
        </p:spPr>
        <p:txBody>
          <a:bodyPr/>
          <a:lstStyle/>
          <a:p>
            <a:r>
              <a:rPr lang="fi-FI" dirty="0"/>
              <a:t>Lisäksi lähes 60 % jäsenyrityksistä on tukenut Ukrainaa rahallisesti tai materiaalisesti vuoden sisällä.</a:t>
            </a:r>
          </a:p>
          <a:p>
            <a:r>
              <a:rPr lang="fi-FI" dirty="0"/>
              <a:t>Kyselyn perusteella rahallista tukea on annettu 550 000 eurolla ja materiaalista 100 000 eurolla.</a:t>
            </a:r>
          </a:p>
          <a:p>
            <a:r>
              <a:rPr lang="fi-FI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Myös kemianteollisuuden liittoyhteisö jatkaa rahallista tukeaan Ukrainalle lahjoittamalla 36 000 euroa.</a:t>
            </a:r>
          </a:p>
        </p:txBody>
      </p:sp>
      <p:sp>
        <p:nvSpPr>
          <p:cNvPr id="18" name="Text">
            <a:extLst>
              <a:ext uri="{FF2B5EF4-FFF2-40B4-BE49-F238E27FC236}">
                <a16:creationId xmlns:a16="http://schemas.microsoft.com/office/drawing/2014/main" id="{DC4E5E4E-12EF-4775-6F08-C9B51C4D477E}"/>
              </a:ext>
            </a:extLst>
          </p:cNvPr>
          <p:cNvSpPr txBox="1">
            <a:spLocks/>
          </p:cNvSpPr>
          <p:nvPr/>
        </p:nvSpPr>
        <p:spPr>
          <a:xfrm>
            <a:off x="5894749" y="1880657"/>
            <a:ext cx="5700143" cy="5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23888" indent="-1746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74738" indent="-17462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Tahoma" panose="020B0604030504040204" pitchFamily="34" charset="0"/>
              <a:buChar char="-"/>
              <a:defRPr sz="1800" kern="120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524000" indent="-1524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973263" indent="-180975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itchFamily="34" charset="0"/>
              <a:buChar char="»"/>
              <a:tabLst>
                <a:tab pos="1973263" algn="l"/>
              </a:tabLst>
              <a:defRPr sz="1800" kern="1200">
                <a:solidFill>
                  <a:srgbClr val="0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/>
              </a:rPr>
              <a:t>Mielipide: Suomen on jatkettava Ukrainan tukemista, vaikka tulevien tukien kulut mitattaisiin sadoissa miljoonissa euroissa?</a:t>
            </a:r>
            <a:endParaRPr lang="en-US" sz="1200" dirty="0">
              <a:latin typeface="Arial"/>
            </a:endParaRPr>
          </a:p>
        </p:txBody>
      </p:sp>
      <p:graphicFrame>
        <p:nvGraphicFramePr>
          <p:cNvPr id="19" name="Chart">
            <a:extLst>
              <a:ext uri="{FF2B5EF4-FFF2-40B4-BE49-F238E27FC236}">
                <a16:creationId xmlns:a16="http://schemas.microsoft.com/office/drawing/2014/main" id="{7766D7E3-9F2B-96AE-CC3E-DDF8B7FDF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668248"/>
              </p:ext>
            </p:extLst>
          </p:nvPr>
        </p:nvGraphicFramePr>
        <p:xfrm>
          <a:off x="5735960" y="2395704"/>
          <a:ext cx="6311561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1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Ilmakuva konttilaivasta">
            <a:extLst>
              <a:ext uri="{FF2B5EF4-FFF2-40B4-BE49-F238E27FC236}">
                <a16:creationId xmlns:a16="http://schemas.microsoft.com/office/drawing/2014/main" id="{C7DEC437-C2A8-A936-1614-BB6A662D8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2047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C24B5BB-03D9-A9C2-91C8-A79C259413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3392" y="5970920"/>
            <a:ext cx="4286241" cy="338400"/>
          </a:xfrm>
        </p:spPr>
        <p:txBody>
          <a:bodyPr>
            <a:no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Toimitusjohtaja </a:t>
            </a:r>
          </a:p>
          <a:p>
            <a:r>
              <a:rPr lang="fi-FI" sz="2400" dirty="0">
                <a:solidFill>
                  <a:schemeClr val="bg1"/>
                </a:solidFill>
              </a:rPr>
              <a:t>Mika Aalto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1C28D4D-D971-2E88-45AC-D3F39446E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81751" y="5682888"/>
            <a:ext cx="4994836" cy="338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3BA1C965-5946-69A4-A154-E591361D50F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408368" y="6309320"/>
            <a:ext cx="7776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21.3.2023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B400990-C04C-01C4-0292-E10431C1CA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0987701" y="6309320"/>
            <a:ext cx="3984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DE3D06-57A4-188D-D955-CBA1D983D68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384032" y="6309320"/>
            <a:ext cx="2208000" cy="180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Kemianteollisuus ry</a:t>
            </a:r>
            <a:endParaRPr lang="fi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4DBB5D1-661E-4941-8652-9A03F0DC9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386712"/>
            <a:ext cx="10608588" cy="900000"/>
          </a:xfrm>
        </p:spPr>
        <p:txBody>
          <a:bodyPr anchor="t">
            <a:noAutofit/>
          </a:bodyPr>
          <a:lstStyle/>
          <a:p>
            <a:r>
              <a:rPr lang="fi-FI" sz="4400" dirty="0">
                <a:solidFill>
                  <a:schemeClr val="bg1"/>
                </a:solidFill>
              </a:rPr>
              <a:t>Kemianteollisuuden vienti ja suhdanteet </a:t>
            </a:r>
            <a:r>
              <a:rPr lang="fi-F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68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674097912"/>
              </p:ext>
            </p:extLst>
          </p:nvPr>
        </p:nvGraphicFramePr>
        <p:xfrm>
          <a:off x="643563" y="1499155"/>
          <a:ext cx="11233248" cy="466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F890F6C-5565-4C1C-BACA-BDC5CFBE4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Tahoma" panose="020B0604030504040204" pitchFamily="34" charset="0"/>
              </a:rPr>
              <a:t>Lähde: Tulli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999" y="370496"/>
            <a:ext cx="10608588" cy="900000"/>
          </a:xfrm>
        </p:spPr>
        <p:txBody>
          <a:bodyPr/>
          <a:lstStyle/>
          <a:p>
            <a:r>
              <a:rPr lang="fi-FI" dirty="0"/>
              <a:t>Kemianteollisuuden vienti on ollut euroissa mitattuna ennätystasolla </a:t>
            </a:r>
          </a:p>
        </p:txBody>
      </p:sp>
      <p:sp>
        <p:nvSpPr>
          <p:cNvPr id="9" name="Tekstiruutu 1"/>
          <p:cNvSpPr txBox="1"/>
          <p:nvPr/>
        </p:nvSpPr>
        <p:spPr>
          <a:xfrm>
            <a:off x="1199456" y="1772816"/>
            <a:ext cx="2664330" cy="21603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Liukuva vuosisumma, mrd. euroa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B44EE8D-0FFE-19B5-8B4A-169D664B3F2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B32B44-89F9-2933-E354-20BD39F873F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24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72776654"/>
              </p:ext>
            </p:extLst>
          </p:nvPr>
        </p:nvGraphicFramePr>
        <p:xfrm>
          <a:off x="695400" y="1685965"/>
          <a:ext cx="10618788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in paikkamerkki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34B3BEC-1CFB-4E98-9A15-BC132AAC59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Tahoma" panose="020B0604030504040204" pitchFamily="34" charset="0"/>
              </a:rPr>
              <a:t>Lähde: Tulli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67999" y="407889"/>
            <a:ext cx="10608588" cy="900000"/>
          </a:xfrm>
        </p:spPr>
        <p:txBody>
          <a:bodyPr/>
          <a:lstStyle/>
          <a:p>
            <a:r>
              <a:rPr lang="fi-FI" dirty="0"/>
              <a:t>Kemianteollisuuden toimialatasolla vientieuroissa näkyy jo laskua </a:t>
            </a:r>
          </a:p>
        </p:txBody>
      </p:sp>
      <p:sp>
        <p:nvSpPr>
          <p:cNvPr id="8" name="Tekstiruutu 1"/>
          <p:cNvSpPr txBox="1"/>
          <p:nvPr/>
        </p:nvSpPr>
        <p:spPr>
          <a:xfrm>
            <a:off x="1415480" y="1844825"/>
            <a:ext cx="2664330" cy="2160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Milj. euroa, kuukausittain, 6kk </a:t>
            </a:r>
            <a:r>
              <a:rPr lang="fi-FI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lka</a:t>
            </a:r>
            <a:endParaRPr lang="fi-FI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1B003CD-2D81-64A9-36B6-3F2E1DD2CDE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BBDD70-AA31-D561-BBB7-585A8B15DD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04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536792728"/>
              </p:ext>
            </p:extLst>
          </p:nvPr>
        </p:nvGraphicFramePr>
        <p:xfrm>
          <a:off x="479376" y="1473200"/>
          <a:ext cx="5256584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in paikkamerkki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330123F-D625-4D42-951C-46982DFDB5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1265" y="5733256"/>
            <a:ext cx="4994836" cy="338400"/>
          </a:xfrm>
        </p:spPr>
        <p:txBody>
          <a:bodyPr/>
          <a:lstStyle/>
          <a:p>
            <a:r>
              <a:rPr lang="fi-FI" dirty="0">
                <a:solidFill>
                  <a:schemeClr val="tx1"/>
                </a:solidFill>
                <a:latin typeface="Tahoma" panose="020B0604030504040204" pitchFamily="34" charset="0"/>
              </a:rPr>
              <a:t>Lähde: </a:t>
            </a:r>
            <a:r>
              <a:rPr lang="fi-FI" dirty="0" err="1">
                <a:solidFill>
                  <a:schemeClr val="tx1"/>
                </a:solidFill>
                <a:latin typeface="Tahoma" panose="020B0604030504040204" pitchFamily="34" charset="0"/>
              </a:rPr>
              <a:t>EK:n</a:t>
            </a:r>
            <a:r>
              <a:rPr lang="fi-FI" dirty="0">
                <a:solidFill>
                  <a:schemeClr val="tx1"/>
                </a:solidFill>
                <a:latin typeface="Tahoma" panose="020B0604030504040204" pitchFamily="34" charset="0"/>
              </a:rPr>
              <a:t> suhdannebarometri, helmikuu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50941" y="534044"/>
            <a:ext cx="5808350" cy="900000"/>
          </a:xfrm>
        </p:spPr>
        <p:txBody>
          <a:bodyPr/>
          <a:lstStyle/>
          <a:p>
            <a:r>
              <a:rPr lang="fi-FI" sz="2000" dirty="0"/>
              <a:t>Suhdannenäkymät edelleen heikkoja, mutta pohjakosketus ainakin tältä </a:t>
            </a:r>
            <a:r>
              <a:rPr lang="fi-FI" sz="2000"/>
              <a:t>erää nähty</a:t>
            </a:r>
            <a:endParaRPr lang="fi-FI" sz="2000" dirty="0"/>
          </a:p>
        </p:txBody>
      </p:sp>
      <p:sp>
        <p:nvSpPr>
          <p:cNvPr id="9" name="Suorakulmio 8"/>
          <p:cNvSpPr/>
          <p:nvPr/>
        </p:nvSpPr>
        <p:spPr>
          <a:xfrm>
            <a:off x="1055440" y="1598126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/>
              <a:t>Saldoluku</a:t>
            </a:r>
          </a:p>
        </p:txBody>
      </p:sp>
      <p:graphicFrame>
        <p:nvGraphicFramePr>
          <p:cNvPr id="3" name="Sisällön paikkamerkki 6">
            <a:extLst>
              <a:ext uri="{FF2B5EF4-FFF2-40B4-BE49-F238E27FC236}">
                <a16:creationId xmlns:a16="http://schemas.microsoft.com/office/drawing/2014/main" id="{52C2B443-8D16-9B91-4191-2BE3323BB7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963555"/>
              </p:ext>
            </p:extLst>
          </p:nvPr>
        </p:nvGraphicFramePr>
        <p:xfrm>
          <a:off x="6240016" y="1434044"/>
          <a:ext cx="5547238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Otsikko 1">
            <a:extLst>
              <a:ext uri="{FF2B5EF4-FFF2-40B4-BE49-F238E27FC236}">
                <a16:creationId xmlns:a16="http://schemas.microsoft.com/office/drawing/2014/main" id="{FA6EB5F2-FB80-A1E2-3606-FFFEA24AFFCC}"/>
              </a:ext>
            </a:extLst>
          </p:cNvPr>
          <p:cNvSpPr txBox="1">
            <a:spLocks/>
          </p:cNvSpPr>
          <p:nvPr/>
        </p:nvSpPr>
        <p:spPr>
          <a:xfrm>
            <a:off x="6391265" y="519580"/>
            <a:ext cx="5808350" cy="900000"/>
          </a:xfrm>
          <a:prstGeom prst="rect">
            <a:avLst/>
          </a:prstGeom>
        </p:spPr>
        <p:txBody>
          <a:bodyPr vert="horz" lIns="0" tIns="0" rIns="3600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z="2000" dirty="0"/>
              <a:t>Tuotanto on laskenut pitkään, mutta nyt odotukset kääntyneet positiivisiksi </a:t>
            </a:r>
          </a:p>
        </p:txBody>
      </p:sp>
    </p:spTree>
    <p:extLst>
      <p:ext uri="{BB962C8B-B14F-4D97-AF65-F5344CB8AC3E}">
        <p14:creationId xmlns:p14="http://schemas.microsoft.com/office/powerpoint/2010/main" val="188513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Kaavion paikkamerkki 1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88889675"/>
              </p:ext>
            </p:extLst>
          </p:nvPr>
        </p:nvGraphicFramePr>
        <p:xfrm>
          <a:off x="695400" y="1534401"/>
          <a:ext cx="10618788" cy="39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in paikkamerkki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7134D5B-089E-44DA-97E4-2666753A03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Lähde: Tilastokeskus 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fi-FI"/>
              <a:t>21.3.2023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772460" y="368680"/>
            <a:ext cx="10608588" cy="900000"/>
          </a:xfrm>
        </p:spPr>
        <p:txBody>
          <a:bodyPr/>
          <a:lstStyle/>
          <a:p>
            <a:r>
              <a:rPr lang="fi-FI" sz="2800" dirty="0"/>
              <a:t>Kemianteollisuus investoi yli miljardin vuodessa Suomeen, josta T&amp;K noin 500 milj.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F2C45B66-F7CF-38D9-7FFB-53CB79AC93C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i-FI"/>
              <a:t>Kemianteollisuus ry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61F9A4-CFD9-4B5A-C759-0F64CA4A453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BF3D371-221A-48B8-85BF-C1A7CFADE4F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7034648"/>
      </p:ext>
    </p:extLst>
  </p:cSld>
  <p:clrMapOvr>
    <a:masterClrMapping/>
  </p:clrMapOvr>
</p:sld>
</file>

<file path=ppt/theme/theme1.xml><?xml version="1.0" encoding="utf-8"?>
<a:theme xmlns:a="http://schemas.openxmlformats.org/drawingml/2006/main" name="KETE_NEW">
  <a:themeElements>
    <a:clrScheme name="KETE">
      <a:dk1>
        <a:srgbClr val="0F4496"/>
      </a:dk1>
      <a:lt1>
        <a:srgbClr val="FFFFFF"/>
      </a:lt1>
      <a:dk2>
        <a:srgbClr val="93DACF"/>
      </a:dk2>
      <a:lt2>
        <a:srgbClr val="FEEB0D"/>
      </a:lt2>
      <a:accent1>
        <a:srgbClr val="0F4496"/>
      </a:accent1>
      <a:accent2>
        <a:srgbClr val="93DACF"/>
      </a:accent2>
      <a:accent3>
        <a:srgbClr val="FEEB0D"/>
      </a:accent3>
      <a:accent4>
        <a:srgbClr val="7A2882"/>
      </a:accent4>
      <a:accent5>
        <a:srgbClr val="DAA8E2"/>
      </a:accent5>
      <a:accent6>
        <a:srgbClr val="373A32"/>
      </a:accent6>
      <a:hlink>
        <a:srgbClr val="0F4496"/>
      </a:hlink>
      <a:folHlink>
        <a:srgbClr val="93DACF"/>
      </a:folHlink>
    </a:clrScheme>
    <a:fontScheme name="Kemia_uud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aka.potx" id="{3E77C4D0-4B72-42F0-9F9C-68D12A1B2F0D}" vid="{F6BA0D58-B7B5-49F8-9F96-306E58DB3F4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vaaka</Template>
  <TotalTime>965</TotalTime>
  <Words>840</Words>
  <Application>Microsoft Office PowerPoint</Application>
  <PresentationFormat>Laajakuva</PresentationFormat>
  <Paragraphs>150</Paragraphs>
  <Slides>21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6" baseType="lpstr">
      <vt:lpstr>Arial</vt:lpstr>
      <vt:lpstr>Calibri</vt:lpstr>
      <vt:lpstr>HarmoniaSansStd</vt:lpstr>
      <vt:lpstr>Tahoma</vt:lpstr>
      <vt:lpstr>KETE_NEW</vt:lpstr>
      <vt:lpstr>Kemianteollisuuden toimialakatsaus </vt:lpstr>
      <vt:lpstr>Toimialakatsauksen sisältö </vt:lpstr>
      <vt:lpstr>PowerPoint-esitys</vt:lpstr>
      <vt:lpstr>Kemianteollisuuden jäsenyritykset kannattavat Ukrainan tukemista, vaikka kustannukset olisivat huomattavia  </vt:lpstr>
      <vt:lpstr>Kemianteollisuuden vienti ja suhdanteet  </vt:lpstr>
      <vt:lpstr>Kemianteollisuuden vienti on ollut euroissa mitattuna ennätystasolla </vt:lpstr>
      <vt:lpstr>Kemianteollisuuden toimialatasolla vientieuroissa näkyy jo laskua </vt:lpstr>
      <vt:lpstr>Suhdannenäkymät edelleen heikkoja, mutta pohjakosketus ainakin tältä erää nähty</vt:lpstr>
      <vt:lpstr>Kemianteollisuus investoi yli miljardin vuodessa Suomeen, josta T&amp;K noin 500 milj. </vt:lpstr>
      <vt:lpstr>TKI-kyselyn tulokset   - Ovatko kemianteollisuuden yritysten tarpeet yhteneviä parlamentaarisen TKI-ryhmän tavoitteiden kanssa?   </vt:lpstr>
      <vt:lpstr>Kunnianhimoinen tavoite TKI-rahoitukselle </vt:lpstr>
      <vt:lpstr>”Tällöin nykyisen kustannusrakenteen mukaisen toiminnan perusteella arvioituna uusia T&amp;K-työhön siirtyviä tohtoreita tarvittaisiin 2024–2030 vuosittain yli 2 000.” </vt:lpstr>
      <vt:lpstr>Miten tohtorien määrä on kasvanut työelämässä viime vuosina? </vt:lpstr>
      <vt:lpstr>Yksityisellä sektorilla työskentelee enemmän TKI-henkilöstöä kuin julkisella, mutta julkisella sektorilla tohtorien määrä on huomattavasti suurempi.</vt:lpstr>
      <vt:lpstr>Kemianteollisuuden yritykset aikovat pääsääntöisesti kasvattaa TKI-toimintaa </vt:lpstr>
      <vt:lpstr> </vt:lpstr>
      <vt:lpstr>TKI-henkilöstön muutokset</vt:lpstr>
      <vt:lpstr>Tohtoreiden tarve lisääntyy jonkun verran, muttei merkittävästi</vt:lpstr>
      <vt:lpstr>Julkinen TKI-rahoitus vivuttaa yritysten TKI-panostuksia</vt:lpstr>
      <vt:lpstr>Vipuvaikutus ja tutkimuksen laatu</vt:lpstr>
      <vt:lpstr>Kiitos</vt:lpstr>
    </vt:vector>
  </TitlesOfParts>
  <Company>Kemianteollisuus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TKI -kyselyn tulokset</dc:title>
  <dc:creator>Carmela Kantor-Aaltonen</dc:creator>
  <cp:keywords/>
  <cp:lastModifiedBy>Laurila Matti</cp:lastModifiedBy>
  <cp:revision>44</cp:revision>
  <cp:lastPrinted>2013-11-25T08:32:51Z</cp:lastPrinted>
  <dcterms:created xsi:type="dcterms:W3CDTF">2023-03-15T08:12:15Z</dcterms:created>
  <dcterms:modified xsi:type="dcterms:W3CDTF">2023-03-21T06:38:37Z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452.30.03.011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vaaka.potx</vt:lpwstr>
  </property>
  <property fmtid="{D5CDD505-2E9C-101B-9397-08002B2CF9AE}" pid="6" name="dvDefinition">
    <vt:lpwstr>52 (dd_default.xml)</vt:lpwstr>
  </property>
  <property fmtid="{D5CDD505-2E9C-101B-9397-08002B2CF9AE}" pid="7" name="dvDefinitionID">
    <vt:lpwstr>52</vt:lpwstr>
  </property>
  <property fmtid="{D5CDD505-2E9C-101B-9397-08002B2CF9AE}" pid="8" name="dvContentFile">
    <vt:lpwstr>dd_default.xml</vt:lpwstr>
  </property>
  <property fmtid="{D5CDD505-2E9C-101B-9397-08002B2CF9AE}" pid="9" name="dvGlobalVerID">
    <vt:lpwstr>452.90.03.214</vt:lpwstr>
  </property>
  <property fmtid="{D5CDD505-2E9C-101B-9397-08002B2CF9AE}" pid="10" name="dvDefinitionVersion">
    <vt:lpwstr>8.0 / 12.1.2022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AllLayoutFileName">
    <vt:lpwstr>vaaka - all.potx</vt:lpwstr>
  </property>
  <property fmtid="{D5CDD505-2E9C-101B-9397-08002B2CF9AE}" pid="19" name="dvAllLayoutPathName_new">
    <vt:lpwstr>KETE_new</vt:lpwstr>
  </property>
  <property fmtid="{D5CDD505-2E9C-101B-9397-08002B2CF9AE}" pid="20" name="dvAllLayoutPathName_layout">
    <vt:lpwstr>KETE_layout</vt:lpwstr>
  </property>
  <property fmtid="{D5CDD505-2E9C-101B-9397-08002B2CF9AE}" pid="21" name="dvSavepath">
    <vt:lpwstr/>
  </property>
  <property fmtid="{D5CDD505-2E9C-101B-9397-08002B2CF9AE}" pid="22" name="dvUsed">
    <vt:lpwstr>1</vt:lpwstr>
  </property>
  <property fmtid="{D5CDD505-2E9C-101B-9397-08002B2CF9AE}" pid="23" name="dvCompany">
    <vt:lpwstr>KETE</vt:lpwstr>
  </property>
  <property fmtid="{D5CDD505-2E9C-101B-9397-08002B2CF9AE}" pid="24" name="dvSite">
    <vt:lpwstr>Eteläranta 10</vt:lpwstr>
  </property>
  <property fmtid="{D5CDD505-2E9C-101B-9397-08002B2CF9AE}" pid="25" name="dvNumbering">
    <vt:lpwstr>0</vt:lpwstr>
  </property>
  <property fmtid="{D5CDD505-2E9C-101B-9397-08002B2CF9AE}" pid="26" name="dvDUname">
    <vt:lpwstr>Carmela Kantor-Aaltonen</vt:lpwstr>
  </property>
  <property fmtid="{D5CDD505-2E9C-101B-9397-08002B2CF9AE}" pid="27" name="dvDUdepartment">
    <vt:lpwstr/>
  </property>
  <property fmtid="{D5CDD505-2E9C-101B-9397-08002B2CF9AE}" pid="28" name="dvLogoExist">
    <vt:lpwstr>0</vt:lpwstr>
  </property>
  <property fmtid="{D5CDD505-2E9C-101B-9397-08002B2CF9AE}" pid="29" name="dvCurrentListLogo">
    <vt:lpwstr/>
  </property>
  <property fmtid="{D5CDD505-2E9C-101B-9397-08002B2CF9AE}" pid="30" name="Laatija">
    <vt:lpwstr>Carmela Kantor-Aaltonen</vt:lpwstr>
  </property>
  <property fmtid="{D5CDD505-2E9C-101B-9397-08002B2CF9AE}" pid="31" name="Aika">
    <vt:filetime>2023-03-14T22:00:00Z</vt:filetime>
  </property>
  <property fmtid="{D5CDD505-2E9C-101B-9397-08002B2CF9AE}" pid="32" name="Kieli">
    <vt:lpwstr>Suomi</vt:lpwstr>
  </property>
  <property fmtid="{D5CDD505-2E9C-101B-9397-08002B2CF9AE}" pid="33" name="Otsikko">
    <vt:lpwstr>TKI -kyselyn tulokset</vt:lpwstr>
  </property>
</Properties>
</file>