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notesSlides/notesSlide13.xml" ContentType="application/vnd.openxmlformats-officedocument.presentationml.notesSlide+xml"/>
  <Override PartName="/ppt/charts/chart6.xml" ContentType="application/vnd.openxmlformats-officedocument.drawingml.chart+xml"/>
  <Override PartName="/ppt/notesSlides/notesSlide14.xml" ContentType="application/vnd.openxmlformats-officedocument.presentationml.notesSlide+xml"/>
  <Override PartName="/ppt/charts/chart7.xml" ContentType="application/vnd.openxmlformats-officedocument.drawingml.chart+xml"/>
  <Override PartName="/ppt/notesSlides/notesSlide15.xml" ContentType="application/vnd.openxmlformats-officedocument.presentationml.notesSlide+xml"/>
  <Override PartName="/ppt/charts/chart8.xml" ContentType="application/vnd.openxmlformats-officedocument.drawingml.chart+xml"/>
  <Override PartName="/ppt/notesSlides/notesSlide16.xml" ContentType="application/vnd.openxmlformats-officedocument.presentationml.notesSlide+xml"/>
  <Override PartName="/ppt/charts/chart9.xml" ContentType="application/vnd.openxmlformats-officedocument.drawingml.chart+xml"/>
  <Override PartName="/ppt/notesSlides/notesSlide17.xml" ContentType="application/vnd.openxmlformats-officedocument.presentationml.notesSlide+xml"/>
  <Override PartName="/ppt/charts/chart10.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31"/>
  </p:notesMasterIdLst>
  <p:handoutMasterIdLst>
    <p:handoutMasterId r:id="rId32"/>
  </p:handoutMasterIdLst>
  <p:sldIdLst>
    <p:sldId id="262" r:id="rId3"/>
    <p:sldId id="274" r:id="rId4"/>
    <p:sldId id="276" r:id="rId5"/>
    <p:sldId id="277" r:id="rId6"/>
    <p:sldId id="794" r:id="rId7"/>
    <p:sldId id="860" r:id="rId8"/>
    <p:sldId id="822" r:id="rId9"/>
    <p:sldId id="275" r:id="rId10"/>
    <p:sldId id="278" r:id="rId11"/>
    <p:sldId id="267" r:id="rId12"/>
    <p:sldId id="868" r:id="rId13"/>
    <p:sldId id="863" r:id="rId14"/>
    <p:sldId id="864" r:id="rId15"/>
    <p:sldId id="257" r:id="rId16"/>
    <p:sldId id="830" r:id="rId17"/>
    <p:sldId id="870" r:id="rId18"/>
    <p:sldId id="837" r:id="rId19"/>
    <p:sldId id="869" r:id="rId20"/>
    <p:sldId id="871" r:id="rId21"/>
    <p:sldId id="259" r:id="rId22"/>
    <p:sldId id="260" r:id="rId23"/>
    <p:sldId id="867" r:id="rId24"/>
    <p:sldId id="261" r:id="rId25"/>
    <p:sldId id="861" r:id="rId26"/>
    <p:sldId id="862" r:id="rId27"/>
    <p:sldId id="298" r:id="rId28"/>
    <p:sldId id="310" r:id="rId29"/>
    <p:sldId id="295" r:id="rId30"/>
  </p:sldIdLst>
  <p:sldSz cx="12192000" cy="6858000"/>
  <p:notesSz cx="6669088" cy="987266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4883BE"/>
    <a:srgbClr val="CC54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7553" autoAdjust="0"/>
  </p:normalViewPr>
  <p:slideViewPr>
    <p:cSldViewPr>
      <p:cViewPr varScale="1">
        <p:scale>
          <a:sx n="88" d="100"/>
          <a:sy n="88" d="100"/>
        </p:scale>
        <p:origin x="135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218283155339084"/>
          <c:y val="0.13749155922293821"/>
          <c:w val="0.4490976269850665"/>
          <c:h val="0.77054751909692842"/>
        </c:manualLayout>
      </c:layout>
      <c:doughnutChart>
        <c:varyColors val="1"/>
        <c:ser>
          <c:idx val="0"/>
          <c:order val="0"/>
          <c:tx>
            <c:strRef>
              <c:f>Taul1!$B$1</c:f>
              <c:strCache>
                <c:ptCount val="1"/>
                <c:pt idx="0">
                  <c:v>Vienti</c:v>
                </c:pt>
              </c:strCache>
            </c:strRef>
          </c:tx>
          <c:dPt>
            <c:idx val="0"/>
            <c:bubble3D val="0"/>
            <c:spPr>
              <a:solidFill>
                <a:schemeClr val="tx1"/>
              </a:solidFill>
            </c:spPr>
            <c:extLst>
              <c:ext xmlns:c16="http://schemas.microsoft.com/office/drawing/2014/chart" uri="{C3380CC4-5D6E-409C-BE32-E72D297353CC}">
                <c16:uniqueId val="{00000000-23D6-4E89-B046-FB8624CFDC1C}"/>
              </c:ext>
            </c:extLst>
          </c:dPt>
          <c:dPt>
            <c:idx val="1"/>
            <c:bubble3D val="0"/>
            <c:spPr>
              <a:solidFill>
                <a:schemeClr val="tx2"/>
              </a:solidFill>
            </c:spPr>
            <c:extLst>
              <c:ext xmlns:c16="http://schemas.microsoft.com/office/drawing/2014/chart" uri="{C3380CC4-5D6E-409C-BE32-E72D297353CC}">
                <c16:uniqueId val="{00000002-23D6-4E89-B046-FB8624CFDC1C}"/>
              </c:ext>
            </c:extLst>
          </c:dPt>
          <c:dPt>
            <c:idx val="2"/>
            <c:bubble3D val="0"/>
            <c:extLst>
              <c:ext xmlns:c16="http://schemas.microsoft.com/office/drawing/2014/chart" uri="{C3380CC4-5D6E-409C-BE32-E72D297353CC}">
                <c16:uniqueId val="{00000001-23D6-4E89-B046-FB8624CFDC1C}"/>
              </c:ext>
            </c:extLst>
          </c:dPt>
          <c:dPt>
            <c:idx val="3"/>
            <c:bubble3D val="0"/>
            <c:spPr>
              <a:solidFill>
                <a:schemeClr val="accent4"/>
              </a:solidFill>
            </c:spPr>
            <c:extLst>
              <c:ext xmlns:c16="http://schemas.microsoft.com/office/drawing/2014/chart" uri="{C3380CC4-5D6E-409C-BE32-E72D297353CC}">
                <c16:uniqueId val="{00000004-1F37-4BCC-B07A-0F0263DBF465}"/>
              </c:ext>
            </c:extLst>
          </c:dPt>
          <c:dPt>
            <c:idx val="5"/>
            <c:bubble3D val="0"/>
            <c:spPr>
              <a:solidFill>
                <a:schemeClr val="accent6"/>
              </a:solidFill>
            </c:spPr>
            <c:extLst>
              <c:ext xmlns:c16="http://schemas.microsoft.com/office/drawing/2014/chart" uri="{C3380CC4-5D6E-409C-BE32-E72D297353CC}">
                <c16:uniqueId val="{00000002-1F37-4BCC-B07A-0F0263DBF465}"/>
              </c:ext>
            </c:extLst>
          </c:dPt>
          <c:dPt>
            <c:idx val="7"/>
            <c:bubble3D val="0"/>
            <c:spPr>
              <a:solidFill>
                <a:schemeClr val="tx2">
                  <a:lumMod val="40000"/>
                  <a:lumOff val="60000"/>
                </a:schemeClr>
              </a:solidFill>
            </c:spPr>
            <c:extLst>
              <c:ext xmlns:c16="http://schemas.microsoft.com/office/drawing/2014/chart" uri="{C3380CC4-5D6E-409C-BE32-E72D297353CC}">
                <c16:uniqueId val="{00000004-23D6-4E89-B046-FB8624CFDC1C}"/>
              </c:ext>
            </c:extLst>
          </c:dPt>
          <c:dLbls>
            <c:dLbl>
              <c:idx val="0"/>
              <c:layout>
                <c:manualLayout>
                  <c:x val="0.19326723744643029"/>
                  <c:y val="2.941360892560759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23D6-4E89-B046-FB8624CFDC1C}"/>
                </c:ext>
              </c:extLst>
            </c:dLbl>
            <c:dLbl>
              <c:idx val="1"/>
              <c:layout>
                <c:manualLayout>
                  <c:x val="-7.5026090481672289E-2"/>
                  <c:y val="0.17670953227419176"/>
                </c:manualLayout>
              </c:layout>
              <c:tx>
                <c:rich>
                  <a:bodyPr/>
                  <a:lstStyle/>
                  <a:p>
                    <a:r>
                      <a:rPr lang="en-US" dirty="0" err="1"/>
                      <a:t>Peruskemia</a:t>
                    </a:r>
                    <a:r>
                      <a:rPr lang="en-US" dirty="0"/>
                      <a:t>
32 %</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3D6-4E89-B046-FB8624CFDC1C}"/>
                </c:ext>
              </c:extLst>
            </c:dLbl>
            <c:dLbl>
              <c:idx val="2"/>
              <c:layout>
                <c:manualLayout>
                  <c:x val="-0.1739899762910504"/>
                  <c:y val="6.4957008143876269E-2"/>
                </c:manualLayout>
              </c:layout>
              <c:numFmt formatCode="0%" sourceLinked="0"/>
              <c:spPr>
                <a:noFill/>
                <a:ln>
                  <a:noFill/>
                </a:ln>
                <a:effectLst/>
              </c:spPr>
              <c:txPr>
                <a:bodyPr wrap="square" lIns="38100" tIns="19050" rIns="38100" bIns="19050" anchor="ctr">
                  <a:noAutofit/>
                </a:bodyPr>
                <a:lstStyle/>
                <a:p>
                  <a:pPr>
                    <a:defRPr sz="1400" baseline="0"/>
                  </a:pPr>
                  <a:endParaRPr lang="fi-FI"/>
                </a:p>
              </c:txPr>
              <c:showLegendKey val="0"/>
              <c:showVal val="0"/>
              <c:showCatName val="1"/>
              <c:showSerName val="0"/>
              <c:showPercent val="1"/>
              <c:showBubbleSize val="0"/>
              <c:extLst>
                <c:ext xmlns:c15="http://schemas.microsoft.com/office/drawing/2012/chart" uri="{CE6537A1-D6FC-4f65-9D91-7224C49458BB}">
                  <c15:layout>
                    <c:manualLayout>
                      <c:w val="0.3423347464938884"/>
                      <c:h val="0.10604882285806627"/>
                    </c:manualLayout>
                  </c15:layout>
                </c:ext>
                <c:ext xmlns:c16="http://schemas.microsoft.com/office/drawing/2014/chart" uri="{C3380CC4-5D6E-409C-BE32-E72D297353CC}">
                  <c16:uniqueId val="{00000001-23D6-4E89-B046-FB8624CFDC1C}"/>
                </c:ext>
              </c:extLst>
            </c:dLbl>
            <c:dLbl>
              <c:idx val="3"/>
              <c:layout>
                <c:manualLayout>
                  <c:x val="-0.24778024072975344"/>
                  <c:y val="8.8390852194873484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1F37-4BCC-B07A-0F0263DBF465}"/>
                </c:ext>
              </c:extLst>
            </c:dLbl>
            <c:dLbl>
              <c:idx val="4"/>
              <c:layout>
                <c:manualLayout>
                  <c:x val="-0.15406008374955973"/>
                  <c:y val="-3.0320073863846827E-2"/>
                </c:manualLayout>
              </c:layout>
              <c:numFmt formatCode="0%" sourceLinked="0"/>
              <c:spPr>
                <a:noFill/>
                <a:ln>
                  <a:noFill/>
                </a:ln>
                <a:effectLst/>
              </c:spPr>
              <c:txPr>
                <a:bodyPr wrap="square" lIns="38100" tIns="19050" rIns="38100" bIns="19050" anchor="ctr">
                  <a:noAutofit/>
                </a:bodyPr>
                <a:lstStyle/>
                <a:p>
                  <a:pPr>
                    <a:defRPr sz="1400" baseline="0"/>
                  </a:pPr>
                  <a:endParaRPr lang="fi-FI"/>
                </a:p>
              </c:txPr>
              <c:showLegendKey val="0"/>
              <c:showVal val="0"/>
              <c:showCatName val="1"/>
              <c:showSerName val="0"/>
              <c:showPercent val="1"/>
              <c:showBubbleSize val="0"/>
              <c:extLst>
                <c:ext xmlns:c15="http://schemas.microsoft.com/office/drawing/2012/chart" uri="{CE6537A1-D6FC-4f65-9D91-7224C49458BB}">
                  <c15:layout>
                    <c:manualLayout>
                      <c:w val="0.41883954383319105"/>
                      <c:h val="0.10337656085350785"/>
                    </c:manualLayout>
                  </c15:layout>
                </c:ext>
                <c:ext xmlns:c16="http://schemas.microsoft.com/office/drawing/2014/chart" uri="{C3380CC4-5D6E-409C-BE32-E72D297353CC}">
                  <c16:uniqueId val="{00000003-1F37-4BCC-B07A-0F0263DBF465}"/>
                </c:ext>
              </c:extLst>
            </c:dLbl>
            <c:dLbl>
              <c:idx val="5"/>
              <c:layout>
                <c:manualLayout>
                  <c:x val="-0.22200008214217332"/>
                  <c:y val="-9.5791124218521179E-2"/>
                </c:manualLayout>
              </c:layout>
              <c:showLegendKey val="0"/>
              <c:showVal val="0"/>
              <c:showCatName val="1"/>
              <c:showSerName val="0"/>
              <c:showPercent val="1"/>
              <c:showBubbleSize val="0"/>
              <c:extLst>
                <c:ext xmlns:c15="http://schemas.microsoft.com/office/drawing/2012/chart" uri="{CE6537A1-D6FC-4f65-9D91-7224C49458BB}">
                  <c15:layout>
                    <c:manualLayout>
                      <c:w val="0.31510993459355574"/>
                      <c:h val="0.14346049092188409"/>
                    </c:manualLayout>
                  </c15:layout>
                </c:ext>
                <c:ext xmlns:c16="http://schemas.microsoft.com/office/drawing/2014/chart" uri="{C3380CC4-5D6E-409C-BE32-E72D297353CC}">
                  <c16:uniqueId val="{00000002-1F37-4BCC-B07A-0F0263DBF465}"/>
                </c:ext>
              </c:extLst>
            </c:dLbl>
            <c:dLbl>
              <c:idx val="6"/>
              <c:layout>
                <c:manualLayout>
                  <c:x val="-0.15142621564507017"/>
                  <c:y val="-0.17184790915487505"/>
                </c:manualLayout>
              </c:layout>
              <c:tx>
                <c:rich>
                  <a:bodyPr/>
                  <a:lstStyle/>
                  <a:p>
                    <a:r>
                      <a:rPr lang="en-US" dirty="0" err="1"/>
                      <a:t>Kumituotteet</a:t>
                    </a:r>
                    <a:r>
                      <a:rPr lang="en-US" dirty="0"/>
                      <a:t>
4 %</a:t>
                    </a:r>
                  </a:p>
                </c:rich>
              </c:tx>
              <c:showLegendKey val="0"/>
              <c:showVal val="0"/>
              <c:showCatName val="1"/>
              <c:showSerName val="0"/>
              <c:showPercent val="1"/>
              <c:showBubbleSize val="0"/>
              <c:extLst>
                <c:ext xmlns:c15="http://schemas.microsoft.com/office/drawing/2012/chart" uri="{CE6537A1-D6FC-4f65-9D91-7224C49458BB}">
                  <c15:layout>
                    <c:manualLayout>
                      <c:w val="0.21989873465596019"/>
                      <c:h val="0.1822215460908384"/>
                    </c:manualLayout>
                  </c15:layout>
                </c:ext>
                <c:ext xmlns:c16="http://schemas.microsoft.com/office/drawing/2014/chart" uri="{C3380CC4-5D6E-409C-BE32-E72D297353CC}">
                  <c16:uniqueId val="{00000003-23D6-4E89-B046-FB8624CFDC1C}"/>
                </c:ext>
              </c:extLst>
            </c:dLbl>
            <c:dLbl>
              <c:idx val="7"/>
              <c:layout>
                <c:manualLayout>
                  <c:x val="-8.2004777246972565E-3"/>
                  <c:y val="-0.18932029437806575"/>
                </c:manualLayout>
              </c:layout>
              <c:tx>
                <c:rich>
                  <a:bodyPr/>
                  <a:lstStyle/>
                  <a:p>
                    <a:r>
                      <a:rPr lang="en-US" dirty="0" err="1"/>
                      <a:t>Muovituotteet</a:t>
                    </a:r>
                    <a:r>
                      <a:rPr lang="en-US" dirty="0"/>
                      <a:t>
9 %</a:t>
                    </a:r>
                  </a:p>
                </c:rich>
              </c:tx>
              <c:showLegendKey val="0"/>
              <c:showVal val="0"/>
              <c:showCatName val="1"/>
              <c:showSerName val="0"/>
              <c:showPercent val="1"/>
              <c:showBubbleSize val="0"/>
              <c:extLst>
                <c:ext xmlns:c15="http://schemas.microsoft.com/office/drawing/2012/chart" uri="{CE6537A1-D6FC-4f65-9D91-7224C49458BB}">
                  <c15:layout>
                    <c:manualLayout>
                      <c:w val="0.23433669899561987"/>
                      <c:h val="0.1822215460908384"/>
                    </c:manualLayout>
                  </c15:layout>
                </c:ext>
                <c:ext xmlns:c16="http://schemas.microsoft.com/office/drawing/2014/chart" uri="{C3380CC4-5D6E-409C-BE32-E72D297353CC}">
                  <c16:uniqueId val="{00000004-23D6-4E89-B046-FB8624CFDC1C}"/>
                </c:ext>
              </c:extLst>
            </c:dLbl>
            <c:numFmt formatCode="0%" sourceLinked="0"/>
            <c:spPr>
              <a:noFill/>
              <a:ln>
                <a:noFill/>
              </a:ln>
              <a:effectLst/>
            </c:spPr>
            <c:txPr>
              <a:bodyPr wrap="square" lIns="38100" tIns="19050" rIns="38100" bIns="19050" anchor="ctr">
                <a:spAutoFit/>
              </a:bodyPr>
              <a:lstStyle/>
              <a:p>
                <a:pPr>
                  <a:defRPr sz="1400" baseline="0"/>
                </a:pPr>
                <a:endParaRPr lang="fi-FI"/>
              </a:p>
            </c:txPr>
            <c:showLegendKey val="0"/>
            <c:showVal val="0"/>
            <c:showCatName val="1"/>
            <c:showSerName val="0"/>
            <c:showPercent val="1"/>
            <c:showBubbleSize val="0"/>
            <c:showLeaderLines val="0"/>
            <c:extLst>
              <c:ext xmlns:c15="http://schemas.microsoft.com/office/drawing/2012/chart" uri="{CE6537A1-D6FC-4f65-9D91-7224C49458BB}"/>
            </c:extLst>
          </c:dLbls>
          <c:cat>
            <c:strRef>
              <c:f>Taul1!$A$2:$A$9</c:f>
              <c:strCache>
                <c:ptCount val="8"/>
                <c:pt idx="0">
                  <c:v>Öljytuotteet</c:v>
                </c:pt>
                <c:pt idx="1">
                  <c:v>Peruskemia</c:v>
                </c:pt>
                <c:pt idx="2">
                  <c:v>Maalit, lakat ja painovärit</c:v>
                </c:pt>
                <c:pt idx="3">
                  <c:v>Lääkkeet</c:v>
                </c:pt>
                <c:pt idx="4">
                  <c:v>Pesuaineet, kosmetiikka</c:v>
                </c:pt>
                <c:pt idx="5">
                  <c:v>Muut kemialliset tuotteet</c:v>
                </c:pt>
                <c:pt idx="6">
                  <c:v>Kumituotteet</c:v>
                </c:pt>
                <c:pt idx="7">
                  <c:v>Muovituotteet</c:v>
                </c:pt>
              </c:strCache>
            </c:strRef>
          </c:cat>
          <c:val>
            <c:numRef>
              <c:f>Taul1!$B$2:$B$9</c:f>
              <c:numCache>
                <c:formatCode>General</c:formatCode>
                <c:ptCount val="8"/>
                <c:pt idx="0">
                  <c:v>5158200912</c:v>
                </c:pt>
                <c:pt idx="1">
                  <c:v>3854354039</c:v>
                </c:pt>
                <c:pt idx="2">
                  <c:v>195994344</c:v>
                </c:pt>
                <c:pt idx="3">
                  <c:v>844374507</c:v>
                </c:pt>
                <c:pt idx="4">
                  <c:v>92261169</c:v>
                </c:pt>
                <c:pt idx="5">
                  <c:v>680000497</c:v>
                </c:pt>
                <c:pt idx="6">
                  <c:v>457250206</c:v>
                </c:pt>
                <c:pt idx="7">
                  <c:v>1048803596</c:v>
                </c:pt>
              </c:numCache>
            </c:numRef>
          </c:val>
          <c:extLst>
            <c:ext xmlns:c16="http://schemas.microsoft.com/office/drawing/2014/chart" uri="{C3380CC4-5D6E-409C-BE32-E72D297353CC}">
              <c16:uniqueId val="{00000005-23D6-4E89-B046-FB8624CFDC1C}"/>
            </c:ext>
          </c:extLst>
        </c:ser>
        <c:ser>
          <c:idx val="1"/>
          <c:order val="1"/>
          <c:tx>
            <c:strRef>
              <c:f>Taul1!$C$1</c:f>
              <c:strCache>
                <c:ptCount val="1"/>
                <c:pt idx="0">
                  <c:v>Sarake1</c:v>
                </c:pt>
              </c:strCache>
            </c:strRef>
          </c:tx>
          <c:dPt>
            <c:idx val="0"/>
            <c:bubble3D val="0"/>
            <c:spPr>
              <a:solidFill>
                <a:schemeClr val="tx1"/>
              </a:solidFill>
            </c:spPr>
            <c:extLst>
              <c:ext xmlns:c16="http://schemas.microsoft.com/office/drawing/2014/chart" uri="{C3380CC4-5D6E-409C-BE32-E72D297353CC}">
                <c16:uniqueId val="{00000007-1F37-4BCC-B07A-0F0263DBF465}"/>
              </c:ext>
            </c:extLst>
          </c:dPt>
          <c:dPt>
            <c:idx val="1"/>
            <c:bubble3D val="0"/>
            <c:spPr>
              <a:solidFill>
                <a:schemeClr val="tx2"/>
              </a:solidFill>
            </c:spPr>
            <c:extLst>
              <c:ext xmlns:c16="http://schemas.microsoft.com/office/drawing/2014/chart" uri="{C3380CC4-5D6E-409C-BE32-E72D297353CC}">
                <c16:uniqueId val="{00000005-1F37-4BCC-B07A-0F0263DBF465}"/>
              </c:ext>
            </c:extLst>
          </c:dPt>
          <c:dPt>
            <c:idx val="3"/>
            <c:bubble3D val="0"/>
            <c:spPr>
              <a:solidFill>
                <a:schemeClr val="accent4"/>
              </a:solidFill>
            </c:spPr>
            <c:extLst>
              <c:ext xmlns:c16="http://schemas.microsoft.com/office/drawing/2014/chart" uri="{C3380CC4-5D6E-409C-BE32-E72D297353CC}">
                <c16:uniqueId val="{00000006-1F37-4BCC-B07A-0F0263DBF465}"/>
              </c:ext>
            </c:extLst>
          </c:dPt>
          <c:dPt>
            <c:idx val="5"/>
            <c:bubble3D val="0"/>
            <c:spPr>
              <a:solidFill>
                <a:schemeClr val="accent6"/>
              </a:solidFill>
            </c:spPr>
            <c:extLst>
              <c:ext xmlns:c16="http://schemas.microsoft.com/office/drawing/2014/chart" uri="{C3380CC4-5D6E-409C-BE32-E72D297353CC}">
                <c16:uniqueId val="{00000008-1F37-4BCC-B07A-0F0263DBF465}"/>
              </c:ext>
            </c:extLst>
          </c:dPt>
          <c:dPt>
            <c:idx val="7"/>
            <c:bubble3D val="0"/>
            <c:spPr>
              <a:solidFill>
                <a:schemeClr val="tx2">
                  <a:lumMod val="40000"/>
                  <a:lumOff val="60000"/>
                </a:schemeClr>
              </a:solidFill>
            </c:spPr>
            <c:extLst>
              <c:ext xmlns:c16="http://schemas.microsoft.com/office/drawing/2014/chart" uri="{C3380CC4-5D6E-409C-BE32-E72D297353CC}">
                <c16:uniqueId val="{00000009-1F37-4BCC-B07A-0F0263DBF465}"/>
              </c:ext>
            </c:extLst>
          </c:dPt>
          <c:cat>
            <c:strRef>
              <c:f>Taul1!$A$2:$A$9</c:f>
              <c:strCache>
                <c:ptCount val="8"/>
                <c:pt idx="0">
                  <c:v>Öljytuotteet</c:v>
                </c:pt>
                <c:pt idx="1">
                  <c:v>Peruskemia</c:v>
                </c:pt>
                <c:pt idx="2">
                  <c:v>Maalit, lakat ja painovärit</c:v>
                </c:pt>
                <c:pt idx="3">
                  <c:v>Lääkkeet</c:v>
                </c:pt>
                <c:pt idx="4">
                  <c:v>Pesuaineet, kosmetiikka</c:v>
                </c:pt>
                <c:pt idx="5">
                  <c:v>Muut kemialliset tuotteet</c:v>
                </c:pt>
                <c:pt idx="6">
                  <c:v>Kumituotteet</c:v>
                </c:pt>
                <c:pt idx="7">
                  <c:v>Muovituotteet</c:v>
                </c:pt>
              </c:strCache>
            </c:strRef>
          </c:cat>
          <c:val>
            <c:numRef>
              <c:f>Taul1!$C$2:$C$9</c:f>
              <c:numCache>
                <c:formatCode>General</c:formatCode>
                <c:ptCount val="8"/>
                <c:pt idx="0">
                  <c:v>0.41830352968246315</c:v>
                </c:pt>
                <c:pt idx="1">
                  <c:v>0.31256826297881091</c:v>
                </c:pt>
                <c:pt idx="2">
                  <c:v>1.5894131944777356E-2</c:v>
                </c:pt>
                <c:pt idx="3">
                  <c:v>6.8474424063300163E-2</c:v>
                </c:pt>
                <c:pt idx="4">
                  <c:v>7.4819056689993174E-3</c:v>
                </c:pt>
                <c:pt idx="5">
                  <c:v>5.5144538363985536E-2</c:v>
                </c:pt>
                <c:pt idx="6">
                  <c:v>3.7080636908280507E-2</c:v>
                </c:pt>
                <c:pt idx="7">
                  <c:v>8.5052570389383089E-2</c:v>
                </c:pt>
              </c:numCache>
            </c:numRef>
          </c:val>
          <c:extLst>
            <c:ext xmlns:c16="http://schemas.microsoft.com/office/drawing/2014/chart" uri="{C3380CC4-5D6E-409C-BE32-E72D297353CC}">
              <c16:uniqueId val="{00000002-5B96-4CCB-8295-8CE54BAE7B9C}"/>
            </c:ext>
          </c:extLst>
        </c:ser>
        <c:dLbls>
          <c:showLegendKey val="0"/>
          <c:showVal val="0"/>
          <c:showCatName val="0"/>
          <c:showSerName val="0"/>
          <c:showPercent val="0"/>
          <c:showBubbleSize val="0"/>
          <c:showLeaderLines val="0"/>
        </c:dLbls>
        <c:firstSliceAng val="5"/>
        <c:holeSize val="50"/>
      </c:doughnutChart>
    </c:plotArea>
    <c:plotVisOnly val="1"/>
    <c:dispBlanksAs val="gap"/>
    <c:showDLblsOverMax val="0"/>
  </c:chart>
  <c:txPr>
    <a:bodyPr/>
    <a:lstStyle/>
    <a:p>
      <a:pPr>
        <a:defRPr sz="1800"/>
      </a:pPr>
      <a:endParaRPr lang="fi-FI"/>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73313182220938E-2"/>
          <c:y val="4.3368421052631577E-2"/>
          <c:w val="0.84370336389515554"/>
          <c:h val="0.91326315789473689"/>
        </c:manualLayout>
      </c:layout>
      <c:lineChart>
        <c:grouping val="standard"/>
        <c:varyColors val="0"/>
        <c:ser>
          <c:idx val="0"/>
          <c:order val="0"/>
          <c:tx>
            <c:strRef>
              <c:f>Taul1!$B$1</c:f>
              <c:strCache>
                <c:ptCount val="1"/>
                <c:pt idx="0">
                  <c:v>Henkilöstö viime kk aikana</c:v>
                </c:pt>
              </c:strCache>
            </c:strRef>
          </c:tx>
          <c:spPr>
            <a:ln w="38100">
              <a:solidFill>
                <a:schemeClr val="bg2"/>
              </a:solidFill>
            </a:ln>
          </c:spPr>
          <c:marker>
            <c:symbol val="none"/>
          </c:marker>
          <c:cat>
            <c:numRef>
              <c:f>Taul1!$A$2:$A$61</c:f>
              <c:numCache>
                <c:formatCode>General</c:formatCode>
                <c:ptCount val="60"/>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pt idx="49">
                  <c:v>2</c:v>
                </c:pt>
                <c:pt idx="50">
                  <c:v>3</c:v>
                </c:pt>
                <c:pt idx="51">
                  <c:v>4</c:v>
                </c:pt>
                <c:pt idx="52">
                  <c:v>2018</c:v>
                </c:pt>
                <c:pt idx="53">
                  <c:v>2</c:v>
                </c:pt>
                <c:pt idx="54">
                  <c:v>3</c:v>
                </c:pt>
                <c:pt idx="55">
                  <c:v>4</c:v>
                </c:pt>
                <c:pt idx="56">
                  <c:v>2019</c:v>
                </c:pt>
                <c:pt idx="57">
                  <c:v>2</c:v>
                </c:pt>
                <c:pt idx="58">
                  <c:v>3</c:v>
                </c:pt>
                <c:pt idx="59">
                  <c:v>4</c:v>
                </c:pt>
              </c:numCache>
            </c:numRef>
          </c:cat>
          <c:val>
            <c:numRef>
              <c:f>Taul1!$B$2:$B$61</c:f>
              <c:numCache>
                <c:formatCode>General</c:formatCode>
                <c:ptCount val="60"/>
                <c:pt idx="0">
                  <c:v>-11.1350843647316</c:v>
                </c:pt>
                <c:pt idx="1">
                  <c:v>3.39341712859324</c:v>
                </c:pt>
                <c:pt idx="2">
                  <c:v>-11.8711506580555</c:v>
                </c:pt>
                <c:pt idx="3">
                  <c:v>-13.020374650370499</c:v>
                </c:pt>
                <c:pt idx="4">
                  <c:v>-5.7551836357357802</c:v>
                </c:pt>
                <c:pt idx="5">
                  <c:v>-4.2791635780672301</c:v>
                </c:pt>
                <c:pt idx="6">
                  <c:v>7.0415518297789799</c:v>
                </c:pt>
                <c:pt idx="7">
                  <c:v>9.7397131454359904</c:v>
                </c:pt>
                <c:pt idx="8">
                  <c:v>9.5788445445114903</c:v>
                </c:pt>
                <c:pt idx="9">
                  <c:v>-3.7295249123135599</c:v>
                </c:pt>
                <c:pt idx="10">
                  <c:v>-2.8508985678476099E-2</c:v>
                </c:pt>
                <c:pt idx="11">
                  <c:v>-1.2135786005446001</c:v>
                </c:pt>
                <c:pt idx="12">
                  <c:v>19.524681906445</c:v>
                </c:pt>
                <c:pt idx="13">
                  <c:v>-10.3135862097858</c:v>
                </c:pt>
                <c:pt idx="14">
                  <c:v>-17.228384219058999</c:v>
                </c:pt>
                <c:pt idx="15">
                  <c:v>-38.246998403666502</c:v>
                </c:pt>
                <c:pt idx="16">
                  <c:v>-66.5132125626141</c:v>
                </c:pt>
                <c:pt idx="17">
                  <c:v>-50.051533137903597</c:v>
                </c:pt>
                <c:pt idx="18">
                  <c:v>-38.208949673714898</c:v>
                </c:pt>
                <c:pt idx="19">
                  <c:v>-5.2019405392733402</c:v>
                </c:pt>
                <c:pt idx="20">
                  <c:v>-1.71009277292074</c:v>
                </c:pt>
                <c:pt idx="21">
                  <c:v>23.4699228865361</c:v>
                </c:pt>
                <c:pt idx="22">
                  <c:v>17.735722262993399</c:v>
                </c:pt>
                <c:pt idx="23">
                  <c:v>26.022753662353601</c:v>
                </c:pt>
                <c:pt idx="24">
                  <c:v>19.640101481422899</c:v>
                </c:pt>
                <c:pt idx="25">
                  <c:v>18.521556582378999</c:v>
                </c:pt>
                <c:pt idx="26">
                  <c:v>13.2386960742532</c:v>
                </c:pt>
                <c:pt idx="27">
                  <c:v>-10.3817871729589</c:v>
                </c:pt>
                <c:pt idx="28">
                  <c:v>-4.3112398269902297</c:v>
                </c:pt>
                <c:pt idx="29">
                  <c:v>-13.484012488950601</c:v>
                </c:pt>
                <c:pt idx="30">
                  <c:v>-18.010817756743499</c:v>
                </c:pt>
                <c:pt idx="31">
                  <c:v>-17.136859387310601</c:v>
                </c:pt>
                <c:pt idx="32">
                  <c:v>-3.2169368210626001</c:v>
                </c:pt>
                <c:pt idx="33">
                  <c:v>-16.300046049860999</c:v>
                </c:pt>
                <c:pt idx="34">
                  <c:v>-7.23866288870604</c:v>
                </c:pt>
                <c:pt idx="35">
                  <c:v>6.2237212601107901</c:v>
                </c:pt>
                <c:pt idx="36">
                  <c:v>-3.6235162815856601</c:v>
                </c:pt>
                <c:pt idx="37">
                  <c:v>3.6260554530647999</c:v>
                </c:pt>
                <c:pt idx="38">
                  <c:v>7.1859519573605004</c:v>
                </c:pt>
                <c:pt idx="39">
                  <c:v>-0.56805863868503603</c:v>
                </c:pt>
                <c:pt idx="40">
                  <c:v>3.6291885195683302</c:v>
                </c:pt>
                <c:pt idx="41">
                  <c:v>4.4698722315012001</c:v>
                </c:pt>
                <c:pt idx="42">
                  <c:v>-5.6711328406991797</c:v>
                </c:pt>
                <c:pt idx="43">
                  <c:v>-11.362126541415901</c:v>
                </c:pt>
                <c:pt idx="44">
                  <c:v>-9.7640302714344909</c:v>
                </c:pt>
                <c:pt idx="45">
                  <c:v>-6.7767095081792297</c:v>
                </c:pt>
                <c:pt idx="46">
                  <c:v>5.8659811644028697</c:v>
                </c:pt>
                <c:pt idx="47">
                  <c:v>-0.97933545981287096</c:v>
                </c:pt>
                <c:pt idx="48">
                  <c:v>11.635041970267199</c:v>
                </c:pt>
                <c:pt idx="49">
                  <c:v>10.681393695571</c:v>
                </c:pt>
                <c:pt idx="50">
                  <c:v>11.6988143257853</c:v>
                </c:pt>
                <c:pt idx="51">
                  <c:v>16.445592721421502</c:v>
                </c:pt>
                <c:pt idx="52">
                  <c:v>10.385447674391701</c:v>
                </c:pt>
                <c:pt idx="53">
                  <c:v>9.2585915845256892</c:v>
                </c:pt>
                <c:pt idx="54">
                  <c:v>5.6615185431209296</c:v>
                </c:pt>
                <c:pt idx="55">
                  <c:v>11.962769919219101</c:v>
                </c:pt>
                <c:pt idx="56">
                  <c:v>1.1978379454691399</c:v>
                </c:pt>
                <c:pt idx="57">
                  <c:v>2.1062479329393802</c:v>
                </c:pt>
                <c:pt idx="58">
                  <c:v>-1.7944906856617999</c:v>
                </c:pt>
              </c:numCache>
            </c:numRef>
          </c:val>
          <c:smooth val="0"/>
          <c:extLst>
            <c:ext xmlns:c16="http://schemas.microsoft.com/office/drawing/2014/chart" uri="{C3380CC4-5D6E-409C-BE32-E72D297353CC}">
              <c16:uniqueId val="{00000000-FA18-4065-BCA4-4751B4D7CA2F}"/>
            </c:ext>
          </c:extLst>
        </c:ser>
        <c:ser>
          <c:idx val="1"/>
          <c:order val="1"/>
          <c:tx>
            <c:strRef>
              <c:f>Taul1!$C$1</c:f>
              <c:strCache>
                <c:ptCount val="1"/>
                <c:pt idx="0">
                  <c:v>Henkilöstöodotus lähikuukausina</c:v>
                </c:pt>
              </c:strCache>
            </c:strRef>
          </c:tx>
          <c:spPr>
            <a:ln w="38100"/>
          </c:spPr>
          <c:marker>
            <c:symbol val="none"/>
          </c:marker>
          <c:cat>
            <c:numRef>
              <c:f>Taul1!$A$2:$A$61</c:f>
              <c:numCache>
                <c:formatCode>General</c:formatCode>
                <c:ptCount val="60"/>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pt idx="49">
                  <c:v>2</c:v>
                </c:pt>
                <c:pt idx="50">
                  <c:v>3</c:v>
                </c:pt>
                <c:pt idx="51">
                  <c:v>4</c:v>
                </c:pt>
                <c:pt idx="52">
                  <c:v>2018</c:v>
                </c:pt>
                <c:pt idx="53">
                  <c:v>2</c:v>
                </c:pt>
                <c:pt idx="54">
                  <c:v>3</c:v>
                </c:pt>
                <c:pt idx="55">
                  <c:v>4</c:v>
                </c:pt>
                <c:pt idx="56">
                  <c:v>2019</c:v>
                </c:pt>
                <c:pt idx="57">
                  <c:v>2</c:v>
                </c:pt>
                <c:pt idx="58">
                  <c:v>3</c:v>
                </c:pt>
                <c:pt idx="59">
                  <c:v>4</c:v>
                </c:pt>
              </c:numCache>
            </c:numRef>
          </c:cat>
          <c:val>
            <c:numRef>
              <c:f>Taul1!$C$2:$C$61</c:f>
              <c:numCache>
                <c:formatCode>General</c:formatCode>
                <c:ptCount val="60"/>
                <c:pt idx="1">
                  <c:v>-5.18959869522687</c:v>
                </c:pt>
                <c:pt idx="2">
                  <c:v>-6.5369246566792496</c:v>
                </c:pt>
                <c:pt idx="3">
                  <c:v>-13.1517973979162</c:v>
                </c:pt>
                <c:pt idx="4">
                  <c:v>-16.525786830922002</c:v>
                </c:pt>
                <c:pt idx="5">
                  <c:v>-6.4070447952957199</c:v>
                </c:pt>
                <c:pt idx="6">
                  <c:v>-10.9145254514897</c:v>
                </c:pt>
                <c:pt idx="7">
                  <c:v>-4.5181195997669104</c:v>
                </c:pt>
                <c:pt idx="8">
                  <c:v>5.8472895717490596</c:v>
                </c:pt>
                <c:pt idx="9">
                  <c:v>-7.72622582786276</c:v>
                </c:pt>
                <c:pt idx="10">
                  <c:v>-5.0089163483128099</c:v>
                </c:pt>
                <c:pt idx="11">
                  <c:v>4.3885698841002903</c:v>
                </c:pt>
                <c:pt idx="12">
                  <c:v>-2.2194916147535499</c:v>
                </c:pt>
                <c:pt idx="13">
                  <c:v>10.454343416147401</c:v>
                </c:pt>
                <c:pt idx="14">
                  <c:v>-3.5041699216119202</c:v>
                </c:pt>
                <c:pt idx="15">
                  <c:v>-39.557091511887599</c:v>
                </c:pt>
                <c:pt idx="16">
                  <c:v>-51.633241617585597</c:v>
                </c:pt>
                <c:pt idx="17">
                  <c:v>-57.035375039426299</c:v>
                </c:pt>
                <c:pt idx="18">
                  <c:v>-36.830679519711303</c:v>
                </c:pt>
                <c:pt idx="19">
                  <c:v>-13.268582815286299</c:v>
                </c:pt>
                <c:pt idx="20">
                  <c:v>-5.2219793721144496</c:v>
                </c:pt>
                <c:pt idx="21">
                  <c:v>-8.3006351870976598</c:v>
                </c:pt>
                <c:pt idx="22">
                  <c:v>-4.3981570661192899</c:v>
                </c:pt>
                <c:pt idx="23">
                  <c:v>22.116671303627001</c:v>
                </c:pt>
                <c:pt idx="24">
                  <c:v>20.518202380837199</c:v>
                </c:pt>
                <c:pt idx="25">
                  <c:v>11.422844392004199</c:v>
                </c:pt>
                <c:pt idx="26">
                  <c:v>-6.9915075556961401</c:v>
                </c:pt>
                <c:pt idx="27">
                  <c:v>-18.692421144892101</c:v>
                </c:pt>
                <c:pt idx="28">
                  <c:v>-20.173969312049501</c:v>
                </c:pt>
                <c:pt idx="29">
                  <c:v>-10.834905672524799</c:v>
                </c:pt>
                <c:pt idx="30">
                  <c:v>3.7395695596290799</c:v>
                </c:pt>
                <c:pt idx="31">
                  <c:v>-28.4427950195407</c:v>
                </c:pt>
                <c:pt idx="32">
                  <c:v>-19.324299924942402</c:v>
                </c:pt>
                <c:pt idx="33">
                  <c:v>-23.7944398903999</c:v>
                </c:pt>
                <c:pt idx="34">
                  <c:v>-14.2752799581954</c:v>
                </c:pt>
                <c:pt idx="35">
                  <c:v>-12.284293500414501</c:v>
                </c:pt>
                <c:pt idx="36">
                  <c:v>-19.020214673510601</c:v>
                </c:pt>
                <c:pt idx="37">
                  <c:v>-11.0267953436976</c:v>
                </c:pt>
                <c:pt idx="38">
                  <c:v>-14.343942519992799</c:v>
                </c:pt>
                <c:pt idx="39">
                  <c:v>-8.6734732304893907</c:v>
                </c:pt>
                <c:pt idx="40">
                  <c:v>-8.5359730903436706</c:v>
                </c:pt>
                <c:pt idx="41">
                  <c:v>-3.2071092588168999</c:v>
                </c:pt>
                <c:pt idx="42">
                  <c:v>-14.455199858697901</c:v>
                </c:pt>
                <c:pt idx="43">
                  <c:v>-11.0133107054872</c:v>
                </c:pt>
                <c:pt idx="44">
                  <c:v>-11.4613881961657</c:v>
                </c:pt>
                <c:pt idx="45">
                  <c:v>-19.895487549034399</c:v>
                </c:pt>
                <c:pt idx="46">
                  <c:v>-7.2474526247414497</c:v>
                </c:pt>
                <c:pt idx="47">
                  <c:v>-4.0245827072982001</c:v>
                </c:pt>
                <c:pt idx="48">
                  <c:v>-0.21586104404522299</c:v>
                </c:pt>
                <c:pt idx="49">
                  <c:v>0.93134906407053597</c:v>
                </c:pt>
                <c:pt idx="50">
                  <c:v>-2.0955640001959899</c:v>
                </c:pt>
                <c:pt idx="51">
                  <c:v>0.78354722136119803</c:v>
                </c:pt>
                <c:pt idx="52">
                  <c:v>19.327005011540699</c:v>
                </c:pt>
                <c:pt idx="53">
                  <c:v>3.6856751776318899</c:v>
                </c:pt>
                <c:pt idx="54">
                  <c:v>5.0557356147989498</c:v>
                </c:pt>
                <c:pt idx="55">
                  <c:v>2.74087733086201</c:v>
                </c:pt>
                <c:pt idx="56">
                  <c:v>-14.474898375154099</c:v>
                </c:pt>
                <c:pt idx="57">
                  <c:v>2.2468186958932899</c:v>
                </c:pt>
                <c:pt idx="58">
                  <c:v>-2.7362164725542502</c:v>
                </c:pt>
                <c:pt idx="59">
                  <c:v>-5.3471637155423499</c:v>
                </c:pt>
              </c:numCache>
            </c:numRef>
          </c:val>
          <c:smooth val="0"/>
          <c:extLst>
            <c:ext xmlns:c16="http://schemas.microsoft.com/office/drawing/2014/chart" uri="{C3380CC4-5D6E-409C-BE32-E72D297353CC}">
              <c16:uniqueId val="{00000001-FA18-4065-BCA4-4751B4D7CA2F}"/>
            </c:ext>
          </c:extLst>
        </c:ser>
        <c:dLbls>
          <c:showLegendKey val="0"/>
          <c:showVal val="0"/>
          <c:showCatName val="0"/>
          <c:showSerName val="0"/>
          <c:showPercent val="0"/>
          <c:showBubbleSize val="0"/>
        </c:dLbls>
        <c:smooth val="0"/>
        <c:axId val="172937984"/>
        <c:axId val="172939520"/>
      </c:lineChart>
      <c:catAx>
        <c:axId val="172937984"/>
        <c:scaling>
          <c:orientation val="minMax"/>
        </c:scaling>
        <c:delete val="0"/>
        <c:axPos val="b"/>
        <c:numFmt formatCode="General" sourceLinked="1"/>
        <c:majorTickMark val="none"/>
        <c:minorTickMark val="none"/>
        <c:tickLblPos val="low"/>
        <c:spPr>
          <a:ln w="25400">
            <a:solidFill>
              <a:srgbClr val="002060"/>
            </a:solidFill>
          </a:ln>
        </c:spPr>
        <c:txPr>
          <a:bodyPr/>
          <a:lstStyle/>
          <a:p>
            <a:pPr>
              <a:defRPr sz="1600">
                <a:solidFill>
                  <a:schemeClr val="tx1"/>
                </a:solidFill>
              </a:defRPr>
            </a:pPr>
            <a:endParaRPr lang="fi-FI"/>
          </a:p>
        </c:txPr>
        <c:crossAx val="172939520"/>
        <c:crosses val="autoZero"/>
        <c:auto val="1"/>
        <c:lblAlgn val="ctr"/>
        <c:lblOffset val="100"/>
        <c:tickLblSkip val="4"/>
        <c:noMultiLvlLbl val="0"/>
      </c:catAx>
      <c:valAx>
        <c:axId val="172939520"/>
        <c:scaling>
          <c:orientation val="minMax"/>
          <c:max val="80"/>
        </c:scaling>
        <c:delete val="0"/>
        <c:axPos val="l"/>
        <c:majorGridlines/>
        <c:numFmt formatCode="General" sourceLinked="1"/>
        <c:majorTickMark val="out"/>
        <c:minorTickMark val="none"/>
        <c:tickLblPos val="nextTo"/>
        <c:txPr>
          <a:bodyPr/>
          <a:lstStyle/>
          <a:p>
            <a:pPr>
              <a:defRPr sz="1600">
                <a:solidFill>
                  <a:schemeClr val="tx1"/>
                </a:solidFill>
              </a:defRPr>
            </a:pPr>
            <a:endParaRPr lang="fi-FI"/>
          </a:p>
        </c:txPr>
        <c:crossAx val="172937984"/>
        <c:crosses val="autoZero"/>
        <c:crossBetween val="between"/>
      </c:valAx>
    </c:plotArea>
    <c:legend>
      <c:legendPos val="r"/>
      <c:layout>
        <c:manualLayout>
          <c:xMode val="edge"/>
          <c:yMode val="edge"/>
          <c:x val="0.42770874311102175"/>
          <c:y val="0.11184731055228445"/>
          <c:w val="0.46588592675816881"/>
          <c:h val="0.11113313993645531"/>
        </c:manualLayout>
      </c:layout>
      <c:overlay val="0"/>
      <c:spPr>
        <a:solidFill>
          <a:schemeClr val="bg1"/>
        </a:solidFill>
      </c:spPr>
      <c:txPr>
        <a:bodyPr/>
        <a:lstStyle/>
        <a:p>
          <a:pPr>
            <a:defRPr sz="1400" baseline="0">
              <a:solidFill>
                <a:schemeClr val="tx1"/>
              </a:solidFill>
            </a:defRPr>
          </a:pPr>
          <a:endParaRPr lang="fi-FI"/>
        </a:p>
      </c:txPr>
    </c:legend>
    <c:plotVisOnly val="1"/>
    <c:dispBlanksAs val="gap"/>
    <c:showDLblsOverMax val="0"/>
  </c:chart>
  <c:txPr>
    <a:bodyPr/>
    <a:lstStyle/>
    <a:p>
      <a:pPr>
        <a:defRPr sz="1800">
          <a:latin typeface="Tahoma" panose="020B0604030504040204" pitchFamily="34" charset="0"/>
          <a:ea typeface="Tahoma" panose="020B0604030504040204" pitchFamily="34" charset="0"/>
          <a:cs typeface="Tahoma" panose="020B0604030504040204" pitchFamily="34" charset="0"/>
        </a:defRPr>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250290641044165E-2"/>
          <c:y val="4.3368421052631577E-2"/>
          <c:w val="0.8564345099320686"/>
          <c:h val="0.80076739881199066"/>
        </c:manualLayout>
      </c:layout>
      <c:lineChart>
        <c:grouping val="standard"/>
        <c:varyColors val="0"/>
        <c:ser>
          <c:idx val="2"/>
          <c:order val="0"/>
          <c:tx>
            <c:strRef>
              <c:f>Taul1!$D$1</c:f>
              <c:strCache>
                <c:ptCount val="1"/>
                <c:pt idx="0">
                  <c:v>Vientiliikevaihto</c:v>
                </c:pt>
              </c:strCache>
            </c:strRef>
          </c:tx>
          <c:marker>
            <c:symbol val="none"/>
          </c:marker>
          <c:cat>
            <c:strRef>
              <c:f>Taul1!$A$2:$A$181</c:f>
              <c:strCache>
                <c:ptCount val="180"/>
                <c:pt idx="0">
                  <c:v>2005</c:v>
                </c:pt>
                <c:pt idx="1">
                  <c:v>2005/02</c:v>
                </c:pt>
                <c:pt idx="2">
                  <c:v>2005/03</c:v>
                </c:pt>
                <c:pt idx="3">
                  <c:v>2005/04</c:v>
                </c:pt>
                <c:pt idx="4">
                  <c:v>2005/05</c:v>
                </c:pt>
                <c:pt idx="5">
                  <c:v>2005/06</c:v>
                </c:pt>
                <c:pt idx="6">
                  <c:v>2005/07</c:v>
                </c:pt>
                <c:pt idx="7">
                  <c:v>2005/08</c:v>
                </c:pt>
                <c:pt idx="8">
                  <c:v>2005/09</c:v>
                </c:pt>
                <c:pt idx="9">
                  <c:v>2005/10</c:v>
                </c:pt>
                <c:pt idx="10">
                  <c:v>2005/11</c:v>
                </c:pt>
                <c:pt idx="11">
                  <c:v>2005/12</c:v>
                </c:pt>
                <c:pt idx="12">
                  <c:v>2006</c:v>
                </c:pt>
                <c:pt idx="13">
                  <c:v>2006/02</c:v>
                </c:pt>
                <c:pt idx="14">
                  <c:v>2006/03</c:v>
                </c:pt>
                <c:pt idx="15">
                  <c:v>2006/04</c:v>
                </c:pt>
                <c:pt idx="16">
                  <c:v>2006/05</c:v>
                </c:pt>
                <c:pt idx="17">
                  <c:v>2006/06</c:v>
                </c:pt>
                <c:pt idx="18">
                  <c:v>2006/07</c:v>
                </c:pt>
                <c:pt idx="19">
                  <c:v>2006/08</c:v>
                </c:pt>
                <c:pt idx="20">
                  <c:v>2006/09</c:v>
                </c:pt>
                <c:pt idx="21">
                  <c:v>2006/10</c:v>
                </c:pt>
                <c:pt idx="22">
                  <c:v>2006/11</c:v>
                </c:pt>
                <c:pt idx="23">
                  <c:v>2006/12</c:v>
                </c:pt>
                <c:pt idx="24">
                  <c:v>2007</c:v>
                </c:pt>
                <c:pt idx="25">
                  <c:v>2007/02</c:v>
                </c:pt>
                <c:pt idx="26">
                  <c:v>2007/03</c:v>
                </c:pt>
                <c:pt idx="27">
                  <c:v>2007/04</c:v>
                </c:pt>
                <c:pt idx="28">
                  <c:v>2007/05</c:v>
                </c:pt>
                <c:pt idx="29">
                  <c:v>2007/06</c:v>
                </c:pt>
                <c:pt idx="30">
                  <c:v>2007/07</c:v>
                </c:pt>
                <c:pt idx="31">
                  <c:v>2007/08</c:v>
                </c:pt>
                <c:pt idx="32">
                  <c:v>2007/09</c:v>
                </c:pt>
                <c:pt idx="33">
                  <c:v>2007/10</c:v>
                </c:pt>
                <c:pt idx="34">
                  <c:v>2007/11</c:v>
                </c:pt>
                <c:pt idx="35">
                  <c:v>2007/12</c:v>
                </c:pt>
                <c:pt idx="36">
                  <c:v>2008</c:v>
                </c:pt>
                <c:pt idx="37">
                  <c:v>2008/02</c:v>
                </c:pt>
                <c:pt idx="38">
                  <c:v>2008/03</c:v>
                </c:pt>
                <c:pt idx="39">
                  <c:v>2008/04</c:v>
                </c:pt>
                <c:pt idx="40">
                  <c:v>2008/05</c:v>
                </c:pt>
                <c:pt idx="41">
                  <c:v>2008/06</c:v>
                </c:pt>
                <c:pt idx="42">
                  <c:v>2008/07</c:v>
                </c:pt>
                <c:pt idx="43">
                  <c:v>2008/08</c:v>
                </c:pt>
                <c:pt idx="44">
                  <c:v>2008/09</c:v>
                </c:pt>
                <c:pt idx="45">
                  <c:v>2008/10</c:v>
                </c:pt>
                <c:pt idx="46">
                  <c:v>2008/11</c:v>
                </c:pt>
                <c:pt idx="47">
                  <c:v>2008/12</c:v>
                </c:pt>
                <c:pt idx="48">
                  <c:v>2009</c:v>
                </c:pt>
                <c:pt idx="49">
                  <c:v>2009/02</c:v>
                </c:pt>
                <c:pt idx="50">
                  <c:v>2009/03</c:v>
                </c:pt>
                <c:pt idx="51">
                  <c:v>2009/04</c:v>
                </c:pt>
                <c:pt idx="52">
                  <c:v>2009/05</c:v>
                </c:pt>
                <c:pt idx="53">
                  <c:v>2009/06</c:v>
                </c:pt>
                <c:pt idx="54">
                  <c:v>2009/07</c:v>
                </c:pt>
                <c:pt idx="55">
                  <c:v>2009/08</c:v>
                </c:pt>
                <c:pt idx="56">
                  <c:v>2009/09</c:v>
                </c:pt>
                <c:pt idx="57">
                  <c:v>2009/10</c:v>
                </c:pt>
                <c:pt idx="58">
                  <c:v>2009/11</c:v>
                </c:pt>
                <c:pt idx="59">
                  <c:v>2009/12</c:v>
                </c:pt>
                <c:pt idx="60">
                  <c:v>2010</c:v>
                </c:pt>
                <c:pt idx="61">
                  <c:v>2010/02</c:v>
                </c:pt>
                <c:pt idx="62">
                  <c:v>2010/03</c:v>
                </c:pt>
                <c:pt idx="63">
                  <c:v>2010/04</c:v>
                </c:pt>
                <c:pt idx="64">
                  <c:v>2010/05</c:v>
                </c:pt>
                <c:pt idx="65">
                  <c:v>2010/06</c:v>
                </c:pt>
                <c:pt idx="66">
                  <c:v>2010/07</c:v>
                </c:pt>
                <c:pt idx="67">
                  <c:v>2010/08</c:v>
                </c:pt>
                <c:pt idx="68">
                  <c:v>2010/09</c:v>
                </c:pt>
                <c:pt idx="69">
                  <c:v>2010/10</c:v>
                </c:pt>
                <c:pt idx="70">
                  <c:v>2010/11</c:v>
                </c:pt>
                <c:pt idx="71">
                  <c:v>2010/12</c:v>
                </c:pt>
                <c:pt idx="72">
                  <c:v>2011</c:v>
                </c:pt>
                <c:pt idx="73">
                  <c:v>2011/02</c:v>
                </c:pt>
                <c:pt idx="74">
                  <c:v>2011/03</c:v>
                </c:pt>
                <c:pt idx="75">
                  <c:v>2011/04</c:v>
                </c:pt>
                <c:pt idx="76">
                  <c:v>2011/05</c:v>
                </c:pt>
                <c:pt idx="77">
                  <c:v>2011/06</c:v>
                </c:pt>
                <c:pt idx="78">
                  <c:v>2011/07</c:v>
                </c:pt>
                <c:pt idx="79">
                  <c:v>2011/08</c:v>
                </c:pt>
                <c:pt idx="80">
                  <c:v>2011/09</c:v>
                </c:pt>
                <c:pt idx="81">
                  <c:v>2011/10</c:v>
                </c:pt>
                <c:pt idx="82">
                  <c:v>2011/11</c:v>
                </c:pt>
                <c:pt idx="83">
                  <c:v>2011/12</c:v>
                </c:pt>
                <c:pt idx="84">
                  <c:v>2012</c:v>
                </c:pt>
                <c:pt idx="85">
                  <c:v>2012/02</c:v>
                </c:pt>
                <c:pt idx="86">
                  <c:v>2012/03</c:v>
                </c:pt>
                <c:pt idx="87">
                  <c:v>2012/04</c:v>
                </c:pt>
                <c:pt idx="88">
                  <c:v>2012/05</c:v>
                </c:pt>
                <c:pt idx="89">
                  <c:v>2012/06</c:v>
                </c:pt>
                <c:pt idx="90">
                  <c:v>2012/07</c:v>
                </c:pt>
                <c:pt idx="91">
                  <c:v>2012/08</c:v>
                </c:pt>
                <c:pt idx="92">
                  <c:v>2012/09</c:v>
                </c:pt>
                <c:pt idx="93">
                  <c:v>2012/10</c:v>
                </c:pt>
                <c:pt idx="94">
                  <c:v>2012/11</c:v>
                </c:pt>
                <c:pt idx="95">
                  <c:v>2012/12</c:v>
                </c:pt>
                <c:pt idx="96">
                  <c:v>2013</c:v>
                </c:pt>
                <c:pt idx="97">
                  <c:v>2</c:v>
                </c:pt>
                <c:pt idx="98">
                  <c:v>3</c:v>
                </c:pt>
                <c:pt idx="99">
                  <c:v>4</c:v>
                </c:pt>
                <c:pt idx="100">
                  <c:v>5</c:v>
                </c:pt>
                <c:pt idx="101">
                  <c:v>6</c:v>
                </c:pt>
                <c:pt idx="102">
                  <c:v>7</c:v>
                </c:pt>
                <c:pt idx="103">
                  <c:v>8</c:v>
                </c:pt>
                <c:pt idx="104">
                  <c:v>9</c:v>
                </c:pt>
                <c:pt idx="105">
                  <c:v>10</c:v>
                </c:pt>
                <c:pt idx="106">
                  <c:v>11</c:v>
                </c:pt>
                <c:pt idx="107">
                  <c:v>12</c:v>
                </c:pt>
                <c:pt idx="108">
                  <c:v>2014</c:v>
                </c:pt>
                <c:pt idx="109">
                  <c:v>2</c:v>
                </c:pt>
                <c:pt idx="110">
                  <c:v>3</c:v>
                </c:pt>
                <c:pt idx="111">
                  <c:v>4</c:v>
                </c:pt>
                <c:pt idx="112">
                  <c:v>5</c:v>
                </c:pt>
                <c:pt idx="113">
                  <c:v>6</c:v>
                </c:pt>
                <c:pt idx="114">
                  <c:v>7</c:v>
                </c:pt>
                <c:pt idx="115">
                  <c:v>8</c:v>
                </c:pt>
                <c:pt idx="116">
                  <c:v>9</c:v>
                </c:pt>
                <c:pt idx="117">
                  <c:v>10</c:v>
                </c:pt>
                <c:pt idx="118">
                  <c:v>11</c:v>
                </c:pt>
                <c:pt idx="119">
                  <c:v>12</c:v>
                </c:pt>
                <c:pt idx="120">
                  <c:v>2015</c:v>
                </c:pt>
                <c:pt idx="121">
                  <c:v>2</c:v>
                </c:pt>
                <c:pt idx="122">
                  <c:v>3</c:v>
                </c:pt>
                <c:pt idx="123">
                  <c:v>4</c:v>
                </c:pt>
                <c:pt idx="124">
                  <c:v>5</c:v>
                </c:pt>
                <c:pt idx="125">
                  <c:v>6</c:v>
                </c:pt>
                <c:pt idx="126">
                  <c:v>7</c:v>
                </c:pt>
                <c:pt idx="127">
                  <c:v>8</c:v>
                </c:pt>
                <c:pt idx="128">
                  <c:v>9</c:v>
                </c:pt>
                <c:pt idx="129">
                  <c:v>10</c:v>
                </c:pt>
                <c:pt idx="130">
                  <c:v>11</c:v>
                </c:pt>
                <c:pt idx="131">
                  <c:v>12</c:v>
                </c:pt>
                <c:pt idx="132">
                  <c:v>2016</c:v>
                </c:pt>
                <c:pt idx="133">
                  <c:v>2</c:v>
                </c:pt>
                <c:pt idx="134">
                  <c:v>3</c:v>
                </c:pt>
                <c:pt idx="135">
                  <c:v>4</c:v>
                </c:pt>
                <c:pt idx="136">
                  <c:v>5</c:v>
                </c:pt>
                <c:pt idx="137">
                  <c:v>6</c:v>
                </c:pt>
                <c:pt idx="138">
                  <c:v>7</c:v>
                </c:pt>
                <c:pt idx="139">
                  <c:v>8</c:v>
                </c:pt>
                <c:pt idx="140">
                  <c:v>9</c:v>
                </c:pt>
                <c:pt idx="141">
                  <c:v>10</c:v>
                </c:pt>
                <c:pt idx="142">
                  <c:v>11</c:v>
                </c:pt>
                <c:pt idx="143">
                  <c:v>12</c:v>
                </c:pt>
                <c:pt idx="144">
                  <c:v>2017</c:v>
                </c:pt>
                <c:pt idx="145">
                  <c:v>2</c:v>
                </c:pt>
                <c:pt idx="146">
                  <c:v>3</c:v>
                </c:pt>
                <c:pt idx="147">
                  <c:v>4</c:v>
                </c:pt>
                <c:pt idx="148">
                  <c:v>5</c:v>
                </c:pt>
                <c:pt idx="149">
                  <c:v>6</c:v>
                </c:pt>
                <c:pt idx="150">
                  <c:v>7</c:v>
                </c:pt>
                <c:pt idx="151">
                  <c:v>8</c:v>
                </c:pt>
                <c:pt idx="152">
                  <c:v>9</c:v>
                </c:pt>
                <c:pt idx="153">
                  <c:v>10</c:v>
                </c:pt>
                <c:pt idx="154">
                  <c:v>11</c:v>
                </c:pt>
                <c:pt idx="155">
                  <c:v>12</c:v>
                </c:pt>
                <c:pt idx="156">
                  <c:v>2018</c:v>
                </c:pt>
                <c:pt idx="157">
                  <c:v>2</c:v>
                </c:pt>
                <c:pt idx="158">
                  <c:v>3</c:v>
                </c:pt>
                <c:pt idx="159">
                  <c:v>4</c:v>
                </c:pt>
                <c:pt idx="160">
                  <c:v>5</c:v>
                </c:pt>
                <c:pt idx="161">
                  <c:v>6</c:v>
                </c:pt>
                <c:pt idx="162">
                  <c:v>7</c:v>
                </c:pt>
                <c:pt idx="163">
                  <c:v>8</c:v>
                </c:pt>
                <c:pt idx="164">
                  <c:v>9</c:v>
                </c:pt>
                <c:pt idx="165">
                  <c:v>10</c:v>
                </c:pt>
                <c:pt idx="166">
                  <c:v>11</c:v>
                </c:pt>
                <c:pt idx="167">
                  <c:v>12</c:v>
                </c:pt>
                <c:pt idx="168">
                  <c:v>2019</c:v>
                </c:pt>
                <c:pt idx="169">
                  <c:v>2</c:v>
                </c:pt>
                <c:pt idx="170">
                  <c:v>3</c:v>
                </c:pt>
                <c:pt idx="171">
                  <c:v>4</c:v>
                </c:pt>
                <c:pt idx="172">
                  <c:v>5</c:v>
                </c:pt>
                <c:pt idx="173">
                  <c:v>6</c:v>
                </c:pt>
                <c:pt idx="174">
                  <c:v>7</c:v>
                </c:pt>
                <c:pt idx="175">
                  <c:v>8</c:v>
                </c:pt>
                <c:pt idx="176">
                  <c:v>9</c:v>
                </c:pt>
                <c:pt idx="177">
                  <c:v>10</c:v>
                </c:pt>
                <c:pt idx="178">
                  <c:v>11</c:v>
                </c:pt>
                <c:pt idx="179">
                  <c:v>12</c:v>
                </c:pt>
              </c:strCache>
            </c:strRef>
          </c:cat>
          <c:val>
            <c:numRef>
              <c:f>Taul1!$D$2:$D$181</c:f>
              <c:numCache>
                <c:formatCode>General</c:formatCode>
                <c:ptCount val="180"/>
                <c:pt idx="0">
                  <c:v>95.219412125782696</c:v>
                </c:pt>
                <c:pt idx="1">
                  <c:v>96.123732409459905</c:v>
                </c:pt>
                <c:pt idx="2">
                  <c:v>96.850589329691999</c:v>
                </c:pt>
                <c:pt idx="3">
                  <c:v>97.529902576740497</c:v>
                </c:pt>
                <c:pt idx="4">
                  <c:v>98.152757711883595</c:v>
                </c:pt>
                <c:pt idx="5">
                  <c:v>98.618784758400807</c:v>
                </c:pt>
                <c:pt idx="6">
                  <c:v>99.025052049041506</c:v>
                </c:pt>
                <c:pt idx="7">
                  <c:v>99.672504431769198</c:v>
                </c:pt>
                <c:pt idx="8">
                  <c:v>100.98276184169001</c:v>
                </c:pt>
                <c:pt idx="9">
                  <c:v>103.25511830478101</c:v>
                </c:pt>
                <c:pt idx="10">
                  <c:v>106.01479741800399</c:v>
                </c:pt>
                <c:pt idx="11">
                  <c:v>108.554587042753</c:v>
                </c:pt>
                <c:pt idx="12">
                  <c:v>110.57370741326299</c:v>
                </c:pt>
                <c:pt idx="13">
                  <c:v>112.052513747907</c:v>
                </c:pt>
                <c:pt idx="14">
                  <c:v>113.56119996049</c:v>
                </c:pt>
                <c:pt idx="15">
                  <c:v>115.302321908636</c:v>
                </c:pt>
                <c:pt idx="16">
                  <c:v>116.752899187327</c:v>
                </c:pt>
                <c:pt idx="17">
                  <c:v>117.713347418513</c:v>
                </c:pt>
                <c:pt idx="18">
                  <c:v>118.02205112980801</c:v>
                </c:pt>
                <c:pt idx="19">
                  <c:v>117.82543823133101</c:v>
                </c:pt>
                <c:pt idx="20">
                  <c:v>117.628990415052</c:v>
                </c:pt>
                <c:pt idx="21">
                  <c:v>117.423297995654</c:v>
                </c:pt>
                <c:pt idx="22">
                  <c:v>117.398370583672</c:v>
                </c:pt>
                <c:pt idx="23">
                  <c:v>117.750821077585</c:v>
                </c:pt>
                <c:pt idx="24">
                  <c:v>118.337358129046</c:v>
                </c:pt>
                <c:pt idx="25">
                  <c:v>119.60518941393801</c:v>
                </c:pt>
                <c:pt idx="26">
                  <c:v>121.569337412331</c:v>
                </c:pt>
                <c:pt idx="27">
                  <c:v>123.454741202013</c:v>
                </c:pt>
                <c:pt idx="28">
                  <c:v>124.96871004494901</c:v>
                </c:pt>
                <c:pt idx="29">
                  <c:v>126.684244252319</c:v>
                </c:pt>
                <c:pt idx="30">
                  <c:v>129.019662115258</c:v>
                </c:pt>
                <c:pt idx="31">
                  <c:v>131.53584498561401</c:v>
                </c:pt>
                <c:pt idx="32">
                  <c:v>133.949016564072</c:v>
                </c:pt>
                <c:pt idx="33">
                  <c:v>136.12975240696699</c:v>
                </c:pt>
                <c:pt idx="34">
                  <c:v>138.080858911673</c:v>
                </c:pt>
                <c:pt idx="35">
                  <c:v>140.372529991996</c:v>
                </c:pt>
                <c:pt idx="36">
                  <c:v>143.27913226193101</c:v>
                </c:pt>
                <c:pt idx="37">
                  <c:v>146.310041427377</c:v>
                </c:pt>
                <c:pt idx="38">
                  <c:v>148.97199187905599</c:v>
                </c:pt>
                <c:pt idx="39">
                  <c:v>151.543642368126</c:v>
                </c:pt>
                <c:pt idx="40">
                  <c:v>153.855123312275</c:v>
                </c:pt>
                <c:pt idx="41">
                  <c:v>154.98973326293401</c:v>
                </c:pt>
                <c:pt idx="42">
                  <c:v>155.35885705890101</c:v>
                </c:pt>
                <c:pt idx="43">
                  <c:v>155.648576317362</c:v>
                </c:pt>
                <c:pt idx="44">
                  <c:v>155.63949679644199</c:v>
                </c:pt>
                <c:pt idx="45">
                  <c:v>155.9067648759</c:v>
                </c:pt>
                <c:pt idx="46">
                  <c:v>108.41080044781199</c:v>
                </c:pt>
                <c:pt idx="47">
                  <c:v>108.430280147242</c:v>
                </c:pt>
                <c:pt idx="48">
                  <c:v>108.143037121758</c:v>
                </c:pt>
                <c:pt idx="49">
                  <c:v>108.169780437924</c:v>
                </c:pt>
                <c:pt idx="50">
                  <c:v>108.69870380208999</c:v>
                </c:pt>
                <c:pt idx="51">
                  <c:v>109.3824742685</c:v>
                </c:pt>
                <c:pt idx="52">
                  <c:v>109.94061718181</c:v>
                </c:pt>
                <c:pt idx="53">
                  <c:v>110.71237646004801</c:v>
                </c:pt>
                <c:pt idx="54">
                  <c:v>111.79250928518501</c:v>
                </c:pt>
                <c:pt idx="55">
                  <c:v>113.13033542226501</c:v>
                </c:pt>
                <c:pt idx="56">
                  <c:v>114.800306942834</c:v>
                </c:pt>
                <c:pt idx="57">
                  <c:v>116.33606663597899</c:v>
                </c:pt>
                <c:pt idx="58">
                  <c:v>117.59845020831899</c:v>
                </c:pt>
                <c:pt idx="59">
                  <c:v>119.464374298572</c:v>
                </c:pt>
                <c:pt idx="60">
                  <c:v>121.795665106548</c:v>
                </c:pt>
                <c:pt idx="61">
                  <c:v>123.34347580018699</c:v>
                </c:pt>
                <c:pt idx="62">
                  <c:v>124.299136647615</c:v>
                </c:pt>
                <c:pt idx="63">
                  <c:v>125.89647200082101</c:v>
                </c:pt>
                <c:pt idx="64">
                  <c:v>129.04244345865899</c:v>
                </c:pt>
                <c:pt idx="65">
                  <c:v>133.44535077628501</c:v>
                </c:pt>
                <c:pt idx="66">
                  <c:v>137.76868847420801</c:v>
                </c:pt>
                <c:pt idx="67">
                  <c:v>141.73132156829101</c:v>
                </c:pt>
                <c:pt idx="68">
                  <c:v>145.76527017215</c:v>
                </c:pt>
                <c:pt idx="69">
                  <c:v>149.724271457865</c:v>
                </c:pt>
                <c:pt idx="70">
                  <c:v>153.34270816796399</c:v>
                </c:pt>
                <c:pt idx="71">
                  <c:v>156.62965982336701</c:v>
                </c:pt>
                <c:pt idx="72">
                  <c:v>160.09737648618599</c:v>
                </c:pt>
                <c:pt idx="73">
                  <c:v>164.17721794124299</c:v>
                </c:pt>
                <c:pt idx="74">
                  <c:v>168.23576379268599</c:v>
                </c:pt>
                <c:pt idx="75">
                  <c:v>171.51842331092701</c:v>
                </c:pt>
                <c:pt idx="76">
                  <c:v>174.02222501639099</c:v>
                </c:pt>
                <c:pt idx="77">
                  <c:v>176.17423655673699</c:v>
                </c:pt>
                <c:pt idx="78">
                  <c:v>178.32410202850201</c:v>
                </c:pt>
                <c:pt idx="79">
                  <c:v>180.09642451217499</c:v>
                </c:pt>
                <c:pt idx="80">
                  <c:v>181.366071701251</c:v>
                </c:pt>
                <c:pt idx="81">
                  <c:v>182.98734397324699</c:v>
                </c:pt>
                <c:pt idx="82">
                  <c:v>185.896257393962</c:v>
                </c:pt>
                <c:pt idx="83">
                  <c:v>189.41399396294401</c:v>
                </c:pt>
                <c:pt idx="84">
                  <c:v>192.121672183622</c:v>
                </c:pt>
                <c:pt idx="85">
                  <c:v>194.224489228799</c:v>
                </c:pt>
                <c:pt idx="86">
                  <c:v>196.119632868195</c:v>
                </c:pt>
                <c:pt idx="87">
                  <c:v>197.416518620033</c:v>
                </c:pt>
                <c:pt idx="88">
                  <c:v>197.90763816073101</c:v>
                </c:pt>
                <c:pt idx="89">
                  <c:v>197.961124793062</c:v>
                </c:pt>
                <c:pt idx="90">
                  <c:v>198.48938782843399</c:v>
                </c:pt>
                <c:pt idx="91">
                  <c:v>199.78198144311</c:v>
                </c:pt>
                <c:pt idx="92">
                  <c:v>201.236685776765</c:v>
                </c:pt>
                <c:pt idx="93">
                  <c:v>202.75098478409799</c:v>
                </c:pt>
                <c:pt idx="94">
                  <c:v>204.180596623573</c:v>
                </c:pt>
                <c:pt idx="95">
                  <c:v>205.242075160274</c:v>
                </c:pt>
                <c:pt idx="96">
                  <c:v>206.10826145608499</c:v>
                </c:pt>
                <c:pt idx="97">
                  <c:v>206.33376373930901</c:v>
                </c:pt>
                <c:pt idx="98">
                  <c:v>205.563820365255</c:v>
                </c:pt>
                <c:pt idx="99">
                  <c:v>204.80262634772399</c:v>
                </c:pt>
                <c:pt idx="100">
                  <c:v>204.64398235491399</c:v>
                </c:pt>
                <c:pt idx="101">
                  <c:v>204.61195640839401</c:v>
                </c:pt>
                <c:pt idx="102">
                  <c:v>204.714472453696</c:v>
                </c:pt>
                <c:pt idx="103">
                  <c:v>204.70357702859101</c:v>
                </c:pt>
                <c:pt idx="104">
                  <c:v>204.19925091201</c:v>
                </c:pt>
                <c:pt idx="105">
                  <c:v>202.92580683236699</c:v>
                </c:pt>
                <c:pt idx="106">
                  <c:v>200.58246502389699</c:v>
                </c:pt>
                <c:pt idx="107">
                  <c:v>197.766988127563</c:v>
                </c:pt>
                <c:pt idx="108">
                  <c:v>195.00202638398699</c:v>
                </c:pt>
                <c:pt idx="109">
                  <c:v>192.37820992017399</c:v>
                </c:pt>
                <c:pt idx="110">
                  <c:v>190.157689267428</c:v>
                </c:pt>
                <c:pt idx="111">
                  <c:v>188.646361739669</c:v>
                </c:pt>
                <c:pt idx="112">
                  <c:v>187.667424302245</c:v>
                </c:pt>
                <c:pt idx="113">
                  <c:v>186.373840194378</c:v>
                </c:pt>
                <c:pt idx="114">
                  <c:v>184.36066278301601</c:v>
                </c:pt>
                <c:pt idx="115">
                  <c:v>182.528580543467</c:v>
                </c:pt>
                <c:pt idx="116">
                  <c:v>181.266362053325</c:v>
                </c:pt>
                <c:pt idx="117">
                  <c:v>179.92886608064299</c:v>
                </c:pt>
                <c:pt idx="118">
                  <c:v>178.27985999929001</c:v>
                </c:pt>
                <c:pt idx="119">
                  <c:v>176.10094006057901</c:v>
                </c:pt>
                <c:pt idx="120">
                  <c:v>173.618764123126</c:v>
                </c:pt>
                <c:pt idx="121">
                  <c:v>171.759443320815</c:v>
                </c:pt>
                <c:pt idx="122">
                  <c:v>170.44505885593</c:v>
                </c:pt>
                <c:pt idx="123">
                  <c:v>168.702451167997</c:v>
                </c:pt>
                <c:pt idx="124">
                  <c:v>166.870699092845</c:v>
                </c:pt>
                <c:pt idx="125">
                  <c:v>166.12700378836101</c:v>
                </c:pt>
                <c:pt idx="126">
                  <c:v>166.11033048630699</c:v>
                </c:pt>
                <c:pt idx="127">
                  <c:v>165.642652617804</c:v>
                </c:pt>
                <c:pt idx="128">
                  <c:v>164.53528122990599</c:v>
                </c:pt>
                <c:pt idx="129">
                  <c:v>163.3945632379</c:v>
                </c:pt>
                <c:pt idx="130">
                  <c:v>162.526561037904</c:v>
                </c:pt>
                <c:pt idx="131">
                  <c:v>162.08331533478801</c:v>
                </c:pt>
                <c:pt idx="132">
                  <c:v>162.394495279061</c:v>
                </c:pt>
                <c:pt idx="133">
                  <c:v>163.418830321087</c:v>
                </c:pt>
                <c:pt idx="134">
                  <c:v>165.07443969038201</c:v>
                </c:pt>
                <c:pt idx="135">
                  <c:v>167.21159383285899</c:v>
                </c:pt>
                <c:pt idx="136">
                  <c:v>169.37532620930199</c:v>
                </c:pt>
                <c:pt idx="137">
                  <c:v>171.09713354021801</c:v>
                </c:pt>
                <c:pt idx="138">
                  <c:v>172.46384906204401</c:v>
                </c:pt>
                <c:pt idx="139">
                  <c:v>174.281569150319</c:v>
                </c:pt>
                <c:pt idx="140">
                  <c:v>176.64158426084299</c:v>
                </c:pt>
                <c:pt idx="141">
                  <c:v>178.787157595445</c:v>
                </c:pt>
                <c:pt idx="142">
                  <c:v>180.50368229600701</c:v>
                </c:pt>
                <c:pt idx="143">
                  <c:v>182.35012668683001</c:v>
                </c:pt>
                <c:pt idx="144">
                  <c:v>184.657810740412</c:v>
                </c:pt>
                <c:pt idx="145">
                  <c:v>186.76095794998699</c:v>
                </c:pt>
                <c:pt idx="146">
                  <c:v>188.268983833775</c:v>
                </c:pt>
                <c:pt idx="147">
                  <c:v>189.31477956161299</c:v>
                </c:pt>
                <c:pt idx="148">
                  <c:v>189.69529402927901</c:v>
                </c:pt>
                <c:pt idx="149">
                  <c:v>190.36420709781899</c:v>
                </c:pt>
                <c:pt idx="150">
                  <c:v>191.88527447529299</c:v>
                </c:pt>
                <c:pt idx="151">
                  <c:v>193.24604703797101</c:v>
                </c:pt>
                <c:pt idx="152">
                  <c:v>194.867154227768</c:v>
                </c:pt>
                <c:pt idx="153">
                  <c:v>197.662160931481</c:v>
                </c:pt>
                <c:pt idx="154">
                  <c:v>201.50477926721601</c:v>
                </c:pt>
                <c:pt idx="155">
                  <c:v>205.61813240857899</c:v>
                </c:pt>
                <c:pt idx="156">
                  <c:v>208.53348403503799</c:v>
                </c:pt>
                <c:pt idx="157">
                  <c:v>209.880719857435</c:v>
                </c:pt>
                <c:pt idx="158">
                  <c:v>210.722969234456</c:v>
                </c:pt>
                <c:pt idx="159">
                  <c:v>212.22917921406</c:v>
                </c:pt>
                <c:pt idx="160">
                  <c:v>214.95171483260799</c:v>
                </c:pt>
                <c:pt idx="161">
                  <c:v>218.389716699687</c:v>
                </c:pt>
                <c:pt idx="162">
                  <c:v>221.658674395448</c:v>
                </c:pt>
                <c:pt idx="163">
                  <c:v>223.99640340916699</c:v>
                </c:pt>
                <c:pt idx="164">
                  <c:v>224.96312476389801</c:v>
                </c:pt>
                <c:pt idx="165">
                  <c:v>225.055240630691</c:v>
                </c:pt>
                <c:pt idx="166">
                  <c:v>224.883059897599</c:v>
                </c:pt>
                <c:pt idx="167">
                  <c:v>224.61843313331701</c:v>
                </c:pt>
                <c:pt idx="168">
                  <c:v>224.80646175747</c:v>
                </c:pt>
                <c:pt idx="169">
                  <c:v>226.003472779183</c:v>
                </c:pt>
                <c:pt idx="170">
                  <c:v>227.69011760180601</c:v>
                </c:pt>
                <c:pt idx="171">
                  <c:v>228.980730230099</c:v>
                </c:pt>
                <c:pt idx="172">
                  <c:v>229.471684688598</c:v>
                </c:pt>
                <c:pt idx="173">
                  <c:v>228.59064099491701</c:v>
                </c:pt>
                <c:pt idx="174">
                  <c:v>227.035236520144</c:v>
                </c:pt>
                <c:pt idx="175">
                  <c:v>226.51753874547899</c:v>
                </c:pt>
              </c:numCache>
            </c:numRef>
          </c:val>
          <c:smooth val="0"/>
          <c:extLst>
            <c:ext xmlns:c16="http://schemas.microsoft.com/office/drawing/2014/chart" uri="{C3380CC4-5D6E-409C-BE32-E72D297353CC}">
              <c16:uniqueId val="{00000000-2BDC-4007-A709-E2F0E40AB0AC}"/>
            </c:ext>
          </c:extLst>
        </c:ser>
        <c:ser>
          <c:idx val="1"/>
          <c:order val="1"/>
          <c:tx>
            <c:strRef>
              <c:f>Taul1!$C$1</c:f>
              <c:strCache>
                <c:ptCount val="1"/>
                <c:pt idx="0">
                  <c:v>Koko liikevaihto</c:v>
                </c:pt>
              </c:strCache>
            </c:strRef>
          </c:tx>
          <c:marker>
            <c:symbol val="none"/>
          </c:marker>
          <c:cat>
            <c:strRef>
              <c:f>Taul1!$A$2:$A$181</c:f>
              <c:strCache>
                <c:ptCount val="180"/>
                <c:pt idx="0">
                  <c:v>2005</c:v>
                </c:pt>
                <c:pt idx="1">
                  <c:v>2005/02</c:v>
                </c:pt>
                <c:pt idx="2">
                  <c:v>2005/03</c:v>
                </c:pt>
                <c:pt idx="3">
                  <c:v>2005/04</c:v>
                </c:pt>
                <c:pt idx="4">
                  <c:v>2005/05</c:v>
                </c:pt>
                <c:pt idx="5">
                  <c:v>2005/06</c:v>
                </c:pt>
                <c:pt idx="6">
                  <c:v>2005/07</c:v>
                </c:pt>
                <c:pt idx="7">
                  <c:v>2005/08</c:v>
                </c:pt>
                <c:pt idx="8">
                  <c:v>2005/09</c:v>
                </c:pt>
                <c:pt idx="9">
                  <c:v>2005/10</c:v>
                </c:pt>
                <c:pt idx="10">
                  <c:v>2005/11</c:v>
                </c:pt>
                <c:pt idx="11">
                  <c:v>2005/12</c:v>
                </c:pt>
                <c:pt idx="12">
                  <c:v>2006</c:v>
                </c:pt>
                <c:pt idx="13">
                  <c:v>2006/02</c:v>
                </c:pt>
                <c:pt idx="14">
                  <c:v>2006/03</c:v>
                </c:pt>
                <c:pt idx="15">
                  <c:v>2006/04</c:v>
                </c:pt>
                <c:pt idx="16">
                  <c:v>2006/05</c:v>
                </c:pt>
                <c:pt idx="17">
                  <c:v>2006/06</c:v>
                </c:pt>
                <c:pt idx="18">
                  <c:v>2006/07</c:v>
                </c:pt>
                <c:pt idx="19">
                  <c:v>2006/08</c:v>
                </c:pt>
                <c:pt idx="20">
                  <c:v>2006/09</c:v>
                </c:pt>
                <c:pt idx="21">
                  <c:v>2006/10</c:v>
                </c:pt>
                <c:pt idx="22">
                  <c:v>2006/11</c:v>
                </c:pt>
                <c:pt idx="23">
                  <c:v>2006/12</c:v>
                </c:pt>
                <c:pt idx="24">
                  <c:v>2007</c:v>
                </c:pt>
                <c:pt idx="25">
                  <c:v>2007/02</c:v>
                </c:pt>
                <c:pt idx="26">
                  <c:v>2007/03</c:v>
                </c:pt>
                <c:pt idx="27">
                  <c:v>2007/04</c:v>
                </c:pt>
                <c:pt idx="28">
                  <c:v>2007/05</c:v>
                </c:pt>
                <c:pt idx="29">
                  <c:v>2007/06</c:v>
                </c:pt>
                <c:pt idx="30">
                  <c:v>2007/07</c:v>
                </c:pt>
                <c:pt idx="31">
                  <c:v>2007/08</c:v>
                </c:pt>
                <c:pt idx="32">
                  <c:v>2007/09</c:v>
                </c:pt>
                <c:pt idx="33">
                  <c:v>2007/10</c:v>
                </c:pt>
                <c:pt idx="34">
                  <c:v>2007/11</c:v>
                </c:pt>
                <c:pt idx="35">
                  <c:v>2007/12</c:v>
                </c:pt>
                <c:pt idx="36">
                  <c:v>2008</c:v>
                </c:pt>
                <c:pt idx="37">
                  <c:v>2008/02</c:v>
                </c:pt>
                <c:pt idx="38">
                  <c:v>2008/03</c:v>
                </c:pt>
                <c:pt idx="39">
                  <c:v>2008/04</c:v>
                </c:pt>
                <c:pt idx="40">
                  <c:v>2008/05</c:v>
                </c:pt>
                <c:pt idx="41">
                  <c:v>2008/06</c:v>
                </c:pt>
                <c:pt idx="42">
                  <c:v>2008/07</c:v>
                </c:pt>
                <c:pt idx="43">
                  <c:v>2008/08</c:v>
                </c:pt>
                <c:pt idx="44">
                  <c:v>2008/09</c:v>
                </c:pt>
                <c:pt idx="45">
                  <c:v>2008/10</c:v>
                </c:pt>
                <c:pt idx="46">
                  <c:v>2008/11</c:v>
                </c:pt>
                <c:pt idx="47">
                  <c:v>2008/12</c:v>
                </c:pt>
                <c:pt idx="48">
                  <c:v>2009</c:v>
                </c:pt>
                <c:pt idx="49">
                  <c:v>2009/02</c:v>
                </c:pt>
                <c:pt idx="50">
                  <c:v>2009/03</c:v>
                </c:pt>
                <c:pt idx="51">
                  <c:v>2009/04</c:v>
                </c:pt>
                <c:pt idx="52">
                  <c:v>2009/05</c:v>
                </c:pt>
                <c:pt idx="53">
                  <c:v>2009/06</c:v>
                </c:pt>
                <c:pt idx="54">
                  <c:v>2009/07</c:v>
                </c:pt>
                <c:pt idx="55">
                  <c:v>2009/08</c:v>
                </c:pt>
                <c:pt idx="56">
                  <c:v>2009/09</c:v>
                </c:pt>
                <c:pt idx="57">
                  <c:v>2009/10</c:v>
                </c:pt>
                <c:pt idx="58">
                  <c:v>2009/11</c:v>
                </c:pt>
                <c:pt idx="59">
                  <c:v>2009/12</c:v>
                </c:pt>
                <c:pt idx="60">
                  <c:v>2010</c:v>
                </c:pt>
                <c:pt idx="61">
                  <c:v>2010/02</c:v>
                </c:pt>
                <c:pt idx="62">
                  <c:v>2010/03</c:v>
                </c:pt>
                <c:pt idx="63">
                  <c:v>2010/04</c:v>
                </c:pt>
                <c:pt idx="64">
                  <c:v>2010/05</c:v>
                </c:pt>
                <c:pt idx="65">
                  <c:v>2010/06</c:v>
                </c:pt>
                <c:pt idx="66">
                  <c:v>2010/07</c:v>
                </c:pt>
                <c:pt idx="67">
                  <c:v>2010/08</c:v>
                </c:pt>
                <c:pt idx="68">
                  <c:v>2010/09</c:v>
                </c:pt>
                <c:pt idx="69">
                  <c:v>2010/10</c:v>
                </c:pt>
                <c:pt idx="70">
                  <c:v>2010/11</c:v>
                </c:pt>
                <c:pt idx="71">
                  <c:v>2010/12</c:v>
                </c:pt>
                <c:pt idx="72">
                  <c:v>2011</c:v>
                </c:pt>
                <c:pt idx="73">
                  <c:v>2011/02</c:v>
                </c:pt>
                <c:pt idx="74">
                  <c:v>2011/03</c:v>
                </c:pt>
                <c:pt idx="75">
                  <c:v>2011/04</c:v>
                </c:pt>
                <c:pt idx="76">
                  <c:v>2011/05</c:v>
                </c:pt>
                <c:pt idx="77">
                  <c:v>2011/06</c:v>
                </c:pt>
                <c:pt idx="78">
                  <c:v>2011/07</c:v>
                </c:pt>
                <c:pt idx="79">
                  <c:v>2011/08</c:v>
                </c:pt>
                <c:pt idx="80">
                  <c:v>2011/09</c:v>
                </c:pt>
                <c:pt idx="81">
                  <c:v>2011/10</c:v>
                </c:pt>
                <c:pt idx="82">
                  <c:v>2011/11</c:v>
                </c:pt>
                <c:pt idx="83">
                  <c:v>2011/12</c:v>
                </c:pt>
                <c:pt idx="84">
                  <c:v>2012</c:v>
                </c:pt>
                <c:pt idx="85">
                  <c:v>2012/02</c:v>
                </c:pt>
                <c:pt idx="86">
                  <c:v>2012/03</c:v>
                </c:pt>
                <c:pt idx="87">
                  <c:v>2012/04</c:v>
                </c:pt>
                <c:pt idx="88">
                  <c:v>2012/05</c:v>
                </c:pt>
                <c:pt idx="89">
                  <c:v>2012/06</c:v>
                </c:pt>
                <c:pt idx="90">
                  <c:v>2012/07</c:v>
                </c:pt>
                <c:pt idx="91">
                  <c:v>2012/08</c:v>
                </c:pt>
                <c:pt idx="92">
                  <c:v>2012/09</c:v>
                </c:pt>
                <c:pt idx="93">
                  <c:v>2012/10</c:v>
                </c:pt>
                <c:pt idx="94">
                  <c:v>2012/11</c:v>
                </c:pt>
                <c:pt idx="95">
                  <c:v>2012/12</c:v>
                </c:pt>
                <c:pt idx="96">
                  <c:v>2013</c:v>
                </c:pt>
                <c:pt idx="97">
                  <c:v>2</c:v>
                </c:pt>
                <c:pt idx="98">
                  <c:v>3</c:v>
                </c:pt>
                <c:pt idx="99">
                  <c:v>4</c:v>
                </c:pt>
                <c:pt idx="100">
                  <c:v>5</c:v>
                </c:pt>
                <c:pt idx="101">
                  <c:v>6</c:v>
                </c:pt>
                <c:pt idx="102">
                  <c:v>7</c:v>
                </c:pt>
                <c:pt idx="103">
                  <c:v>8</c:v>
                </c:pt>
                <c:pt idx="104">
                  <c:v>9</c:v>
                </c:pt>
                <c:pt idx="105">
                  <c:v>10</c:v>
                </c:pt>
                <c:pt idx="106">
                  <c:v>11</c:v>
                </c:pt>
                <c:pt idx="107">
                  <c:v>12</c:v>
                </c:pt>
                <c:pt idx="108">
                  <c:v>2014</c:v>
                </c:pt>
                <c:pt idx="109">
                  <c:v>2</c:v>
                </c:pt>
                <c:pt idx="110">
                  <c:v>3</c:v>
                </c:pt>
                <c:pt idx="111">
                  <c:v>4</c:v>
                </c:pt>
                <c:pt idx="112">
                  <c:v>5</c:v>
                </c:pt>
                <c:pt idx="113">
                  <c:v>6</c:v>
                </c:pt>
                <c:pt idx="114">
                  <c:v>7</c:v>
                </c:pt>
                <c:pt idx="115">
                  <c:v>8</c:v>
                </c:pt>
                <c:pt idx="116">
                  <c:v>9</c:v>
                </c:pt>
                <c:pt idx="117">
                  <c:v>10</c:v>
                </c:pt>
                <c:pt idx="118">
                  <c:v>11</c:v>
                </c:pt>
                <c:pt idx="119">
                  <c:v>12</c:v>
                </c:pt>
                <c:pt idx="120">
                  <c:v>2015</c:v>
                </c:pt>
                <c:pt idx="121">
                  <c:v>2</c:v>
                </c:pt>
                <c:pt idx="122">
                  <c:v>3</c:v>
                </c:pt>
                <c:pt idx="123">
                  <c:v>4</c:v>
                </c:pt>
                <c:pt idx="124">
                  <c:v>5</c:v>
                </c:pt>
                <c:pt idx="125">
                  <c:v>6</c:v>
                </c:pt>
                <c:pt idx="126">
                  <c:v>7</c:v>
                </c:pt>
                <c:pt idx="127">
                  <c:v>8</c:v>
                </c:pt>
                <c:pt idx="128">
                  <c:v>9</c:v>
                </c:pt>
                <c:pt idx="129">
                  <c:v>10</c:v>
                </c:pt>
                <c:pt idx="130">
                  <c:v>11</c:v>
                </c:pt>
                <c:pt idx="131">
                  <c:v>12</c:v>
                </c:pt>
                <c:pt idx="132">
                  <c:v>2016</c:v>
                </c:pt>
                <c:pt idx="133">
                  <c:v>2</c:v>
                </c:pt>
                <c:pt idx="134">
                  <c:v>3</c:v>
                </c:pt>
                <c:pt idx="135">
                  <c:v>4</c:v>
                </c:pt>
                <c:pt idx="136">
                  <c:v>5</c:v>
                </c:pt>
                <c:pt idx="137">
                  <c:v>6</c:v>
                </c:pt>
                <c:pt idx="138">
                  <c:v>7</c:v>
                </c:pt>
                <c:pt idx="139">
                  <c:v>8</c:v>
                </c:pt>
                <c:pt idx="140">
                  <c:v>9</c:v>
                </c:pt>
                <c:pt idx="141">
                  <c:v>10</c:v>
                </c:pt>
                <c:pt idx="142">
                  <c:v>11</c:v>
                </c:pt>
                <c:pt idx="143">
                  <c:v>12</c:v>
                </c:pt>
                <c:pt idx="144">
                  <c:v>2017</c:v>
                </c:pt>
                <c:pt idx="145">
                  <c:v>2</c:v>
                </c:pt>
                <c:pt idx="146">
                  <c:v>3</c:v>
                </c:pt>
                <c:pt idx="147">
                  <c:v>4</c:v>
                </c:pt>
                <c:pt idx="148">
                  <c:v>5</c:v>
                </c:pt>
                <c:pt idx="149">
                  <c:v>6</c:v>
                </c:pt>
                <c:pt idx="150">
                  <c:v>7</c:v>
                </c:pt>
                <c:pt idx="151">
                  <c:v>8</c:v>
                </c:pt>
                <c:pt idx="152">
                  <c:v>9</c:v>
                </c:pt>
                <c:pt idx="153">
                  <c:v>10</c:v>
                </c:pt>
                <c:pt idx="154">
                  <c:v>11</c:v>
                </c:pt>
                <c:pt idx="155">
                  <c:v>12</c:v>
                </c:pt>
                <c:pt idx="156">
                  <c:v>2018</c:v>
                </c:pt>
                <c:pt idx="157">
                  <c:v>2</c:v>
                </c:pt>
                <c:pt idx="158">
                  <c:v>3</c:v>
                </c:pt>
                <c:pt idx="159">
                  <c:v>4</c:v>
                </c:pt>
                <c:pt idx="160">
                  <c:v>5</c:v>
                </c:pt>
                <c:pt idx="161">
                  <c:v>6</c:v>
                </c:pt>
                <c:pt idx="162">
                  <c:v>7</c:v>
                </c:pt>
                <c:pt idx="163">
                  <c:v>8</c:v>
                </c:pt>
                <c:pt idx="164">
                  <c:v>9</c:v>
                </c:pt>
                <c:pt idx="165">
                  <c:v>10</c:v>
                </c:pt>
                <c:pt idx="166">
                  <c:v>11</c:v>
                </c:pt>
                <c:pt idx="167">
                  <c:v>12</c:v>
                </c:pt>
                <c:pt idx="168">
                  <c:v>2019</c:v>
                </c:pt>
                <c:pt idx="169">
                  <c:v>2</c:v>
                </c:pt>
                <c:pt idx="170">
                  <c:v>3</c:v>
                </c:pt>
                <c:pt idx="171">
                  <c:v>4</c:v>
                </c:pt>
                <c:pt idx="172">
                  <c:v>5</c:v>
                </c:pt>
                <c:pt idx="173">
                  <c:v>6</c:v>
                </c:pt>
                <c:pt idx="174">
                  <c:v>7</c:v>
                </c:pt>
                <c:pt idx="175">
                  <c:v>8</c:v>
                </c:pt>
                <c:pt idx="176">
                  <c:v>9</c:v>
                </c:pt>
                <c:pt idx="177">
                  <c:v>10</c:v>
                </c:pt>
                <c:pt idx="178">
                  <c:v>11</c:v>
                </c:pt>
                <c:pt idx="179">
                  <c:v>12</c:v>
                </c:pt>
              </c:strCache>
            </c:strRef>
          </c:cat>
          <c:val>
            <c:numRef>
              <c:f>Taul1!$C$2:$C$181</c:f>
              <c:numCache>
                <c:formatCode>General</c:formatCode>
                <c:ptCount val="180"/>
                <c:pt idx="0">
                  <c:v>95.362698516273596</c:v>
                </c:pt>
                <c:pt idx="1">
                  <c:v>95.991699252578201</c:v>
                </c:pt>
                <c:pt idx="2">
                  <c:v>96.432257555178495</c:v>
                </c:pt>
                <c:pt idx="3">
                  <c:v>96.636940581664504</c:v>
                </c:pt>
                <c:pt idx="4">
                  <c:v>96.801279913383496</c:v>
                </c:pt>
                <c:pt idx="5">
                  <c:v>97.401666271929997</c:v>
                </c:pt>
                <c:pt idx="6">
                  <c:v>98.586971757802502</c:v>
                </c:pt>
                <c:pt idx="7">
                  <c:v>100.20896873847001</c:v>
                </c:pt>
                <c:pt idx="8">
                  <c:v>102.17343599708001</c:v>
                </c:pt>
                <c:pt idx="9">
                  <c:v>104.414508907352</c:v>
                </c:pt>
                <c:pt idx="10">
                  <c:v>106.837192890873</c:v>
                </c:pt>
                <c:pt idx="11">
                  <c:v>109.152379617411</c:v>
                </c:pt>
                <c:pt idx="12">
                  <c:v>110.995171323753</c:v>
                </c:pt>
                <c:pt idx="13">
                  <c:v>112.346233970873</c:v>
                </c:pt>
                <c:pt idx="14">
                  <c:v>113.84062629397</c:v>
                </c:pt>
                <c:pt idx="15">
                  <c:v>115.561226873669</c:v>
                </c:pt>
                <c:pt idx="16">
                  <c:v>116.82554413235999</c:v>
                </c:pt>
                <c:pt idx="17">
                  <c:v>117.39344930534401</c:v>
                </c:pt>
                <c:pt idx="18">
                  <c:v>117.16492096405899</c:v>
                </c:pt>
                <c:pt idx="19">
                  <c:v>116.258927895312</c:v>
                </c:pt>
                <c:pt idx="20">
                  <c:v>115.255749057062</c:v>
                </c:pt>
                <c:pt idx="21">
                  <c:v>114.521055574084</c:v>
                </c:pt>
                <c:pt idx="22">
                  <c:v>114.24084090180401</c:v>
                </c:pt>
                <c:pt idx="23">
                  <c:v>114.57467530898199</c:v>
                </c:pt>
                <c:pt idx="24">
                  <c:v>115.374717843867</c:v>
                </c:pt>
                <c:pt idx="25">
                  <c:v>116.611709660735</c:v>
                </c:pt>
                <c:pt idx="26">
                  <c:v>118.17222439730099</c:v>
                </c:pt>
                <c:pt idx="27">
                  <c:v>119.776691849252</c:v>
                </c:pt>
                <c:pt idx="28">
                  <c:v>121.115509604989</c:v>
                </c:pt>
                <c:pt idx="29">
                  <c:v>122.328785000652</c:v>
                </c:pt>
                <c:pt idx="30">
                  <c:v>124.08096451076</c:v>
                </c:pt>
                <c:pt idx="31">
                  <c:v>126.350394011603</c:v>
                </c:pt>
                <c:pt idx="32">
                  <c:v>129.023389353711</c:v>
                </c:pt>
                <c:pt idx="33">
                  <c:v>131.75516017445699</c:v>
                </c:pt>
                <c:pt idx="34">
                  <c:v>134.10630821358299</c:v>
                </c:pt>
                <c:pt idx="35">
                  <c:v>136.44933595631699</c:v>
                </c:pt>
                <c:pt idx="36">
                  <c:v>139.05466216183501</c:v>
                </c:pt>
                <c:pt idx="37">
                  <c:v>141.84830190746399</c:v>
                </c:pt>
                <c:pt idx="38">
                  <c:v>144.52103946238401</c:v>
                </c:pt>
                <c:pt idx="39">
                  <c:v>147.031499983082</c:v>
                </c:pt>
                <c:pt idx="40">
                  <c:v>149.12060734661199</c:v>
                </c:pt>
                <c:pt idx="41">
                  <c:v>149.88249737781999</c:v>
                </c:pt>
                <c:pt idx="42">
                  <c:v>149.184925249771</c:v>
                </c:pt>
                <c:pt idx="43">
                  <c:v>147.63214412881601</c:v>
                </c:pt>
                <c:pt idx="44">
                  <c:v>145.51687136580401</c:v>
                </c:pt>
                <c:pt idx="45">
                  <c:v>143.80619559280501</c:v>
                </c:pt>
                <c:pt idx="46">
                  <c:v>104.67255388155</c:v>
                </c:pt>
                <c:pt idx="47">
                  <c:v>103.551308511649</c:v>
                </c:pt>
                <c:pt idx="48">
                  <c:v>102.035133171249</c:v>
                </c:pt>
                <c:pt idx="49">
                  <c:v>101.15517660838999</c:v>
                </c:pt>
                <c:pt idx="50">
                  <c:v>101.069204581522</c:v>
                </c:pt>
                <c:pt idx="51">
                  <c:v>101.39375864996801</c:v>
                </c:pt>
                <c:pt idx="52">
                  <c:v>101.811244999331</c:v>
                </c:pt>
                <c:pt idx="53">
                  <c:v>102.49592776803</c:v>
                </c:pt>
                <c:pt idx="54">
                  <c:v>103.603252629832</c:v>
                </c:pt>
                <c:pt idx="55">
                  <c:v>105.06323036346301</c:v>
                </c:pt>
                <c:pt idx="56">
                  <c:v>106.66460436916999</c:v>
                </c:pt>
                <c:pt idx="57">
                  <c:v>107.921445799438</c:v>
                </c:pt>
                <c:pt idx="58">
                  <c:v>108.724968461348</c:v>
                </c:pt>
                <c:pt idx="59">
                  <c:v>110.282260858076</c:v>
                </c:pt>
                <c:pt idx="60">
                  <c:v>112.717060839387</c:v>
                </c:pt>
                <c:pt idx="61">
                  <c:v>114.40131342571701</c:v>
                </c:pt>
                <c:pt idx="62">
                  <c:v>115.299959559635</c:v>
                </c:pt>
                <c:pt idx="63">
                  <c:v>116.431387523422</c:v>
                </c:pt>
                <c:pt idx="64">
                  <c:v>118.618067337235</c:v>
                </c:pt>
                <c:pt idx="65">
                  <c:v>121.805219223835</c:v>
                </c:pt>
                <c:pt idx="66">
                  <c:v>124.944938268024</c:v>
                </c:pt>
                <c:pt idx="67">
                  <c:v>128.08543067377499</c:v>
                </c:pt>
                <c:pt idx="68">
                  <c:v>131.56981118699699</c:v>
                </c:pt>
                <c:pt idx="69">
                  <c:v>135.016941451696</c:v>
                </c:pt>
                <c:pt idx="70">
                  <c:v>138.38505994357601</c:v>
                </c:pt>
                <c:pt idx="71">
                  <c:v>141.536508304775</c:v>
                </c:pt>
                <c:pt idx="72">
                  <c:v>144.195840925971</c:v>
                </c:pt>
                <c:pt idx="73">
                  <c:v>146.898095113805</c:v>
                </c:pt>
                <c:pt idx="74">
                  <c:v>149.47583809031201</c:v>
                </c:pt>
                <c:pt idx="75">
                  <c:v>151.30135805512401</c:v>
                </c:pt>
                <c:pt idx="76">
                  <c:v>152.63398891837301</c:v>
                </c:pt>
                <c:pt idx="77">
                  <c:v>153.927178342009</c:v>
                </c:pt>
                <c:pt idx="78">
                  <c:v>155.17976628369101</c:v>
                </c:pt>
                <c:pt idx="79">
                  <c:v>155.870120370504</c:v>
                </c:pt>
                <c:pt idx="80">
                  <c:v>156.291215740485</c:v>
                </c:pt>
                <c:pt idx="81">
                  <c:v>157.434630808468</c:v>
                </c:pt>
                <c:pt idx="82">
                  <c:v>159.663201040171</c:v>
                </c:pt>
                <c:pt idx="83">
                  <c:v>161.96008487643101</c:v>
                </c:pt>
                <c:pt idx="84">
                  <c:v>163.50642131771099</c:v>
                </c:pt>
                <c:pt idx="85">
                  <c:v>164.494004031147</c:v>
                </c:pt>
                <c:pt idx="86">
                  <c:v>164.85284379546499</c:v>
                </c:pt>
                <c:pt idx="87">
                  <c:v>164.63952489821401</c:v>
                </c:pt>
                <c:pt idx="88">
                  <c:v>163.92854783644</c:v>
                </c:pt>
                <c:pt idx="89">
                  <c:v>162.96300592749401</c:v>
                </c:pt>
                <c:pt idx="90">
                  <c:v>162.59991267459</c:v>
                </c:pt>
                <c:pt idx="91">
                  <c:v>163.023199235661</c:v>
                </c:pt>
                <c:pt idx="92">
                  <c:v>163.46169524076501</c:v>
                </c:pt>
                <c:pt idx="93">
                  <c:v>163.74062097711001</c:v>
                </c:pt>
                <c:pt idx="94">
                  <c:v>163.932414644245</c:v>
                </c:pt>
                <c:pt idx="95">
                  <c:v>163.910631626943</c:v>
                </c:pt>
                <c:pt idx="96">
                  <c:v>163.649493206502</c:v>
                </c:pt>
                <c:pt idx="97">
                  <c:v>162.98221107292599</c:v>
                </c:pt>
                <c:pt idx="98">
                  <c:v>161.91200756605301</c:v>
                </c:pt>
                <c:pt idx="99">
                  <c:v>161.07265248514901</c:v>
                </c:pt>
                <c:pt idx="100">
                  <c:v>160.86397375726401</c:v>
                </c:pt>
                <c:pt idx="101">
                  <c:v>160.904059664844</c:v>
                </c:pt>
                <c:pt idx="102">
                  <c:v>161.06852789015599</c:v>
                </c:pt>
                <c:pt idx="103">
                  <c:v>160.95316812396899</c:v>
                </c:pt>
                <c:pt idx="104">
                  <c:v>160.428957879184</c:v>
                </c:pt>
                <c:pt idx="105">
                  <c:v>159.56549969629401</c:v>
                </c:pt>
                <c:pt idx="106">
                  <c:v>158.055897929163</c:v>
                </c:pt>
                <c:pt idx="107">
                  <c:v>156.30694075889301</c:v>
                </c:pt>
                <c:pt idx="108">
                  <c:v>154.431410079801</c:v>
                </c:pt>
                <c:pt idx="109">
                  <c:v>152.087480081911</c:v>
                </c:pt>
                <c:pt idx="110">
                  <c:v>149.76700871803999</c:v>
                </c:pt>
                <c:pt idx="111">
                  <c:v>148.29401273146399</c:v>
                </c:pt>
                <c:pt idx="112">
                  <c:v>147.41972748671901</c:v>
                </c:pt>
                <c:pt idx="113">
                  <c:v>146.38728980274399</c:v>
                </c:pt>
                <c:pt idx="114">
                  <c:v>145.08121101975701</c:v>
                </c:pt>
                <c:pt idx="115">
                  <c:v>144.04168418813899</c:v>
                </c:pt>
                <c:pt idx="116">
                  <c:v>143.210836084406</c:v>
                </c:pt>
                <c:pt idx="117">
                  <c:v>141.65573487876699</c:v>
                </c:pt>
                <c:pt idx="118">
                  <c:v>139.27726139781799</c:v>
                </c:pt>
                <c:pt idx="119">
                  <c:v>136.62849805128999</c:v>
                </c:pt>
                <c:pt idx="120">
                  <c:v>134.37324684573201</c:v>
                </c:pt>
                <c:pt idx="121">
                  <c:v>133.227253905878</c:v>
                </c:pt>
                <c:pt idx="122">
                  <c:v>132.75808122551999</c:v>
                </c:pt>
                <c:pt idx="123">
                  <c:v>131.75657800398599</c:v>
                </c:pt>
                <c:pt idx="124">
                  <c:v>130.41788914184201</c:v>
                </c:pt>
                <c:pt idx="125">
                  <c:v>129.77857691805701</c:v>
                </c:pt>
                <c:pt idx="126">
                  <c:v>129.464463230685</c:v>
                </c:pt>
                <c:pt idx="127">
                  <c:v>128.54313182431099</c:v>
                </c:pt>
                <c:pt idx="128">
                  <c:v>127.079545070061</c:v>
                </c:pt>
                <c:pt idx="129">
                  <c:v>125.735571570584</c:v>
                </c:pt>
                <c:pt idx="130">
                  <c:v>124.67181274338699</c:v>
                </c:pt>
                <c:pt idx="131">
                  <c:v>123.802941029569</c:v>
                </c:pt>
                <c:pt idx="132">
                  <c:v>123.516539464801</c:v>
                </c:pt>
                <c:pt idx="133">
                  <c:v>123.9412438554</c:v>
                </c:pt>
                <c:pt idx="134">
                  <c:v>124.917226145421</c:v>
                </c:pt>
                <c:pt idx="135">
                  <c:v>126.19958850720199</c:v>
                </c:pt>
                <c:pt idx="136">
                  <c:v>127.500769333636</c:v>
                </c:pt>
                <c:pt idx="137">
                  <c:v>128.57973760486701</c:v>
                </c:pt>
                <c:pt idx="138">
                  <c:v>129.54115491882101</c:v>
                </c:pt>
                <c:pt idx="139">
                  <c:v>130.906653648413</c:v>
                </c:pt>
                <c:pt idx="140">
                  <c:v>132.60920912502101</c:v>
                </c:pt>
                <c:pt idx="141">
                  <c:v>134.242548741918</c:v>
                </c:pt>
                <c:pt idx="142">
                  <c:v>135.814663901899</c:v>
                </c:pt>
                <c:pt idx="143">
                  <c:v>137.72924933982301</c:v>
                </c:pt>
                <c:pt idx="144">
                  <c:v>140.12254558402401</c:v>
                </c:pt>
                <c:pt idx="145">
                  <c:v>142.05466055066501</c:v>
                </c:pt>
                <c:pt idx="146">
                  <c:v>143.15528294560499</c:v>
                </c:pt>
                <c:pt idx="147">
                  <c:v>143.86509996503699</c:v>
                </c:pt>
                <c:pt idx="148">
                  <c:v>144.04000857142299</c:v>
                </c:pt>
                <c:pt idx="149">
                  <c:v>144.11876255705499</c:v>
                </c:pt>
                <c:pt idx="150">
                  <c:v>144.20563683907699</c:v>
                </c:pt>
                <c:pt idx="151">
                  <c:v>143.97478841310999</c:v>
                </c:pt>
                <c:pt idx="152">
                  <c:v>144.341490686632</c:v>
                </c:pt>
                <c:pt idx="153">
                  <c:v>145.90651669896999</c:v>
                </c:pt>
                <c:pt idx="154">
                  <c:v>148.43128440854699</c:v>
                </c:pt>
                <c:pt idx="155">
                  <c:v>151.151068125097</c:v>
                </c:pt>
                <c:pt idx="156">
                  <c:v>152.66788793346501</c:v>
                </c:pt>
                <c:pt idx="157">
                  <c:v>153.02440761310001</c:v>
                </c:pt>
                <c:pt idx="158">
                  <c:v>153.33594342860101</c:v>
                </c:pt>
                <c:pt idx="159">
                  <c:v>154.30341874145</c:v>
                </c:pt>
                <c:pt idx="160">
                  <c:v>156.27407289254899</c:v>
                </c:pt>
                <c:pt idx="161">
                  <c:v>158.863802973253</c:v>
                </c:pt>
                <c:pt idx="162">
                  <c:v>161.54401635659701</c:v>
                </c:pt>
                <c:pt idx="163">
                  <c:v>163.558107648706</c:v>
                </c:pt>
                <c:pt idx="164">
                  <c:v>164.319353211947</c:v>
                </c:pt>
                <c:pt idx="165">
                  <c:v>164.43393961657301</c:v>
                </c:pt>
                <c:pt idx="166">
                  <c:v>164.30272593838501</c:v>
                </c:pt>
                <c:pt idx="167">
                  <c:v>163.938085962359</c:v>
                </c:pt>
                <c:pt idx="168">
                  <c:v>163.92403656066699</c:v>
                </c:pt>
                <c:pt idx="169">
                  <c:v>164.74289756020499</c:v>
                </c:pt>
                <c:pt idx="170">
                  <c:v>165.971897974276</c:v>
                </c:pt>
                <c:pt idx="171">
                  <c:v>166.86397053492399</c:v>
                </c:pt>
                <c:pt idx="172">
                  <c:v>167.08992100433801</c:v>
                </c:pt>
                <c:pt idx="173">
                  <c:v>166.31462603940599</c:v>
                </c:pt>
                <c:pt idx="174">
                  <c:v>165.26014755094101</c:v>
                </c:pt>
                <c:pt idx="175">
                  <c:v>165.35630217169501</c:v>
                </c:pt>
                <c:pt idx="176">
                  <c:v>166.37275705007599</c:v>
                </c:pt>
              </c:numCache>
            </c:numRef>
          </c:val>
          <c:smooth val="0"/>
          <c:extLst>
            <c:ext xmlns:c16="http://schemas.microsoft.com/office/drawing/2014/chart" uri="{C3380CC4-5D6E-409C-BE32-E72D297353CC}">
              <c16:uniqueId val="{00000001-2BDC-4007-A709-E2F0E40AB0AC}"/>
            </c:ext>
          </c:extLst>
        </c:ser>
        <c:ser>
          <c:idx val="0"/>
          <c:order val="2"/>
          <c:tx>
            <c:strRef>
              <c:f>Taul1!$B$1</c:f>
              <c:strCache>
                <c:ptCount val="1"/>
                <c:pt idx="0">
                  <c:v>Kotimaan liikevaihto</c:v>
                </c:pt>
              </c:strCache>
            </c:strRef>
          </c:tx>
          <c:marker>
            <c:symbol val="none"/>
          </c:marker>
          <c:cat>
            <c:strRef>
              <c:f>Taul1!$A$2:$A$181</c:f>
              <c:strCache>
                <c:ptCount val="180"/>
                <c:pt idx="0">
                  <c:v>2005</c:v>
                </c:pt>
                <c:pt idx="1">
                  <c:v>2005/02</c:v>
                </c:pt>
                <c:pt idx="2">
                  <c:v>2005/03</c:v>
                </c:pt>
                <c:pt idx="3">
                  <c:v>2005/04</c:v>
                </c:pt>
                <c:pt idx="4">
                  <c:v>2005/05</c:v>
                </c:pt>
                <c:pt idx="5">
                  <c:v>2005/06</c:v>
                </c:pt>
                <c:pt idx="6">
                  <c:v>2005/07</c:v>
                </c:pt>
                <c:pt idx="7">
                  <c:v>2005/08</c:v>
                </c:pt>
                <c:pt idx="8">
                  <c:v>2005/09</c:v>
                </c:pt>
                <c:pt idx="9">
                  <c:v>2005/10</c:v>
                </c:pt>
                <c:pt idx="10">
                  <c:v>2005/11</c:v>
                </c:pt>
                <c:pt idx="11">
                  <c:v>2005/12</c:v>
                </c:pt>
                <c:pt idx="12">
                  <c:v>2006</c:v>
                </c:pt>
                <c:pt idx="13">
                  <c:v>2006/02</c:v>
                </c:pt>
                <c:pt idx="14">
                  <c:v>2006/03</c:v>
                </c:pt>
                <c:pt idx="15">
                  <c:v>2006/04</c:v>
                </c:pt>
                <c:pt idx="16">
                  <c:v>2006/05</c:v>
                </c:pt>
                <c:pt idx="17">
                  <c:v>2006/06</c:v>
                </c:pt>
                <c:pt idx="18">
                  <c:v>2006/07</c:v>
                </c:pt>
                <c:pt idx="19">
                  <c:v>2006/08</c:v>
                </c:pt>
                <c:pt idx="20">
                  <c:v>2006/09</c:v>
                </c:pt>
                <c:pt idx="21">
                  <c:v>2006/10</c:v>
                </c:pt>
                <c:pt idx="22">
                  <c:v>2006/11</c:v>
                </c:pt>
                <c:pt idx="23">
                  <c:v>2006/12</c:v>
                </c:pt>
                <c:pt idx="24">
                  <c:v>2007</c:v>
                </c:pt>
                <c:pt idx="25">
                  <c:v>2007/02</c:v>
                </c:pt>
                <c:pt idx="26">
                  <c:v>2007/03</c:v>
                </c:pt>
                <c:pt idx="27">
                  <c:v>2007/04</c:v>
                </c:pt>
                <c:pt idx="28">
                  <c:v>2007/05</c:v>
                </c:pt>
                <c:pt idx="29">
                  <c:v>2007/06</c:v>
                </c:pt>
                <c:pt idx="30">
                  <c:v>2007/07</c:v>
                </c:pt>
                <c:pt idx="31">
                  <c:v>2007/08</c:v>
                </c:pt>
                <c:pt idx="32">
                  <c:v>2007/09</c:v>
                </c:pt>
                <c:pt idx="33">
                  <c:v>2007/10</c:v>
                </c:pt>
                <c:pt idx="34">
                  <c:v>2007/11</c:v>
                </c:pt>
                <c:pt idx="35">
                  <c:v>2007/12</c:v>
                </c:pt>
                <c:pt idx="36">
                  <c:v>2008</c:v>
                </c:pt>
                <c:pt idx="37">
                  <c:v>2008/02</c:v>
                </c:pt>
                <c:pt idx="38">
                  <c:v>2008/03</c:v>
                </c:pt>
                <c:pt idx="39">
                  <c:v>2008/04</c:v>
                </c:pt>
                <c:pt idx="40">
                  <c:v>2008/05</c:v>
                </c:pt>
                <c:pt idx="41">
                  <c:v>2008/06</c:v>
                </c:pt>
                <c:pt idx="42">
                  <c:v>2008/07</c:v>
                </c:pt>
                <c:pt idx="43">
                  <c:v>2008/08</c:v>
                </c:pt>
                <c:pt idx="44">
                  <c:v>2008/09</c:v>
                </c:pt>
                <c:pt idx="45">
                  <c:v>2008/10</c:v>
                </c:pt>
                <c:pt idx="46">
                  <c:v>2008/11</c:v>
                </c:pt>
                <c:pt idx="47">
                  <c:v>2008/12</c:v>
                </c:pt>
                <c:pt idx="48">
                  <c:v>2009</c:v>
                </c:pt>
                <c:pt idx="49">
                  <c:v>2009/02</c:v>
                </c:pt>
                <c:pt idx="50">
                  <c:v>2009/03</c:v>
                </c:pt>
                <c:pt idx="51">
                  <c:v>2009/04</c:v>
                </c:pt>
                <c:pt idx="52">
                  <c:v>2009/05</c:v>
                </c:pt>
                <c:pt idx="53">
                  <c:v>2009/06</c:v>
                </c:pt>
                <c:pt idx="54">
                  <c:v>2009/07</c:v>
                </c:pt>
                <c:pt idx="55">
                  <c:v>2009/08</c:v>
                </c:pt>
                <c:pt idx="56">
                  <c:v>2009/09</c:v>
                </c:pt>
                <c:pt idx="57">
                  <c:v>2009/10</c:v>
                </c:pt>
                <c:pt idx="58">
                  <c:v>2009/11</c:v>
                </c:pt>
                <c:pt idx="59">
                  <c:v>2009/12</c:v>
                </c:pt>
                <c:pt idx="60">
                  <c:v>2010</c:v>
                </c:pt>
                <c:pt idx="61">
                  <c:v>2010/02</c:v>
                </c:pt>
                <c:pt idx="62">
                  <c:v>2010/03</c:v>
                </c:pt>
                <c:pt idx="63">
                  <c:v>2010/04</c:v>
                </c:pt>
                <c:pt idx="64">
                  <c:v>2010/05</c:v>
                </c:pt>
                <c:pt idx="65">
                  <c:v>2010/06</c:v>
                </c:pt>
                <c:pt idx="66">
                  <c:v>2010/07</c:v>
                </c:pt>
                <c:pt idx="67">
                  <c:v>2010/08</c:v>
                </c:pt>
                <c:pt idx="68">
                  <c:v>2010/09</c:v>
                </c:pt>
                <c:pt idx="69">
                  <c:v>2010/10</c:v>
                </c:pt>
                <c:pt idx="70">
                  <c:v>2010/11</c:v>
                </c:pt>
                <c:pt idx="71">
                  <c:v>2010/12</c:v>
                </c:pt>
                <c:pt idx="72">
                  <c:v>2011</c:v>
                </c:pt>
                <c:pt idx="73">
                  <c:v>2011/02</c:v>
                </c:pt>
                <c:pt idx="74">
                  <c:v>2011/03</c:v>
                </c:pt>
                <c:pt idx="75">
                  <c:v>2011/04</c:v>
                </c:pt>
                <c:pt idx="76">
                  <c:v>2011/05</c:v>
                </c:pt>
                <c:pt idx="77">
                  <c:v>2011/06</c:v>
                </c:pt>
                <c:pt idx="78">
                  <c:v>2011/07</c:v>
                </c:pt>
                <c:pt idx="79">
                  <c:v>2011/08</c:v>
                </c:pt>
                <c:pt idx="80">
                  <c:v>2011/09</c:v>
                </c:pt>
                <c:pt idx="81">
                  <c:v>2011/10</c:v>
                </c:pt>
                <c:pt idx="82">
                  <c:v>2011/11</c:v>
                </c:pt>
                <c:pt idx="83">
                  <c:v>2011/12</c:v>
                </c:pt>
                <c:pt idx="84">
                  <c:v>2012</c:v>
                </c:pt>
                <c:pt idx="85">
                  <c:v>2012/02</c:v>
                </c:pt>
                <c:pt idx="86">
                  <c:v>2012/03</c:v>
                </c:pt>
                <c:pt idx="87">
                  <c:v>2012/04</c:v>
                </c:pt>
                <c:pt idx="88">
                  <c:v>2012/05</c:v>
                </c:pt>
                <c:pt idx="89">
                  <c:v>2012/06</c:v>
                </c:pt>
                <c:pt idx="90">
                  <c:v>2012/07</c:v>
                </c:pt>
                <c:pt idx="91">
                  <c:v>2012/08</c:v>
                </c:pt>
                <c:pt idx="92">
                  <c:v>2012/09</c:v>
                </c:pt>
                <c:pt idx="93">
                  <c:v>2012/10</c:v>
                </c:pt>
                <c:pt idx="94">
                  <c:v>2012/11</c:v>
                </c:pt>
                <c:pt idx="95">
                  <c:v>2012/12</c:v>
                </c:pt>
                <c:pt idx="96">
                  <c:v>2013</c:v>
                </c:pt>
                <c:pt idx="97">
                  <c:v>2</c:v>
                </c:pt>
                <c:pt idx="98">
                  <c:v>3</c:v>
                </c:pt>
                <c:pt idx="99">
                  <c:v>4</c:v>
                </c:pt>
                <c:pt idx="100">
                  <c:v>5</c:v>
                </c:pt>
                <c:pt idx="101">
                  <c:v>6</c:v>
                </c:pt>
                <c:pt idx="102">
                  <c:v>7</c:v>
                </c:pt>
                <c:pt idx="103">
                  <c:v>8</c:v>
                </c:pt>
                <c:pt idx="104">
                  <c:v>9</c:v>
                </c:pt>
                <c:pt idx="105">
                  <c:v>10</c:v>
                </c:pt>
                <c:pt idx="106">
                  <c:v>11</c:v>
                </c:pt>
                <c:pt idx="107">
                  <c:v>12</c:v>
                </c:pt>
                <c:pt idx="108">
                  <c:v>2014</c:v>
                </c:pt>
                <c:pt idx="109">
                  <c:v>2</c:v>
                </c:pt>
                <c:pt idx="110">
                  <c:v>3</c:v>
                </c:pt>
                <c:pt idx="111">
                  <c:v>4</c:v>
                </c:pt>
                <c:pt idx="112">
                  <c:v>5</c:v>
                </c:pt>
                <c:pt idx="113">
                  <c:v>6</c:v>
                </c:pt>
                <c:pt idx="114">
                  <c:v>7</c:v>
                </c:pt>
                <c:pt idx="115">
                  <c:v>8</c:v>
                </c:pt>
                <c:pt idx="116">
                  <c:v>9</c:v>
                </c:pt>
                <c:pt idx="117">
                  <c:v>10</c:v>
                </c:pt>
                <c:pt idx="118">
                  <c:v>11</c:v>
                </c:pt>
                <c:pt idx="119">
                  <c:v>12</c:v>
                </c:pt>
                <c:pt idx="120">
                  <c:v>2015</c:v>
                </c:pt>
                <c:pt idx="121">
                  <c:v>2</c:v>
                </c:pt>
                <c:pt idx="122">
                  <c:v>3</c:v>
                </c:pt>
                <c:pt idx="123">
                  <c:v>4</c:v>
                </c:pt>
                <c:pt idx="124">
                  <c:v>5</c:v>
                </c:pt>
                <c:pt idx="125">
                  <c:v>6</c:v>
                </c:pt>
                <c:pt idx="126">
                  <c:v>7</c:v>
                </c:pt>
                <c:pt idx="127">
                  <c:v>8</c:v>
                </c:pt>
                <c:pt idx="128">
                  <c:v>9</c:v>
                </c:pt>
                <c:pt idx="129">
                  <c:v>10</c:v>
                </c:pt>
                <c:pt idx="130">
                  <c:v>11</c:v>
                </c:pt>
                <c:pt idx="131">
                  <c:v>12</c:v>
                </c:pt>
                <c:pt idx="132">
                  <c:v>2016</c:v>
                </c:pt>
                <c:pt idx="133">
                  <c:v>2</c:v>
                </c:pt>
                <c:pt idx="134">
                  <c:v>3</c:v>
                </c:pt>
                <c:pt idx="135">
                  <c:v>4</c:v>
                </c:pt>
                <c:pt idx="136">
                  <c:v>5</c:v>
                </c:pt>
                <c:pt idx="137">
                  <c:v>6</c:v>
                </c:pt>
                <c:pt idx="138">
                  <c:v>7</c:v>
                </c:pt>
                <c:pt idx="139">
                  <c:v>8</c:v>
                </c:pt>
                <c:pt idx="140">
                  <c:v>9</c:v>
                </c:pt>
                <c:pt idx="141">
                  <c:v>10</c:v>
                </c:pt>
                <c:pt idx="142">
                  <c:v>11</c:v>
                </c:pt>
                <c:pt idx="143">
                  <c:v>12</c:v>
                </c:pt>
                <c:pt idx="144">
                  <c:v>2017</c:v>
                </c:pt>
                <c:pt idx="145">
                  <c:v>2</c:v>
                </c:pt>
                <c:pt idx="146">
                  <c:v>3</c:v>
                </c:pt>
                <c:pt idx="147">
                  <c:v>4</c:v>
                </c:pt>
                <c:pt idx="148">
                  <c:v>5</c:v>
                </c:pt>
                <c:pt idx="149">
                  <c:v>6</c:v>
                </c:pt>
                <c:pt idx="150">
                  <c:v>7</c:v>
                </c:pt>
                <c:pt idx="151">
                  <c:v>8</c:v>
                </c:pt>
                <c:pt idx="152">
                  <c:v>9</c:v>
                </c:pt>
                <c:pt idx="153">
                  <c:v>10</c:v>
                </c:pt>
                <c:pt idx="154">
                  <c:v>11</c:v>
                </c:pt>
                <c:pt idx="155">
                  <c:v>12</c:v>
                </c:pt>
                <c:pt idx="156">
                  <c:v>2018</c:v>
                </c:pt>
                <c:pt idx="157">
                  <c:v>2</c:v>
                </c:pt>
                <c:pt idx="158">
                  <c:v>3</c:v>
                </c:pt>
                <c:pt idx="159">
                  <c:v>4</c:v>
                </c:pt>
                <c:pt idx="160">
                  <c:v>5</c:v>
                </c:pt>
                <c:pt idx="161">
                  <c:v>6</c:v>
                </c:pt>
                <c:pt idx="162">
                  <c:v>7</c:v>
                </c:pt>
                <c:pt idx="163">
                  <c:v>8</c:v>
                </c:pt>
                <c:pt idx="164">
                  <c:v>9</c:v>
                </c:pt>
                <c:pt idx="165">
                  <c:v>10</c:v>
                </c:pt>
                <c:pt idx="166">
                  <c:v>11</c:v>
                </c:pt>
                <c:pt idx="167">
                  <c:v>12</c:v>
                </c:pt>
                <c:pt idx="168">
                  <c:v>2019</c:v>
                </c:pt>
                <c:pt idx="169">
                  <c:v>2</c:v>
                </c:pt>
                <c:pt idx="170">
                  <c:v>3</c:v>
                </c:pt>
                <c:pt idx="171">
                  <c:v>4</c:v>
                </c:pt>
                <c:pt idx="172">
                  <c:v>5</c:v>
                </c:pt>
                <c:pt idx="173">
                  <c:v>6</c:v>
                </c:pt>
                <c:pt idx="174">
                  <c:v>7</c:v>
                </c:pt>
                <c:pt idx="175">
                  <c:v>8</c:v>
                </c:pt>
                <c:pt idx="176">
                  <c:v>9</c:v>
                </c:pt>
                <c:pt idx="177">
                  <c:v>10</c:v>
                </c:pt>
                <c:pt idx="178">
                  <c:v>11</c:v>
                </c:pt>
                <c:pt idx="179">
                  <c:v>12</c:v>
                </c:pt>
              </c:strCache>
            </c:strRef>
          </c:cat>
          <c:val>
            <c:numRef>
              <c:f>Taul1!$B$2:$B$181</c:f>
              <c:numCache>
                <c:formatCode>General</c:formatCode>
                <c:ptCount val="180"/>
                <c:pt idx="0">
                  <c:v>95.356528261528794</c:v>
                </c:pt>
                <c:pt idx="1">
                  <c:v>95.926442325809205</c:v>
                </c:pt>
                <c:pt idx="2">
                  <c:v>96.204836835438797</c:v>
                </c:pt>
                <c:pt idx="3">
                  <c:v>95.573194043792995</c:v>
                </c:pt>
                <c:pt idx="4">
                  <c:v>94.770515509214604</c:v>
                </c:pt>
                <c:pt idx="5">
                  <c:v>95.645997027895106</c:v>
                </c:pt>
                <c:pt idx="6">
                  <c:v>98.370161645696101</c:v>
                </c:pt>
                <c:pt idx="7">
                  <c:v>101.6240448774</c:v>
                </c:pt>
                <c:pt idx="8">
                  <c:v>104.30770642658</c:v>
                </c:pt>
                <c:pt idx="9">
                  <c:v>105.844157009376</c:v>
                </c:pt>
                <c:pt idx="10">
                  <c:v>107.237770188152</c:v>
                </c:pt>
                <c:pt idx="11">
                  <c:v>109.138645849114</c:v>
                </c:pt>
                <c:pt idx="12">
                  <c:v>110.782147580364</c:v>
                </c:pt>
                <c:pt idx="13">
                  <c:v>112.129412943909</c:v>
                </c:pt>
                <c:pt idx="14">
                  <c:v>113.76430136436301</c:v>
                </c:pt>
                <c:pt idx="15">
                  <c:v>115.490244784653</c:v>
                </c:pt>
                <c:pt idx="16">
                  <c:v>116.583314940325</c:v>
                </c:pt>
                <c:pt idx="17">
                  <c:v>116.755170998572</c:v>
                </c:pt>
                <c:pt idx="18">
                  <c:v>116.226067621154</c:v>
                </c:pt>
                <c:pt idx="19">
                  <c:v>114.88382668890701</c:v>
                </c:pt>
                <c:pt idx="20">
                  <c:v>112.933732109115</c:v>
                </c:pt>
                <c:pt idx="21">
                  <c:v>111.754426306076</c:v>
                </c:pt>
                <c:pt idx="22">
                  <c:v>111.667677961639</c:v>
                </c:pt>
                <c:pt idx="23">
                  <c:v>112.425854390442</c:v>
                </c:pt>
                <c:pt idx="24">
                  <c:v>114.023521003532</c:v>
                </c:pt>
                <c:pt idx="25">
                  <c:v>115.309467797368</c:v>
                </c:pt>
                <c:pt idx="26">
                  <c:v>115.967155600228</c:v>
                </c:pt>
                <c:pt idx="27">
                  <c:v>117.256281115905</c:v>
                </c:pt>
                <c:pt idx="28">
                  <c:v>118.91844502054499</c:v>
                </c:pt>
                <c:pt idx="29">
                  <c:v>119.70984421955799</c:v>
                </c:pt>
                <c:pt idx="30">
                  <c:v>120.33266862158</c:v>
                </c:pt>
                <c:pt idx="31">
                  <c:v>121.882962025297</c:v>
                </c:pt>
                <c:pt idx="32">
                  <c:v>124.27182275857101</c:v>
                </c:pt>
                <c:pt idx="33">
                  <c:v>127.281969802655</c:v>
                </c:pt>
                <c:pt idx="34">
                  <c:v>130.85895472859201</c:v>
                </c:pt>
                <c:pt idx="35">
                  <c:v>134.09858498171801</c:v>
                </c:pt>
                <c:pt idx="36">
                  <c:v>136.41146400905001</c:v>
                </c:pt>
                <c:pt idx="37">
                  <c:v>138.913733334461</c:v>
                </c:pt>
                <c:pt idx="38">
                  <c:v>141.812830192935</c:v>
                </c:pt>
                <c:pt idx="39">
                  <c:v>144.19902490144</c:v>
                </c:pt>
                <c:pt idx="40">
                  <c:v>146.23094593378599</c:v>
                </c:pt>
                <c:pt idx="41">
                  <c:v>147.97893532813501</c:v>
                </c:pt>
                <c:pt idx="42">
                  <c:v>147.89833934855099</c:v>
                </c:pt>
                <c:pt idx="43">
                  <c:v>146.281600404415</c:v>
                </c:pt>
                <c:pt idx="44">
                  <c:v>145.67610516339701</c:v>
                </c:pt>
                <c:pt idx="45">
                  <c:v>107.399064686733</c:v>
                </c:pt>
                <c:pt idx="46">
                  <c:v>105.46742720150201</c:v>
                </c:pt>
                <c:pt idx="47">
                  <c:v>101.99072582268001</c:v>
                </c:pt>
                <c:pt idx="48">
                  <c:v>98.569498266955705</c:v>
                </c:pt>
                <c:pt idx="49">
                  <c:v>96.635194756954704</c:v>
                </c:pt>
                <c:pt idx="50">
                  <c:v>96.049694701711601</c:v>
                </c:pt>
                <c:pt idx="51">
                  <c:v>96.168332803973598</c:v>
                </c:pt>
                <c:pt idx="52">
                  <c:v>96.6293500103436</c:v>
                </c:pt>
                <c:pt idx="53">
                  <c:v>97.075499001650599</c:v>
                </c:pt>
                <c:pt idx="54">
                  <c:v>98.033422209370599</c:v>
                </c:pt>
                <c:pt idx="55">
                  <c:v>99.577973405890205</c:v>
                </c:pt>
                <c:pt idx="56">
                  <c:v>100.524719817459</c:v>
                </c:pt>
                <c:pt idx="57">
                  <c:v>100.809779389013</c:v>
                </c:pt>
                <c:pt idx="58">
                  <c:v>101.19789107186701</c:v>
                </c:pt>
                <c:pt idx="59">
                  <c:v>102.742237189558</c:v>
                </c:pt>
                <c:pt idx="60">
                  <c:v>105.695372319331</c:v>
                </c:pt>
                <c:pt idx="61">
                  <c:v>108.33073780441001</c:v>
                </c:pt>
                <c:pt idx="62">
                  <c:v>109.912305729466</c:v>
                </c:pt>
                <c:pt idx="63">
                  <c:v>111.01388665652</c:v>
                </c:pt>
                <c:pt idx="64">
                  <c:v>112.177606468596</c:v>
                </c:pt>
                <c:pt idx="65">
                  <c:v>113.53871465306101</c:v>
                </c:pt>
                <c:pt idx="66">
                  <c:v>115.083470928409</c:v>
                </c:pt>
                <c:pt idx="67">
                  <c:v>117.392350918586</c:v>
                </c:pt>
                <c:pt idx="68">
                  <c:v>120.22038796299999</c:v>
                </c:pt>
                <c:pt idx="69">
                  <c:v>123.077751279884</c:v>
                </c:pt>
                <c:pt idx="70">
                  <c:v>126.787832365489</c:v>
                </c:pt>
                <c:pt idx="71">
                  <c:v>130.799892025996</c:v>
                </c:pt>
                <c:pt idx="72">
                  <c:v>133.01946018638</c:v>
                </c:pt>
                <c:pt idx="73">
                  <c:v>134.06402919912301</c:v>
                </c:pt>
                <c:pt idx="74">
                  <c:v>135.01897876383001</c:v>
                </c:pt>
                <c:pt idx="75">
                  <c:v>135.49947845890401</c:v>
                </c:pt>
                <c:pt idx="76">
                  <c:v>136.05401161104999</c:v>
                </c:pt>
                <c:pt idx="77">
                  <c:v>137.31575910312799</c:v>
                </c:pt>
                <c:pt idx="78">
                  <c:v>138.277168650932</c:v>
                </c:pt>
                <c:pt idx="79">
                  <c:v>138.07249998013299</c:v>
                </c:pt>
                <c:pt idx="80">
                  <c:v>138.027075019629</c:v>
                </c:pt>
                <c:pt idx="81">
                  <c:v>139.529892674558</c:v>
                </c:pt>
                <c:pt idx="82">
                  <c:v>141.44143243460101</c:v>
                </c:pt>
                <c:pt idx="83">
                  <c:v>142.07830473637199</c:v>
                </c:pt>
                <c:pt idx="84">
                  <c:v>142.45390661069001</c:v>
                </c:pt>
                <c:pt idx="85">
                  <c:v>142.59407798993999</c:v>
                </c:pt>
                <c:pt idx="86">
                  <c:v>141.45301938840799</c:v>
                </c:pt>
                <c:pt idx="87">
                  <c:v>140.05817573666201</c:v>
                </c:pt>
                <c:pt idx="88">
                  <c:v>138.87497343588299</c:v>
                </c:pt>
                <c:pt idx="89">
                  <c:v>137.77021378698799</c:v>
                </c:pt>
                <c:pt idx="90">
                  <c:v>137.20614446931799</c:v>
                </c:pt>
                <c:pt idx="91">
                  <c:v>137.199376867979</c:v>
                </c:pt>
                <c:pt idx="92">
                  <c:v>136.93041598445899</c:v>
                </c:pt>
                <c:pt idx="93">
                  <c:v>135.885744432302</c:v>
                </c:pt>
                <c:pt idx="94">
                  <c:v>134.86547726073101</c:v>
                </c:pt>
                <c:pt idx="95">
                  <c:v>134.06977140632</c:v>
                </c:pt>
                <c:pt idx="96">
                  <c:v>132.50758343055301</c:v>
                </c:pt>
                <c:pt idx="97">
                  <c:v>130.817016108172</c:v>
                </c:pt>
                <c:pt idx="98">
                  <c:v>129.877447455599</c:v>
                </c:pt>
                <c:pt idx="99">
                  <c:v>129.19207401089801</c:v>
                </c:pt>
                <c:pt idx="100">
                  <c:v>128.99735166327901</c:v>
                </c:pt>
                <c:pt idx="101">
                  <c:v>129.465751707473</c:v>
                </c:pt>
                <c:pt idx="102">
                  <c:v>129.62376494479901</c:v>
                </c:pt>
                <c:pt idx="103">
                  <c:v>128.87686785156001</c:v>
                </c:pt>
                <c:pt idx="104">
                  <c:v>127.82266013388001</c:v>
                </c:pt>
                <c:pt idx="105">
                  <c:v>127.213576013365</c:v>
                </c:pt>
                <c:pt idx="106">
                  <c:v>127.15502600783999</c:v>
                </c:pt>
                <c:pt idx="107">
                  <c:v>127.493713693036</c:v>
                </c:pt>
                <c:pt idx="108">
                  <c:v>127.429934177386</c:v>
                </c:pt>
                <c:pt idx="109">
                  <c:v>125.836266601451</c:v>
                </c:pt>
                <c:pt idx="110">
                  <c:v>123.926059853794</c:v>
                </c:pt>
                <c:pt idx="111">
                  <c:v>123.253606375285</c:v>
                </c:pt>
                <c:pt idx="112">
                  <c:v>122.220521776936</c:v>
                </c:pt>
                <c:pt idx="113">
                  <c:v>120.37676056969801</c:v>
                </c:pt>
                <c:pt idx="114">
                  <c:v>119.390639023066</c:v>
                </c:pt>
                <c:pt idx="115">
                  <c:v>119.04631167008699</c:v>
                </c:pt>
                <c:pt idx="116">
                  <c:v>118.201591975675</c:v>
                </c:pt>
                <c:pt idx="117">
                  <c:v>115.698297256122</c:v>
                </c:pt>
                <c:pt idx="118">
                  <c:v>111.529249752431</c:v>
                </c:pt>
                <c:pt idx="119">
                  <c:v>107.86315807553</c:v>
                </c:pt>
                <c:pt idx="120">
                  <c:v>106.138752746454</c:v>
                </c:pt>
                <c:pt idx="121">
                  <c:v>106.003400719672</c:v>
                </c:pt>
                <c:pt idx="122">
                  <c:v>106.219348726037</c:v>
                </c:pt>
                <c:pt idx="123">
                  <c:v>105.80847329322501</c:v>
                </c:pt>
                <c:pt idx="124">
                  <c:v>105.018099488353</c:v>
                </c:pt>
                <c:pt idx="125">
                  <c:v>104.24761832984299</c:v>
                </c:pt>
                <c:pt idx="126">
                  <c:v>103.148293269902</c:v>
                </c:pt>
                <c:pt idx="127">
                  <c:v>101.476183042082</c:v>
                </c:pt>
                <c:pt idx="128">
                  <c:v>99.802637262464202</c:v>
                </c:pt>
                <c:pt idx="129">
                  <c:v>98.791906256416695</c:v>
                </c:pt>
                <c:pt idx="130">
                  <c:v>98.173080891549404</c:v>
                </c:pt>
                <c:pt idx="131">
                  <c:v>97.293805414542504</c:v>
                </c:pt>
                <c:pt idx="132">
                  <c:v>96.493177668248606</c:v>
                </c:pt>
                <c:pt idx="133">
                  <c:v>96.321629228244802</c:v>
                </c:pt>
                <c:pt idx="134">
                  <c:v>96.361517060379498</c:v>
                </c:pt>
                <c:pt idx="135">
                  <c:v>96.305120382553994</c:v>
                </c:pt>
                <c:pt idx="136">
                  <c:v>96.534295973354105</c:v>
                </c:pt>
                <c:pt idx="137">
                  <c:v>97.170860656882795</c:v>
                </c:pt>
                <c:pt idx="138">
                  <c:v>98.205278267617103</c:v>
                </c:pt>
                <c:pt idx="139">
                  <c:v>99.338543873667305</c:v>
                </c:pt>
                <c:pt idx="140">
                  <c:v>100.179264530924</c:v>
                </c:pt>
                <c:pt idx="141">
                  <c:v>101.12929220374799</c:v>
                </c:pt>
                <c:pt idx="142">
                  <c:v>102.656821857506</c:v>
                </c:pt>
                <c:pt idx="143">
                  <c:v>104.898333452535</c:v>
                </c:pt>
                <c:pt idx="144">
                  <c:v>107.438439821796</c:v>
                </c:pt>
                <c:pt idx="145">
                  <c:v>109.06266414317101</c:v>
                </c:pt>
                <c:pt idx="146">
                  <c:v>109.628374091468</c:v>
                </c:pt>
                <c:pt idx="147">
                  <c:v>110.138610216668</c:v>
                </c:pt>
                <c:pt idx="148">
                  <c:v>111.08863788949201</c:v>
                </c:pt>
                <c:pt idx="149">
                  <c:v>111.32365822690301</c:v>
                </c:pt>
                <c:pt idx="150">
                  <c:v>109.761777869379</c:v>
                </c:pt>
                <c:pt idx="151">
                  <c:v>108.366216441733</c:v>
                </c:pt>
                <c:pt idx="152">
                  <c:v>108.27690461194</c:v>
                </c:pt>
                <c:pt idx="153">
                  <c:v>108.69065114835099</c:v>
                </c:pt>
                <c:pt idx="154">
                  <c:v>109.407094035564</c:v>
                </c:pt>
                <c:pt idx="155">
                  <c:v>109.89241308310601</c:v>
                </c:pt>
                <c:pt idx="156">
                  <c:v>109.578642475568</c:v>
                </c:pt>
                <c:pt idx="157">
                  <c:v>109.608686523936</c:v>
                </c:pt>
                <c:pt idx="158">
                  <c:v>110.73897848697401</c:v>
                </c:pt>
                <c:pt idx="159">
                  <c:v>112.113724413532</c:v>
                </c:pt>
                <c:pt idx="160">
                  <c:v>113.282058499248</c:v>
                </c:pt>
                <c:pt idx="161">
                  <c:v>114.38979179115501</c:v>
                </c:pt>
                <c:pt idx="162">
                  <c:v>116.01678467671501</c:v>
                </c:pt>
                <c:pt idx="163">
                  <c:v>117.972108766632</c:v>
                </c:pt>
                <c:pt idx="164">
                  <c:v>119.36890066724899</c:v>
                </c:pt>
                <c:pt idx="165">
                  <c:v>120.127179635467</c:v>
                </c:pt>
                <c:pt idx="166">
                  <c:v>120.325798480827</c:v>
                </c:pt>
                <c:pt idx="167">
                  <c:v>120.10595397672201</c:v>
                </c:pt>
                <c:pt idx="168">
                  <c:v>119.83863372382901</c:v>
                </c:pt>
                <c:pt idx="169">
                  <c:v>119.459545509427</c:v>
                </c:pt>
                <c:pt idx="170">
                  <c:v>119.005090825567</c:v>
                </c:pt>
                <c:pt idx="171">
                  <c:v>118.53012825886201</c:v>
                </c:pt>
                <c:pt idx="172">
                  <c:v>117.750521092485</c:v>
                </c:pt>
                <c:pt idx="173">
                  <c:v>117.18173496176099</c:v>
                </c:pt>
                <c:pt idx="174">
                  <c:v>117.157125502347</c:v>
                </c:pt>
                <c:pt idx="175">
                  <c:v>117.18696447188699</c:v>
                </c:pt>
              </c:numCache>
            </c:numRef>
          </c:val>
          <c:smooth val="0"/>
          <c:extLst>
            <c:ext xmlns:c16="http://schemas.microsoft.com/office/drawing/2014/chart" uri="{C3380CC4-5D6E-409C-BE32-E72D297353CC}">
              <c16:uniqueId val="{00000002-2BDC-4007-A709-E2F0E40AB0AC}"/>
            </c:ext>
          </c:extLst>
        </c:ser>
        <c:dLbls>
          <c:showLegendKey val="0"/>
          <c:showVal val="0"/>
          <c:showCatName val="0"/>
          <c:showSerName val="0"/>
          <c:showPercent val="0"/>
          <c:showBubbleSize val="0"/>
        </c:dLbls>
        <c:smooth val="0"/>
        <c:axId val="167008512"/>
        <c:axId val="167071744"/>
      </c:lineChart>
      <c:catAx>
        <c:axId val="167008512"/>
        <c:scaling>
          <c:orientation val="minMax"/>
        </c:scaling>
        <c:delete val="0"/>
        <c:axPos val="b"/>
        <c:numFmt formatCode="General" sourceLinked="1"/>
        <c:majorTickMark val="out"/>
        <c:minorTickMark val="none"/>
        <c:tickLblPos val="nextTo"/>
        <c:txPr>
          <a:bodyPr/>
          <a:lstStyle/>
          <a:p>
            <a:pPr>
              <a:defRPr sz="1600">
                <a:solidFill>
                  <a:schemeClr val="tx1"/>
                </a:solidFill>
              </a:defRPr>
            </a:pPr>
            <a:endParaRPr lang="fi-FI"/>
          </a:p>
        </c:txPr>
        <c:crossAx val="167071744"/>
        <c:crosses val="autoZero"/>
        <c:auto val="1"/>
        <c:lblAlgn val="ctr"/>
        <c:lblOffset val="100"/>
        <c:tickLblSkip val="12"/>
        <c:tickMarkSkip val="12"/>
        <c:noMultiLvlLbl val="0"/>
      </c:catAx>
      <c:valAx>
        <c:axId val="167071744"/>
        <c:scaling>
          <c:orientation val="minMax"/>
        </c:scaling>
        <c:delete val="0"/>
        <c:axPos val="l"/>
        <c:majorGridlines/>
        <c:numFmt formatCode="General" sourceLinked="1"/>
        <c:majorTickMark val="out"/>
        <c:minorTickMark val="none"/>
        <c:tickLblPos val="nextTo"/>
        <c:txPr>
          <a:bodyPr/>
          <a:lstStyle/>
          <a:p>
            <a:pPr>
              <a:defRPr sz="1600">
                <a:solidFill>
                  <a:schemeClr val="tx1"/>
                </a:solidFill>
              </a:defRPr>
            </a:pPr>
            <a:endParaRPr lang="fi-FI"/>
          </a:p>
        </c:txPr>
        <c:crossAx val="167008512"/>
        <c:crosses val="autoZero"/>
        <c:crossBetween val="between"/>
      </c:valAx>
    </c:plotArea>
    <c:legend>
      <c:legendPos val="r"/>
      <c:layout>
        <c:manualLayout>
          <c:xMode val="edge"/>
          <c:yMode val="edge"/>
          <c:x val="0.10053595570417262"/>
          <c:y val="0.60893826821368957"/>
          <c:w val="0.22243484927512555"/>
          <c:h val="0.16669970990468297"/>
        </c:manualLayout>
      </c:layout>
      <c:overlay val="0"/>
      <c:spPr>
        <a:solidFill>
          <a:schemeClr val="bg1"/>
        </a:solidFill>
      </c:spPr>
      <c:txPr>
        <a:bodyPr/>
        <a:lstStyle/>
        <a:p>
          <a:pPr>
            <a:defRPr sz="1200">
              <a:solidFill>
                <a:schemeClr val="tx1"/>
              </a:solidFill>
              <a:latin typeface="+mn-lt"/>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Taul1!$B$1</c:f>
              <c:strCache>
                <c:ptCount val="1"/>
                <c:pt idx="0">
                  <c:v>Metsäteollisuus</c:v>
                </c:pt>
              </c:strCache>
            </c:strRef>
          </c:tx>
          <c:marker>
            <c:symbol val="none"/>
          </c:marker>
          <c:cat>
            <c:strRef>
              <c:f>Taul1!$A$2:$A$133</c:f>
              <c:strCache>
                <c:ptCount val="132"/>
                <c:pt idx="0">
                  <c:v>2009</c:v>
                </c:pt>
                <c:pt idx="1">
                  <c:v>2009/02</c:v>
                </c:pt>
                <c:pt idx="2">
                  <c:v>2009/03</c:v>
                </c:pt>
                <c:pt idx="3">
                  <c:v>2009/04</c:v>
                </c:pt>
                <c:pt idx="4">
                  <c:v>2009/05</c:v>
                </c:pt>
                <c:pt idx="5">
                  <c:v>2009/06</c:v>
                </c:pt>
                <c:pt idx="6">
                  <c:v>2009/07</c:v>
                </c:pt>
                <c:pt idx="7">
                  <c:v>2009/08</c:v>
                </c:pt>
                <c:pt idx="8">
                  <c:v>2009/09</c:v>
                </c:pt>
                <c:pt idx="9">
                  <c:v>2009/10</c:v>
                </c:pt>
                <c:pt idx="10">
                  <c:v>2009/11</c:v>
                </c:pt>
                <c:pt idx="11">
                  <c:v>2009/12</c:v>
                </c:pt>
                <c:pt idx="12">
                  <c:v>2010</c:v>
                </c:pt>
                <c:pt idx="13">
                  <c:v>2010/02</c:v>
                </c:pt>
                <c:pt idx="14">
                  <c:v>2010/03</c:v>
                </c:pt>
                <c:pt idx="15">
                  <c:v>2010/04</c:v>
                </c:pt>
                <c:pt idx="16">
                  <c:v>2010/05</c:v>
                </c:pt>
                <c:pt idx="17">
                  <c:v>2010/06</c:v>
                </c:pt>
                <c:pt idx="18">
                  <c:v>2010/07</c:v>
                </c:pt>
                <c:pt idx="19">
                  <c:v>2010/08</c:v>
                </c:pt>
                <c:pt idx="20">
                  <c:v>2010/09</c:v>
                </c:pt>
                <c:pt idx="21">
                  <c:v>2010/10</c:v>
                </c:pt>
                <c:pt idx="22">
                  <c:v>2010/11</c:v>
                </c:pt>
                <c:pt idx="23">
                  <c:v>2010/12</c:v>
                </c:pt>
                <c:pt idx="24">
                  <c:v>2011</c:v>
                </c:pt>
                <c:pt idx="25">
                  <c:v>2011/02</c:v>
                </c:pt>
                <c:pt idx="26">
                  <c:v>2011/03</c:v>
                </c:pt>
                <c:pt idx="27">
                  <c:v>2011/04</c:v>
                </c:pt>
                <c:pt idx="28">
                  <c:v>2011/05</c:v>
                </c:pt>
                <c:pt idx="29">
                  <c:v>2011/06</c:v>
                </c:pt>
                <c:pt idx="30">
                  <c:v>2011/07</c:v>
                </c:pt>
                <c:pt idx="31">
                  <c:v>2011/08</c:v>
                </c:pt>
                <c:pt idx="32">
                  <c:v>2011/09</c:v>
                </c:pt>
                <c:pt idx="33">
                  <c:v>2011/10</c:v>
                </c:pt>
                <c:pt idx="34">
                  <c:v>2011/11</c:v>
                </c:pt>
                <c:pt idx="35">
                  <c:v>2011/12</c:v>
                </c:pt>
                <c:pt idx="36">
                  <c:v>2012</c:v>
                </c:pt>
                <c:pt idx="37">
                  <c:v>2012/02</c:v>
                </c:pt>
                <c:pt idx="38">
                  <c:v>2012/03</c:v>
                </c:pt>
                <c:pt idx="39">
                  <c:v>2012/04</c:v>
                </c:pt>
                <c:pt idx="40">
                  <c:v>2012/05</c:v>
                </c:pt>
                <c:pt idx="41">
                  <c:v>2012/06</c:v>
                </c:pt>
                <c:pt idx="42">
                  <c:v>2012/07</c:v>
                </c:pt>
                <c:pt idx="43">
                  <c:v>2012/08</c:v>
                </c:pt>
                <c:pt idx="44">
                  <c:v>2012/09</c:v>
                </c:pt>
                <c:pt idx="45">
                  <c:v>2012/10</c:v>
                </c:pt>
                <c:pt idx="46">
                  <c:v>2012/11</c:v>
                </c:pt>
                <c:pt idx="47">
                  <c:v>12</c:v>
                </c:pt>
                <c:pt idx="48">
                  <c:v>2013</c:v>
                </c:pt>
                <c:pt idx="49">
                  <c:v>2</c:v>
                </c:pt>
                <c:pt idx="50">
                  <c:v>3</c:v>
                </c:pt>
                <c:pt idx="51">
                  <c:v>4</c:v>
                </c:pt>
                <c:pt idx="52">
                  <c:v>5</c:v>
                </c:pt>
                <c:pt idx="53">
                  <c:v>6</c:v>
                </c:pt>
                <c:pt idx="54">
                  <c:v>7</c:v>
                </c:pt>
                <c:pt idx="55">
                  <c:v>8</c:v>
                </c:pt>
                <c:pt idx="56">
                  <c:v>9</c:v>
                </c:pt>
                <c:pt idx="57">
                  <c:v>10</c:v>
                </c:pt>
                <c:pt idx="58">
                  <c:v>11</c:v>
                </c:pt>
                <c:pt idx="59">
                  <c:v>12</c:v>
                </c:pt>
                <c:pt idx="60">
                  <c:v>2014</c:v>
                </c:pt>
                <c:pt idx="61">
                  <c:v>2</c:v>
                </c:pt>
                <c:pt idx="62">
                  <c:v>3</c:v>
                </c:pt>
                <c:pt idx="63">
                  <c:v>4</c:v>
                </c:pt>
                <c:pt idx="64">
                  <c:v>5</c:v>
                </c:pt>
                <c:pt idx="65">
                  <c:v>6</c:v>
                </c:pt>
                <c:pt idx="66">
                  <c:v>7</c:v>
                </c:pt>
                <c:pt idx="67">
                  <c:v>8</c:v>
                </c:pt>
                <c:pt idx="68">
                  <c:v>9</c:v>
                </c:pt>
                <c:pt idx="69">
                  <c:v>10</c:v>
                </c:pt>
                <c:pt idx="70">
                  <c:v>11</c:v>
                </c:pt>
                <c:pt idx="71">
                  <c:v>12</c:v>
                </c:pt>
                <c:pt idx="72">
                  <c:v>2015</c:v>
                </c:pt>
                <c:pt idx="73">
                  <c:v>2</c:v>
                </c:pt>
                <c:pt idx="74">
                  <c:v>3</c:v>
                </c:pt>
                <c:pt idx="75">
                  <c:v>4</c:v>
                </c:pt>
                <c:pt idx="76">
                  <c:v>5</c:v>
                </c:pt>
                <c:pt idx="77">
                  <c:v>6</c:v>
                </c:pt>
                <c:pt idx="78">
                  <c:v>7</c:v>
                </c:pt>
                <c:pt idx="79">
                  <c:v>8</c:v>
                </c:pt>
                <c:pt idx="80">
                  <c:v>9</c:v>
                </c:pt>
                <c:pt idx="81">
                  <c:v>10</c:v>
                </c:pt>
                <c:pt idx="82">
                  <c:v>11</c:v>
                </c:pt>
                <c:pt idx="83">
                  <c:v>12</c:v>
                </c:pt>
                <c:pt idx="84">
                  <c:v>2016</c:v>
                </c:pt>
                <c:pt idx="85">
                  <c:v>2</c:v>
                </c:pt>
                <c:pt idx="86">
                  <c:v>3</c:v>
                </c:pt>
                <c:pt idx="87">
                  <c:v>4</c:v>
                </c:pt>
                <c:pt idx="88">
                  <c:v>5</c:v>
                </c:pt>
                <c:pt idx="89">
                  <c:v>6</c:v>
                </c:pt>
                <c:pt idx="90">
                  <c:v>7</c:v>
                </c:pt>
                <c:pt idx="91">
                  <c:v>8</c:v>
                </c:pt>
                <c:pt idx="92">
                  <c:v>9</c:v>
                </c:pt>
                <c:pt idx="93">
                  <c:v>10</c:v>
                </c:pt>
                <c:pt idx="94">
                  <c:v>11</c:v>
                </c:pt>
                <c:pt idx="95">
                  <c:v>12</c:v>
                </c:pt>
                <c:pt idx="96">
                  <c:v>2017</c:v>
                </c:pt>
                <c:pt idx="97">
                  <c:v>2</c:v>
                </c:pt>
                <c:pt idx="98">
                  <c:v>3</c:v>
                </c:pt>
                <c:pt idx="99">
                  <c:v>4</c:v>
                </c:pt>
                <c:pt idx="100">
                  <c:v>5</c:v>
                </c:pt>
                <c:pt idx="101">
                  <c:v>6</c:v>
                </c:pt>
                <c:pt idx="102">
                  <c:v>7</c:v>
                </c:pt>
                <c:pt idx="103">
                  <c:v>8</c:v>
                </c:pt>
                <c:pt idx="104">
                  <c:v>9</c:v>
                </c:pt>
                <c:pt idx="105">
                  <c:v>10</c:v>
                </c:pt>
                <c:pt idx="106">
                  <c:v>11</c:v>
                </c:pt>
                <c:pt idx="107">
                  <c:v>12</c:v>
                </c:pt>
                <c:pt idx="108">
                  <c:v>2018</c:v>
                </c:pt>
                <c:pt idx="109">
                  <c:v>2</c:v>
                </c:pt>
                <c:pt idx="110">
                  <c:v>3</c:v>
                </c:pt>
                <c:pt idx="111">
                  <c:v>4</c:v>
                </c:pt>
                <c:pt idx="112">
                  <c:v>5</c:v>
                </c:pt>
                <c:pt idx="113">
                  <c:v>6</c:v>
                </c:pt>
                <c:pt idx="114">
                  <c:v>7</c:v>
                </c:pt>
                <c:pt idx="115">
                  <c:v>8</c:v>
                </c:pt>
                <c:pt idx="116">
                  <c:v>9</c:v>
                </c:pt>
                <c:pt idx="117">
                  <c:v>10</c:v>
                </c:pt>
                <c:pt idx="118">
                  <c:v>11</c:v>
                </c:pt>
                <c:pt idx="119">
                  <c:v>12</c:v>
                </c:pt>
                <c:pt idx="120">
                  <c:v>2019</c:v>
                </c:pt>
                <c:pt idx="121">
                  <c:v>2</c:v>
                </c:pt>
                <c:pt idx="122">
                  <c:v>3</c:v>
                </c:pt>
                <c:pt idx="123">
                  <c:v>4</c:v>
                </c:pt>
                <c:pt idx="124">
                  <c:v>5</c:v>
                </c:pt>
                <c:pt idx="125">
                  <c:v>6</c:v>
                </c:pt>
                <c:pt idx="126">
                  <c:v>7</c:v>
                </c:pt>
                <c:pt idx="127">
                  <c:v>8</c:v>
                </c:pt>
                <c:pt idx="128">
                  <c:v>9</c:v>
                </c:pt>
                <c:pt idx="129">
                  <c:v>10</c:v>
                </c:pt>
                <c:pt idx="130">
                  <c:v>11</c:v>
                </c:pt>
                <c:pt idx="131">
                  <c:v>12</c:v>
                </c:pt>
              </c:strCache>
            </c:strRef>
          </c:cat>
          <c:val>
            <c:numRef>
              <c:f>Taul1!$B$2:$B$133</c:f>
              <c:numCache>
                <c:formatCode>0.0</c:formatCode>
                <c:ptCount val="132"/>
                <c:pt idx="0">
                  <c:v>10.803550329999998</c:v>
                </c:pt>
                <c:pt idx="1">
                  <c:v>10.464483318000001</c:v>
                </c:pt>
                <c:pt idx="2">
                  <c:v>10.205869871000001</c:v>
                </c:pt>
                <c:pt idx="3">
                  <c:v>9.9117162170000004</c:v>
                </c:pt>
                <c:pt idx="4">
                  <c:v>9.6615546340000016</c:v>
                </c:pt>
                <c:pt idx="5">
                  <c:v>9.4234865790000004</c:v>
                </c:pt>
                <c:pt idx="6">
                  <c:v>9.1898468759999989</c:v>
                </c:pt>
                <c:pt idx="7">
                  <c:v>8.9741404629999995</c:v>
                </c:pt>
                <c:pt idx="8">
                  <c:v>8.8196891019999999</c:v>
                </c:pt>
                <c:pt idx="9">
                  <c:v>8.700836271</c:v>
                </c:pt>
                <c:pt idx="10">
                  <c:v>8.6526572599999998</c:v>
                </c:pt>
                <c:pt idx="11">
                  <c:v>8.674595054000001</c:v>
                </c:pt>
                <c:pt idx="12">
                  <c:v>8.7639688079999996</c:v>
                </c:pt>
                <c:pt idx="13">
                  <c:v>8.8456966250000004</c:v>
                </c:pt>
                <c:pt idx="14">
                  <c:v>8.7716523809999991</c:v>
                </c:pt>
                <c:pt idx="15">
                  <c:v>9.0539548850000013</c:v>
                </c:pt>
                <c:pt idx="16">
                  <c:v>9.3314757000000004</c:v>
                </c:pt>
                <c:pt idx="17">
                  <c:v>9.6408911939999999</c:v>
                </c:pt>
                <c:pt idx="18">
                  <c:v>9.8793878579999994</c:v>
                </c:pt>
                <c:pt idx="19">
                  <c:v>10.094137980999999</c:v>
                </c:pt>
                <c:pt idx="20">
                  <c:v>10.259348683000001</c:v>
                </c:pt>
                <c:pt idx="21">
                  <c:v>10.365748136999999</c:v>
                </c:pt>
                <c:pt idx="22">
                  <c:v>10.556555250999999</c:v>
                </c:pt>
                <c:pt idx="23">
                  <c:v>10.703540891000001</c:v>
                </c:pt>
                <c:pt idx="24">
                  <c:v>10.907446</c:v>
                </c:pt>
                <c:pt idx="25">
                  <c:v>11.011239369</c:v>
                </c:pt>
                <c:pt idx="26">
                  <c:v>11.431035117000004</c:v>
                </c:pt>
                <c:pt idx="27">
                  <c:v>11.352993304000002</c:v>
                </c:pt>
                <c:pt idx="28">
                  <c:v>11.379512571999999</c:v>
                </c:pt>
                <c:pt idx="29">
                  <c:v>11.339684193</c:v>
                </c:pt>
                <c:pt idx="30">
                  <c:v>11.271627007999999</c:v>
                </c:pt>
                <c:pt idx="31">
                  <c:v>11.297315355999999</c:v>
                </c:pt>
                <c:pt idx="32">
                  <c:v>11.288328453999998</c:v>
                </c:pt>
                <c:pt idx="33">
                  <c:v>11.222477052999999</c:v>
                </c:pt>
                <c:pt idx="34">
                  <c:v>11.154364653999998</c:v>
                </c:pt>
                <c:pt idx="35">
                  <c:v>11.099377518999999</c:v>
                </c:pt>
                <c:pt idx="36">
                  <c:v>11.000319430999999</c:v>
                </c:pt>
                <c:pt idx="37">
                  <c:v>10.966950319000002</c:v>
                </c:pt>
                <c:pt idx="38">
                  <c:v>10.867566971</c:v>
                </c:pt>
                <c:pt idx="39">
                  <c:v>10.810206585</c:v>
                </c:pt>
                <c:pt idx="40">
                  <c:v>10.752538933</c:v>
                </c:pt>
                <c:pt idx="41">
                  <c:v>10.732550062</c:v>
                </c:pt>
                <c:pt idx="42">
                  <c:v>10.806443145000001</c:v>
                </c:pt>
                <c:pt idx="43">
                  <c:v>10.848658991000001</c:v>
                </c:pt>
                <c:pt idx="44">
                  <c:v>10.811987656000001</c:v>
                </c:pt>
                <c:pt idx="45">
                  <c:v>10.926363908999999</c:v>
                </c:pt>
                <c:pt idx="46">
                  <c:v>10.981519977</c:v>
                </c:pt>
                <c:pt idx="47">
                  <c:v>10.912894743999999</c:v>
                </c:pt>
                <c:pt idx="48" formatCode="0.00">
                  <c:v>10.999057219999999</c:v>
                </c:pt>
                <c:pt idx="49" formatCode="0.00">
                  <c:v>11.042091283</c:v>
                </c:pt>
                <c:pt idx="50" formatCode="0.00">
                  <c:v>11.010045522</c:v>
                </c:pt>
                <c:pt idx="51" formatCode="0.00">
                  <c:v>11.111565733999999</c:v>
                </c:pt>
                <c:pt idx="52" formatCode="0.00">
                  <c:v>11.146850361999999</c:v>
                </c:pt>
                <c:pt idx="53" formatCode="0.00">
                  <c:v>11.142200300999999</c:v>
                </c:pt>
                <c:pt idx="54" formatCode="0.00">
                  <c:v>11.136828072</c:v>
                </c:pt>
                <c:pt idx="55" formatCode="0.00">
                  <c:v>11.06845227</c:v>
                </c:pt>
                <c:pt idx="56" formatCode="0.00">
                  <c:v>11.098122349</c:v>
                </c:pt>
                <c:pt idx="57" formatCode="0.00">
                  <c:v>11.125076611000001</c:v>
                </c:pt>
                <c:pt idx="58" formatCode="0.00">
                  <c:v>11.102427233999999</c:v>
                </c:pt>
                <c:pt idx="59" formatCode="0.00">
                  <c:v>11.21897571</c:v>
                </c:pt>
                <c:pt idx="60" formatCode="0.00">
                  <c:v>11.257491234</c:v>
                </c:pt>
                <c:pt idx="61" formatCode="0.00">
                  <c:v>11.287074633000001</c:v>
                </c:pt>
                <c:pt idx="62" formatCode="0.00">
                  <c:v>11.336646228000001</c:v>
                </c:pt>
                <c:pt idx="63" formatCode="0.00">
                  <c:v>11.349014653000001</c:v>
                </c:pt>
                <c:pt idx="64" formatCode="0.00">
                  <c:v>11.305562689</c:v>
                </c:pt>
                <c:pt idx="65" formatCode="0.00">
                  <c:v>11.285099774999999</c:v>
                </c:pt>
                <c:pt idx="66" formatCode="0.00">
                  <c:v>11.267490350999999</c:v>
                </c:pt>
                <c:pt idx="67" formatCode="0.00">
                  <c:v>11.233956851999999</c:v>
                </c:pt>
                <c:pt idx="68" formatCode="0.00">
                  <c:v>11.258399262999999</c:v>
                </c:pt>
                <c:pt idx="69" formatCode="0.00">
                  <c:v>11.219030095999999</c:v>
                </c:pt>
                <c:pt idx="70" formatCode="0.00">
                  <c:v>11.194284536000001</c:v>
                </c:pt>
                <c:pt idx="71" formatCode="0.00">
                  <c:v>11.183694265999998</c:v>
                </c:pt>
                <c:pt idx="72" formatCode="General">
                  <c:v>11.132973682000001</c:v>
                </c:pt>
                <c:pt idx="73" formatCode="General">
                  <c:v>11.150997906000001</c:v>
                </c:pt>
                <c:pt idx="74" formatCode="General">
                  <c:v>11.192770733</c:v>
                </c:pt>
                <c:pt idx="75" formatCode="General">
                  <c:v>11.253967537999998</c:v>
                </c:pt>
                <c:pt idx="76" formatCode="General">
                  <c:v>11.238277178999999</c:v>
                </c:pt>
                <c:pt idx="77" formatCode="General">
                  <c:v>11.336648847999998</c:v>
                </c:pt>
                <c:pt idx="78" formatCode="General">
                  <c:v>11.414804709999999</c:v>
                </c:pt>
                <c:pt idx="79" formatCode="General">
                  <c:v>11.473642889000001</c:v>
                </c:pt>
                <c:pt idx="80" formatCode="General">
                  <c:v>11.452989365000001</c:v>
                </c:pt>
                <c:pt idx="81" formatCode="General">
                  <c:v>11.407075102</c:v>
                </c:pt>
                <c:pt idx="82" formatCode="General">
                  <c:v>11.436656761999998</c:v>
                </c:pt>
                <c:pt idx="83" formatCode="General">
                  <c:v>11.549521839999999</c:v>
                </c:pt>
                <c:pt idx="84" formatCode="General">
                  <c:v>11.495464560999999</c:v>
                </c:pt>
                <c:pt idx="85" formatCode="General">
                  <c:v>11.565957920000001</c:v>
                </c:pt>
                <c:pt idx="86" formatCode="General">
                  <c:v>11.55682897</c:v>
                </c:pt>
                <c:pt idx="87" formatCode="General">
                  <c:v>11.508763111</c:v>
                </c:pt>
                <c:pt idx="88" formatCode="General">
                  <c:v>11.550616779</c:v>
                </c:pt>
                <c:pt idx="89" formatCode="General">
                  <c:v>11.497022989000001</c:v>
                </c:pt>
                <c:pt idx="90" formatCode="General">
                  <c:v>11.397881256</c:v>
                </c:pt>
                <c:pt idx="91" formatCode="General">
                  <c:v>11.372579750000002</c:v>
                </c:pt>
                <c:pt idx="92" formatCode="General">
                  <c:v>11.37683011</c:v>
                </c:pt>
                <c:pt idx="93" formatCode="General">
                  <c:v>11.381700052999999</c:v>
                </c:pt>
                <c:pt idx="94" formatCode="General">
                  <c:v>11.430017397999999</c:v>
                </c:pt>
                <c:pt idx="95" formatCode="General">
                  <c:v>11.354618001999997</c:v>
                </c:pt>
                <c:pt idx="96" formatCode="General">
                  <c:v>11.493200634000001</c:v>
                </c:pt>
                <c:pt idx="97" formatCode="General">
                  <c:v>11.420952094</c:v>
                </c:pt>
                <c:pt idx="98" formatCode="General">
                  <c:v>11.461201163</c:v>
                </c:pt>
                <c:pt idx="99" formatCode="General">
                  <c:v>11.397480881999998</c:v>
                </c:pt>
                <c:pt idx="100" formatCode="General">
                  <c:v>11.444463054999998</c:v>
                </c:pt>
                <c:pt idx="101" formatCode="General">
                  <c:v>11.492215639999998</c:v>
                </c:pt>
                <c:pt idx="102" formatCode="General">
                  <c:v>11.560585826000001</c:v>
                </c:pt>
                <c:pt idx="103" formatCode="General">
                  <c:v>11.670090864000001</c:v>
                </c:pt>
                <c:pt idx="104" formatCode="General">
                  <c:v>11.701814061999999</c:v>
                </c:pt>
                <c:pt idx="105" formatCode="General">
                  <c:v>11.781413199999999</c:v>
                </c:pt>
                <c:pt idx="106" formatCode="General">
                  <c:v>11.865018163999999</c:v>
                </c:pt>
                <c:pt idx="107" formatCode="General">
                  <c:v>11.917916949</c:v>
                </c:pt>
                <c:pt idx="108" formatCode="General">
                  <c:v>12.007966304</c:v>
                </c:pt>
                <c:pt idx="109" formatCode="0.00">
                  <c:v>12.105554716</c:v>
                </c:pt>
                <c:pt idx="110" formatCode="0.00">
                  <c:v>12.153336058000002</c:v>
                </c:pt>
                <c:pt idx="111" formatCode="0.00">
                  <c:v>12.280318442000002</c:v>
                </c:pt>
                <c:pt idx="112" formatCode="0.00">
                  <c:v>12.369153725000002</c:v>
                </c:pt>
                <c:pt idx="113" formatCode="0.00">
                  <c:v>12.481228462000001</c:v>
                </c:pt>
                <c:pt idx="114" formatCode="0.00">
                  <c:v>12.601466433000001</c:v>
                </c:pt>
                <c:pt idx="115" formatCode="0.00">
                  <c:v>12.724743685</c:v>
                </c:pt>
                <c:pt idx="116" formatCode="0.00">
                  <c:v>12.811286013</c:v>
                </c:pt>
                <c:pt idx="117" formatCode="0.00">
                  <c:v>12.943517542</c:v>
                </c:pt>
                <c:pt idx="118" formatCode="0.00">
                  <c:v>13.029636405</c:v>
                </c:pt>
                <c:pt idx="119" formatCode="0.00">
                  <c:v>13.091919836000001</c:v>
                </c:pt>
                <c:pt idx="120" formatCode="0.00">
                  <c:v>13.139671739000001</c:v>
                </c:pt>
                <c:pt idx="121" formatCode="0.00">
                  <c:v>13.192919869000001</c:v>
                </c:pt>
                <c:pt idx="122" formatCode="0.00">
                  <c:v>13.204826766</c:v>
                </c:pt>
                <c:pt idx="123" formatCode="0.00">
                  <c:v>13.235189679000001</c:v>
                </c:pt>
                <c:pt idx="124" formatCode="0.00">
                  <c:v>13.238485728999999</c:v>
                </c:pt>
                <c:pt idx="125" formatCode="0.00">
                  <c:v>13.165658382999997</c:v>
                </c:pt>
                <c:pt idx="126" formatCode="0.00">
                  <c:v>13.096331063999996</c:v>
                </c:pt>
                <c:pt idx="127" formatCode="0.00">
                  <c:v>12.968654483999998</c:v>
                </c:pt>
                <c:pt idx="128" formatCode="0.00">
                  <c:v>12.870860786999998</c:v>
                </c:pt>
              </c:numCache>
            </c:numRef>
          </c:val>
          <c:smooth val="0"/>
          <c:extLst>
            <c:ext xmlns:c16="http://schemas.microsoft.com/office/drawing/2014/chart" uri="{C3380CC4-5D6E-409C-BE32-E72D297353CC}">
              <c16:uniqueId val="{00000000-668B-41DE-9ED9-54A037A5A111}"/>
            </c:ext>
          </c:extLst>
        </c:ser>
        <c:ser>
          <c:idx val="1"/>
          <c:order val="1"/>
          <c:tx>
            <c:strRef>
              <c:f>Taul1!$C$1</c:f>
              <c:strCache>
                <c:ptCount val="1"/>
                <c:pt idx="0">
                  <c:v>Kemianteollisuus</c:v>
                </c:pt>
              </c:strCache>
            </c:strRef>
          </c:tx>
          <c:spPr>
            <a:ln w="38100"/>
          </c:spPr>
          <c:marker>
            <c:symbol val="none"/>
          </c:marker>
          <c:cat>
            <c:strRef>
              <c:f>Taul1!$A$2:$A$133</c:f>
              <c:strCache>
                <c:ptCount val="132"/>
                <c:pt idx="0">
                  <c:v>2009</c:v>
                </c:pt>
                <c:pt idx="1">
                  <c:v>2009/02</c:v>
                </c:pt>
                <c:pt idx="2">
                  <c:v>2009/03</c:v>
                </c:pt>
                <c:pt idx="3">
                  <c:v>2009/04</c:v>
                </c:pt>
                <c:pt idx="4">
                  <c:v>2009/05</c:v>
                </c:pt>
                <c:pt idx="5">
                  <c:v>2009/06</c:v>
                </c:pt>
                <c:pt idx="6">
                  <c:v>2009/07</c:v>
                </c:pt>
                <c:pt idx="7">
                  <c:v>2009/08</c:v>
                </c:pt>
                <c:pt idx="8">
                  <c:v>2009/09</c:v>
                </c:pt>
                <c:pt idx="9">
                  <c:v>2009/10</c:v>
                </c:pt>
                <c:pt idx="10">
                  <c:v>2009/11</c:v>
                </c:pt>
                <c:pt idx="11">
                  <c:v>2009/12</c:v>
                </c:pt>
                <c:pt idx="12">
                  <c:v>2010</c:v>
                </c:pt>
                <c:pt idx="13">
                  <c:v>2010/02</c:v>
                </c:pt>
                <c:pt idx="14">
                  <c:v>2010/03</c:v>
                </c:pt>
                <c:pt idx="15">
                  <c:v>2010/04</c:v>
                </c:pt>
                <c:pt idx="16">
                  <c:v>2010/05</c:v>
                </c:pt>
                <c:pt idx="17">
                  <c:v>2010/06</c:v>
                </c:pt>
                <c:pt idx="18">
                  <c:v>2010/07</c:v>
                </c:pt>
                <c:pt idx="19">
                  <c:v>2010/08</c:v>
                </c:pt>
                <c:pt idx="20">
                  <c:v>2010/09</c:v>
                </c:pt>
                <c:pt idx="21">
                  <c:v>2010/10</c:v>
                </c:pt>
                <c:pt idx="22">
                  <c:v>2010/11</c:v>
                </c:pt>
                <c:pt idx="23">
                  <c:v>2010/12</c:v>
                </c:pt>
                <c:pt idx="24">
                  <c:v>2011</c:v>
                </c:pt>
                <c:pt idx="25">
                  <c:v>2011/02</c:v>
                </c:pt>
                <c:pt idx="26">
                  <c:v>2011/03</c:v>
                </c:pt>
                <c:pt idx="27">
                  <c:v>2011/04</c:v>
                </c:pt>
                <c:pt idx="28">
                  <c:v>2011/05</c:v>
                </c:pt>
                <c:pt idx="29">
                  <c:v>2011/06</c:v>
                </c:pt>
                <c:pt idx="30">
                  <c:v>2011/07</c:v>
                </c:pt>
                <c:pt idx="31">
                  <c:v>2011/08</c:v>
                </c:pt>
                <c:pt idx="32">
                  <c:v>2011/09</c:v>
                </c:pt>
                <c:pt idx="33">
                  <c:v>2011/10</c:v>
                </c:pt>
                <c:pt idx="34">
                  <c:v>2011/11</c:v>
                </c:pt>
                <c:pt idx="35">
                  <c:v>2011/12</c:v>
                </c:pt>
                <c:pt idx="36">
                  <c:v>2012</c:v>
                </c:pt>
                <c:pt idx="37">
                  <c:v>2012/02</c:v>
                </c:pt>
                <c:pt idx="38">
                  <c:v>2012/03</c:v>
                </c:pt>
                <c:pt idx="39">
                  <c:v>2012/04</c:v>
                </c:pt>
                <c:pt idx="40">
                  <c:v>2012/05</c:v>
                </c:pt>
                <c:pt idx="41">
                  <c:v>2012/06</c:v>
                </c:pt>
                <c:pt idx="42">
                  <c:v>2012/07</c:v>
                </c:pt>
                <c:pt idx="43">
                  <c:v>2012/08</c:v>
                </c:pt>
                <c:pt idx="44">
                  <c:v>2012/09</c:v>
                </c:pt>
                <c:pt idx="45">
                  <c:v>2012/10</c:v>
                </c:pt>
                <c:pt idx="46">
                  <c:v>2012/11</c:v>
                </c:pt>
                <c:pt idx="47">
                  <c:v>12</c:v>
                </c:pt>
                <c:pt idx="48">
                  <c:v>2013</c:v>
                </c:pt>
                <c:pt idx="49">
                  <c:v>2</c:v>
                </c:pt>
                <c:pt idx="50">
                  <c:v>3</c:v>
                </c:pt>
                <c:pt idx="51">
                  <c:v>4</c:v>
                </c:pt>
                <c:pt idx="52">
                  <c:v>5</c:v>
                </c:pt>
                <c:pt idx="53">
                  <c:v>6</c:v>
                </c:pt>
                <c:pt idx="54">
                  <c:v>7</c:v>
                </c:pt>
                <c:pt idx="55">
                  <c:v>8</c:v>
                </c:pt>
                <c:pt idx="56">
                  <c:v>9</c:v>
                </c:pt>
                <c:pt idx="57">
                  <c:v>10</c:v>
                </c:pt>
                <c:pt idx="58">
                  <c:v>11</c:v>
                </c:pt>
                <c:pt idx="59">
                  <c:v>12</c:v>
                </c:pt>
                <c:pt idx="60">
                  <c:v>2014</c:v>
                </c:pt>
                <c:pt idx="61">
                  <c:v>2</c:v>
                </c:pt>
                <c:pt idx="62">
                  <c:v>3</c:v>
                </c:pt>
                <c:pt idx="63">
                  <c:v>4</c:v>
                </c:pt>
                <c:pt idx="64">
                  <c:v>5</c:v>
                </c:pt>
                <c:pt idx="65">
                  <c:v>6</c:v>
                </c:pt>
                <c:pt idx="66">
                  <c:v>7</c:v>
                </c:pt>
                <c:pt idx="67">
                  <c:v>8</c:v>
                </c:pt>
                <c:pt idx="68">
                  <c:v>9</c:v>
                </c:pt>
                <c:pt idx="69">
                  <c:v>10</c:v>
                </c:pt>
                <c:pt idx="70">
                  <c:v>11</c:v>
                </c:pt>
                <c:pt idx="71">
                  <c:v>12</c:v>
                </c:pt>
                <c:pt idx="72">
                  <c:v>2015</c:v>
                </c:pt>
                <c:pt idx="73">
                  <c:v>2</c:v>
                </c:pt>
                <c:pt idx="74">
                  <c:v>3</c:v>
                </c:pt>
                <c:pt idx="75">
                  <c:v>4</c:v>
                </c:pt>
                <c:pt idx="76">
                  <c:v>5</c:v>
                </c:pt>
                <c:pt idx="77">
                  <c:v>6</c:v>
                </c:pt>
                <c:pt idx="78">
                  <c:v>7</c:v>
                </c:pt>
                <c:pt idx="79">
                  <c:v>8</c:v>
                </c:pt>
                <c:pt idx="80">
                  <c:v>9</c:v>
                </c:pt>
                <c:pt idx="81">
                  <c:v>10</c:v>
                </c:pt>
                <c:pt idx="82">
                  <c:v>11</c:v>
                </c:pt>
                <c:pt idx="83">
                  <c:v>12</c:v>
                </c:pt>
                <c:pt idx="84">
                  <c:v>2016</c:v>
                </c:pt>
                <c:pt idx="85">
                  <c:v>2</c:v>
                </c:pt>
                <c:pt idx="86">
                  <c:v>3</c:v>
                </c:pt>
                <c:pt idx="87">
                  <c:v>4</c:v>
                </c:pt>
                <c:pt idx="88">
                  <c:v>5</c:v>
                </c:pt>
                <c:pt idx="89">
                  <c:v>6</c:v>
                </c:pt>
                <c:pt idx="90">
                  <c:v>7</c:v>
                </c:pt>
                <c:pt idx="91">
                  <c:v>8</c:v>
                </c:pt>
                <c:pt idx="92">
                  <c:v>9</c:v>
                </c:pt>
                <c:pt idx="93">
                  <c:v>10</c:v>
                </c:pt>
                <c:pt idx="94">
                  <c:v>11</c:v>
                </c:pt>
                <c:pt idx="95">
                  <c:v>12</c:v>
                </c:pt>
                <c:pt idx="96">
                  <c:v>2017</c:v>
                </c:pt>
                <c:pt idx="97">
                  <c:v>2</c:v>
                </c:pt>
                <c:pt idx="98">
                  <c:v>3</c:v>
                </c:pt>
                <c:pt idx="99">
                  <c:v>4</c:v>
                </c:pt>
                <c:pt idx="100">
                  <c:v>5</c:v>
                </c:pt>
                <c:pt idx="101">
                  <c:v>6</c:v>
                </c:pt>
                <c:pt idx="102">
                  <c:v>7</c:v>
                </c:pt>
                <c:pt idx="103">
                  <c:v>8</c:v>
                </c:pt>
                <c:pt idx="104">
                  <c:v>9</c:v>
                </c:pt>
                <c:pt idx="105">
                  <c:v>10</c:v>
                </c:pt>
                <c:pt idx="106">
                  <c:v>11</c:v>
                </c:pt>
                <c:pt idx="107">
                  <c:v>12</c:v>
                </c:pt>
                <c:pt idx="108">
                  <c:v>2018</c:v>
                </c:pt>
                <c:pt idx="109">
                  <c:v>2</c:v>
                </c:pt>
                <c:pt idx="110">
                  <c:v>3</c:v>
                </c:pt>
                <c:pt idx="111">
                  <c:v>4</c:v>
                </c:pt>
                <c:pt idx="112">
                  <c:v>5</c:v>
                </c:pt>
                <c:pt idx="113">
                  <c:v>6</c:v>
                </c:pt>
                <c:pt idx="114">
                  <c:v>7</c:v>
                </c:pt>
                <c:pt idx="115">
                  <c:v>8</c:v>
                </c:pt>
                <c:pt idx="116">
                  <c:v>9</c:v>
                </c:pt>
                <c:pt idx="117">
                  <c:v>10</c:v>
                </c:pt>
                <c:pt idx="118">
                  <c:v>11</c:v>
                </c:pt>
                <c:pt idx="119">
                  <c:v>12</c:v>
                </c:pt>
                <c:pt idx="120">
                  <c:v>2019</c:v>
                </c:pt>
                <c:pt idx="121">
                  <c:v>2</c:v>
                </c:pt>
                <c:pt idx="122">
                  <c:v>3</c:v>
                </c:pt>
                <c:pt idx="123">
                  <c:v>4</c:v>
                </c:pt>
                <c:pt idx="124">
                  <c:v>5</c:v>
                </c:pt>
                <c:pt idx="125">
                  <c:v>6</c:v>
                </c:pt>
                <c:pt idx="126">
                  <c:v>7</c:v>
                </c:pt>
                <c:pt idx="127">
                  <c:v>8</c:v>
                </c:pt>
                <c:pt idx="128">
                  <c:v>9</c:v>
                </c:pt>
                <c:pt idx="129">
                  <c:v>10</c:v>
                </c:pt>
                <c:pt idx="130">
                  <c:v>11</c:v>
                </c:pt>
                <c:pt idx="131">
                  <c:v>12</c:v>
                </c:pt>
              </c:strCache>
            </c:strRef>
          </c:cat>
          <c:val>
            <c:numRef>
              <c:f>Taul1!$C$2:$C$133</c:f>
              <c:numCache>
                <c:formatCode>0.0</c:formatCode>
                <c:ptCount val="132"/>
                <c:pt idx="0">
                  <c:v>10.191555287</c:v>
                </c:pt>
                <c:pt idx="1">
                  <c:v>9.9574310320000006</c:v>
                </c:pt>
                <c:pt idx="2">
                  <c:v>9.6754345760000007</c:v>
                </c:pt>
                <c:pt idx="3">
                  <c:v>9.5498803710000004</c:v>
                </c:pt>
                <c:pt idx="4">
                  <c:v>9.1604506360000002</c:v>
                </c:pt>
                <c:pt idx="5">
                  <c:v>8.7553995250000014</c:v>
                </c:pt>
                <c:pt idx="6">
                  <c:v>8.3832482680000009</c:v>
                </c:pt>
                <c:pt idx="7">
                  <c:v>8.1403856500000007</c:v>
                </c:pt>
                <c:pt idx="8">
                  <c:v>7.8654559520000014</c:v>
                </c:pt>
                <c:pt idx="9">
                  <c:v>7.7821816249999998</c:v>
                </c:pt>
                <c:pt idx="10">
                  <c:v>7.754644311999999</c:v>
                </c:pt>
                <c:pt idx="11">
                  <c:v>7.7865575839999996</c:v>
                </c:pt>
                <c:pt idx="12">
                  <c:v>7.9880058709999995</c:v>
                </c:pt>
                <c:pt idx="13">
                  <c:v>8.1959141889999998</c:v>
                </c:pt>
                <c:pt idx="14">
                  <c:v>8.3556667950000012</c:v>
                </c:pt>
                <c:pt idx="15">
                  <c:v>8.3894620329999992</c:v>
                </c:pt>
                <c:pt idx="16">
                  <c:v>8.5005369559999995</c:v>
                </c:pt>
                <c:pt idx="17">
                  <c:v>8.7025057149999991</c:v>
                </c:pt>
                <c:pt idx="18">
                  <c:v>8.888357632</c:v>
                </c:pt>
                <c:pt idx="19">
                  <c:v>9.1335841969999976</c:v>
                </c:pt>
                <c:pt idx="20">
                  <c:v>9.4064305939999997</c:v>
                </c:pt>
                <c:pt idx="21">
                  <c:v>9.565856891000001</c:v>
                </c:pt>
                <c:pt idx="22">
                  <c:v>9.7340532569999993</c:v>
                </c:pt>
                <c:pt idx="23">
                  <c:v>10.012927686999999</c:v>
                </c:pt>
                <c:pt idx="24">
                  <c:v>10.177288684999999</c:v>
                </c:pt>
                <c:pt idx="25">
                  <c:v>10.419630962999999</c:v>
                </c:pt>
                <c:pt idx="26">
                  <c:v>10.803226988999999</c:v>
                </c:pt>
                <c:pt idx="27">
                  <c:v>11.047962238</c:v>
                </c:pt>
                <c:pt idx="28">
                  <c:v>11.405005422999999</c:v>
                </c:pt>
                <c:pt idx="29">
                  <c:v>11.503693257</c:v>
                </c:pt>
                <c:pt idx="30">
                  <c:v>11.615690210999999</c:v>
                </c:pt>
                <c:pt idx="31">
                  <c:v>11.829558984</c:v>
                </c:pt>
                <c:pt idx="32">
                  <c:v>12.048646101999999</c:v>
                </c:pt>
                <c:pt idx="33">
                  <c:v>12.037636645999999</c:v>
                </c:pt>
                <c:pt idx="34">
                  <c:v>12.217186092</c:v>
                </c:pt>
                <c:pt idx="35">
                  <c:v>12.425696984</c:v>
                </c:pt>
                <c:pt idx="36">
                  <c:v>12.581646036</c:v>
                </c:pt>
                <c:pt idx="37">
                  <c:v>12.675687393</c:v>
                </c:pt>
                <c:pt idx="38">
                  <c:v>12.714284428000001</c:v>
                </c:pt>
                <c:pt idx="39">
                  <c:v>12.816092798999998</c:v>
                </c:pt>
                <c:pt idx="40">
                  <c:v>12.909775417999999</c:v>
                </c:pt>
                <c:pt idx="41">
                  <c:v>12.943060361000001</c:v>
                </c:pt>
                <c:pt idx="42">
                  <c:v>13.018260968999996</c:v>
                </c:pt>
                <c:pt idx="43">
                  <c:v>13.138906690999999</c:v>
                </c:pt>
                <c:pt idx="44">
                  <c:v>13.122245133</c:v>
                </c:pt>
                <c:pt idx="45">
                  <c:v>13.290810533</c:v>
                </c:pt>
                <c:pt idx="46">
                  <c:v>13.390008406</c:v>
                </c:pt>
                <c:pt idx="47">
                  <c:v>13.314232525</c:v>
                </c:pt>
                <c:pt idx="48" formatCode="0.00">
                  <c:v>13.472510727000001</c:v>
                </c:pt>
                <c:pt idx="49" formatCode="0.00">
                  <c:v>13.547574499</c:v>
                </c:pt>
                <c:pt idx="50" formatCode="0.00">
                  <c:v>13.547106960999999</c:v>
                </c:pt>
                <c:pt idx="51" formatCode="0.00">
                  <c:v>13.485446834000001</c:v>
                </c:pt>
                <c:pt idx="52" formatCode="0.00">
                  <c:v>13.530055548999998</c:v>
                </c:pt>
                <c:pt idx="53" formatCode="0.00">
                  <c:v>13.564587513999999</c:v>
                </c:pt>
                <c:pt idx="54" formatCode="0.00">
                  <c:v>13.636706037</c:v>
                </c:pt>
                <c:pt idx="55" formatCode="0.00">
                  <c:v>13.551364782999999</c:v>
                </c:pt>
                <c:pt idx="56" formatCode="0.00">
                  <c:v>13.655135783000002</c:v>
                </c:pt>
                <c:pt idx="57" formatCode="0.00">
                  <c:v>13.868292927000001</c:v>
                </c:pt>
                <c:pt idx="58" formatCode="0.00">
                  <c:v>13.801405933999998</c:v>
                </c:pt>
                <c:pt idx="59" formatCode="0.00">
                  <c:v>13.810253566000002</c:v>
                </c:pt>
                <c:pt idx="60" formatCode="0.00">
                  <c:v>13.623835852999999</c:v>
                </c:pt>
                <c:pt idx="61" formatCode="0.00">
                  <c:v>13.507718952999999</c:v>
                </c:pt>
                <c:pt idx="62" formatCode="0.00">
                  <c:v>13.341575074</c:v>
                </c:pt>
                <c:pt idx="63" formatCode="0.00">
                  <c:v>13.536849453</c:v>
                </c:pt>
                <c:pt idx="64" formatCode="0.00">
                  <c:v>13.49149985</c:v>
                </c:pt>
                <c:pt idx="65" formatCode="0.00">
                  <c:v>13.613918055999999</c:v>
                </c:pt>
                <c:pt idx="66" formatCode="0.00">
                  <c:v>13.546434160999997</c:v>
                </c:pt>
                <c:pt idx="67" formatCode="0.00">
                  <c:v>13.382627733</c:v>
                </c:pt>
                <c:pt idx="68" formatCode="0.00">
                  <c:v>13.329763409</c:v>
                </c:pt>
                <c:pt idx="69" formatCode="0.00">
                  <c:v>13.079808587</c:v>
                </c:pt>
                <c:pt idx="70" formatCode="0.00">
                  <c:v>12.982308096000001</c:v>
                </c:pt>
                <c:pt idx="71" formatCode="0.00">
                  <c:v>12.874639977000001</c:v>
                </c:pt>
                <c:pt idx="72" formatCode="General">
                  <c:v>12.640975165</c:v>
                </c:pt>
                <c:pt idx="73" formatCode="General">
                  <c:v>12.445183246999999</c:v>
                </c:pt>
                <c:pt idx="74" formatCode="General">
                  <c:v>12.392252031999998</c:v>
                </c:pt>
                <c:pt idx="75" formatCode="General">
                  <c:v>12.044869758999999</c:v>
                </c:pt>
                <c:pt idx="76" formatCode="General">
                  <c:v>11.562124753000001</c:v>
                </c:pt>
                <c:pt idx="77" formatCode="General">
                  <c:v>11.187465989999998</c:v>
                </c:pt>
                <c:pt idx="78" formatCode="General">
                  <c:v>11.076145521999999</c:v>
                </c:pt>
                <c:pt idx="79" formatCode="General">
                  <c:v>10.989867721</c:v>
                </c:pt>
                <c:pt idx="80" formatCode="General">
                  <c:v>10.692072615000001</c:v>
                </c:pt>
                <c:pt idx="81" formatCode="General">
                  <c:v>10.50669686</c:v>
                </c:pt>
                <c:pt idx="82" formatCode="General">
                  <c:v>10.309890086999999</c:v>
                </c:pt>
                <c:pt idx="83" formatCode="General">
                  <c:v>10.104876719</c:v>
                </c:pt>
                <c:pt idx="84" formatCode="General">
                  <c:v>9.9938687559999977</c:v>
                </c:pt>
                <c:pt idx="85" formatCode="General">
                  <c:v>9.8991668539999988</c:v>
                </c:pt>
                <c:pt idx="86" formatCode="General">
                  <c:v>9.7376540949999999</c:v>
                </c:pt>
                <c:pt idx="87" formatCode="General">
                  <c:v>9.7113854449999995</c:v>
                </c:pt>
                <c:pt idx="88" formatCode="General">
                  <c:v>9.9517449589999991</c:v>
                </c:pt>
                <c:pt idx="89" formatCode="General">
                  <c:v>10.075560811999999</c:v>
                </c:pt>
                <c:pt idx="90" formatCode="General">
                  <c:v>9.9789670229999992</c:v>
                </c:pt>
                <c:pt idx="91" formatCode="General">
                  <c:v>9.9243310410000003</c:v>
                </c:pt>
                <c:pt idx="92" formatCode="General">
                  <c:v>9.9546364850000018</c:v>
                </c:pt>
                <c:pt idx="93" formatCode="General">
                  <c:v>9.9785105019999989</c:v>
                </c:pt>
                <c:pt idx="94" formatCode="General">
                  <c:v>10.044201072</c:v>
                </c:pt>
                <c:pt idx="95" formatCode="General">
                  <c:v>10.223061775999998</c:v>
                </c:pt>
                <c:pt idx="96" formatCode="General">
                  <c:v>10.470942403999999</c:v>
                </c:pt>
                <c:pt idx="97" formatCode="General">
                  <c:v>10.658760341000001</c:v>
                </c:pt>
                <c:pt idx="98" formatCode="General">
                  <c:v>10.837731934999999</c:v>
                </c:pt>
                <c:pt idx="99" formatCode="General">
                  <c:v>10.951687714</c:v>
                </c:pt>
                <c:pt idx="100" formatCode="General">
                  <c:v>11.032719320999998</c:v>
                </c:pt>
                <c:pt idx="101" formatCode="General">
                  <c:v>11.060633843</c:v>
                </c:pt>
                <c:pt idx="102" formatCode="General">
                  <c:v>11.200583916999999</c:v>
                </c:pt>
                <c:pt idx="103" formatCode="General">
                  <c:v>11.295433135</c:v>
                </c:pt>
                <c:pt idx="104" formatCode="General">
                  <c:v>11.288107135999999</c:v>
                </c:pt>
                <c:pt idx="105" formatCode="General">
                  <c:v>11.297037538</c:v>
                </c:pt>
                <c:pt idx="106" formatCode="General">
                  <c:v>11.386067432000001</c:v>
                </c:pt>
                <c:pt idx="107" formatCode="General">
                  <c:v>11.46889247</c:v>
                </c:pt>
                <c:pt idx="108" formatCode="General">
                  <c:v>11.585484879999999</c:v>
                </c:pt>
                <c:pt idx="109" formatCode="0.00">
                  <c:v>11.650897428999999</c:v>
                </c:pt>
                <c:pt idx="110" formatCode="0.00">
                  <c:v>11.693872821999999</c:v>
                </c:pt>
                <c:pt idx="111" formatCode="0.00">
                  <c:v>11.664276974999996</c:v>
                </c:pt>
                <c:pt idx="112" formatCode="0.00">
                  <c:v>11.709791785999998</c:v>
                </c:pt>
                <c:pt idx="113" formatCode="0.00">
                  <c:v>11.883771143999999</c:v>
                </c:pt>
                <c:pt idx="114" formatCode="0.00">
                  <c:v>11.974957881000002</c:v>
                </c:pt>
                <c:pt idx="115" formatCode="0.00">
                  <c:v>12.083756047000003</c:v>
                </c:pt>
                <c:pt idx="116" formatCode="0.00">
                  <c:v>12.131893868000001</c:v>
                </c:pt>
                <c:pt idx="117" formatCode="0.00">
                  <c:v>12.316003112000002</c:v>
                </c:pt>
                <c:pt idx="118" formatCode="0.00">
                  <c:v>12.415305092000001</c:v>
                </c:pt>
                <c:pt idx="119" formatCode="0.00">
                  <c:v>12.328190957000002</c:v>
                </c:pt>
                <c:pt idx="120" formatCode="0.00">
                  <c:v>12.342041509</c:v>
                </c:pt>
                <c:pt idx="121" formatCode="0.00">
                  <c:v>12.354272555000001</c:v>
                </c:pt>
                <c:pt idx="122" formatCode="0.00">
                  <c:v>12.320694642000001</c:v>
                </c:pt>
                <c:pt idx="123" formatCode="0.00">
                  <c:v>12.439526503</c:v>
                </c:pt>
                <c:pt idx="124" formatCode="0.00">
                  <c:v>12.586788294</c:v>
                </c:pt>
                <c:pt idx="125" formatCode="0.00">
                  <c:v>12.501495662</c:v>
                </c:pt>
                <c:pt idx="126" formatCode="0.00">
                  <c:v>12.394895357999999</c:v>
                </c:pt>
                <c:pt idx="127" formatCode="0.00">
                  <c:v>12.282190898000001</c:v>
                </c:pt>
                <c:pt idx="128" formatCode="0.00">
                  <c:v>12.378602611</c:v>
                </c:pt>
              </c:numCache>
            </c:numRef>
          </c:val>
          <c:smooth val="0"/>
          <c:extLst>
            <c:ext xmlns:c16="http://schemas.microsoft.com/office/drawing/2014/chart" uri="{C3380CC4-5D6E-409C-BE32-E72D297353CC}">
              <c16:uniqueId val="{00000001-668B-41DE-9ED9-54A037A5A111}"/>
            </c:ext>
          </c:extLst>
        </c:ser>
        <c:ser>
          <c:idx val="3"/>
          <c:order val="2"/>
          <c:tx>
            <c:strRef>
              <c:f>Taul1!$E$1</c:f>
              <c:strCache>
                <c:ptCount val="1"/>
                <c:pt idx="0">
                  <c:v>Elektroniikka- ja sähkö</c:v>
                </c:pt>
              </c:strCache>
            </c:strRef>
          </c:tx>
          <c:marker>
            <c:symbol val="none"/>
          </c:marker>
          <c:cat>
            <c:strRef>
              <c:f>Taul1!$A$2:$A$133</c:f>
              <c:strCache>
                <c:ptCount val="132"/>
                <c:pt idx="0">
                  <c:v>2009</c:v>
                </c:pt>
                <c:pt idx="1">
                  <c:v>2009/02</c:v>
                </c:pt>
                <c:pt idx="2">
                  <c:v>2009/03</c:v>
                </c:pt>
                <c:pt idx="3">
                  <c:v>2009/04</c:v>
                </c:pt>
                <c:pt idx="4">
                  <c:v>2009/05</c:v>
                </c:pt>
                <c:pt idx="5">
                  <c:v>2009/06</c:v>
                </c:pt>
                <c:pt idx="6">
                  <c:v>2009/07</c:v>
                </c:pt>
                <c:pt idx="7">
                  <c:v>2009/08</c:v>
                </c:pt>
                <c:pt idx="8">
                  <c:v>2009/09</c:v>
                </c:pt>
                <c:pt idx="9">
                  <c:v>2009/10</c:v>
                </c:pt>
                <c:pt idx="10">
                  <c:v>2009/11</c:v>
                </c:pt>
                <c:pt idx="11">
                  <c:v>2009/12</c:v>
                </c:pt>
                <c:pt idx="12">
                  <c:v>2010</c:v>
                </c:pt>
                <c:pt idx="13">
                  <c:v>2010/02</c:v>
                </c:pt>
                <c:pt idx="14">
                  <c:v>2010/03</c:v>
                </c:pt>
                <c:pt idx="15">
                  <c:v>2010/04</c:v>
                </c:pt>
                <c:pt idx="16">
                  <c:v>2010/05</c:v>
                </c:pt>
                <c:pt idx="17">
                  <c:v>2010/06</c:v>
                </c:pt>
                <c:pt idx="18">
                  <c:v>2010/07</c:v>
                </c:pt>
                <c:pt idx="19">
                  <c:v>2010/08</c:v>
                </c:pt>
                <c:pt idx="20">
                  <c:v>2010/09</c:v>
                </c:pt>
                <c:pt idx="21">
                  <c:v>2010/10</c:v>
                </c:pt>
                <c:pt idx="22">
                  <c:v>2010/11</c:v>
                </c:pt>
                <c:pt idx="23">
                  <c:v>2010/12</c:v>
                </c:pt>
                <c:pt idx="24">
                  <c:v>2011</c:v>
                </c:pt>
                <c:pt idx="25">
                  <c:v>2011/02</c:v>
                </c:pt>
                <c:pt idx="26">
                  <c:v>2011/03</c:v>
                </c:pt>
                <c:pt idx="27">
                  <c:v>2011/04</c:v>
                </c:pt>
                <c:pt idx="28">
                  <c:v>2011/05</c:v>
                </c:pt>
                <c:pt idx="29">
                  <c:v>2011/06</c:v>
                </c:pt>
                <c:pt idx="30">
                  <c:v>2011/07</c:v>
                </c:pt>
                <c:pt idx="31">
                  <c:v>2011/08</c:v>
                </c:pt>
                <c:pt idx="32">
                  <c:v>2011/09</c:v>
                </c:pt>
                <c:pt idx="33">
                  <c:v>2011/10</c:v>
                </c:pt>
                <c:pt idx="34">
                  <c:v>2011/11</c:v>
                </c:pt>
                <c:pt idx="35">
                  <c:v>2011/12</c:v>
                </c:pt>
                <c:pt idx="36">
                  <c:v>2012</c:v>
                </c:pt>
                <c:pt idx="37">
                  <c:v>2012/02</c:v>
                </c:pt>
                <c:pt idx="38">
                  <c:v>2012/03</c:v>
                </c:pt>
                <c:pt idx="39">
                  <c:v>2012/04</c:v>
                </c:pt>
                <c:pt idx="40">
                  <c:v>2012/05</c:v>
                </c:pt>
                <c:pt idx="41">
                  <c:v>2012/06</c:v>
                </c:pt>
                <c:pt idx="42">
                  <c:v>2012/07</c:v>
                </c:pt>
                <c:pt idx="43">
                  <c:v>2012/08</c:v>
                </c:pt>
                <c:pt idx="44">
                  <c:v>2012/09</c:v>
                </c:pt>
                <c:pt idx="45">
                  <c:v>2012/10</c:v>
                </c:pt>
                <c:pt idx="46">
                  <c:v>2012/11</c:v>
                </c:pt>
                <c:pt idx="47">
                  <c:v>12</c:v>
                </c:pt>
                <c:pt idx="48">
                  <c:v>2013</c:v>
                </c:pt>
                <c:pt idx="49">
                  <c:v>2</c:v>
                </c:pt>
                <c:pt idx="50">
                  <c:v>3</c:v>
                </c:pt>
                <c:pt idx="51">
                  <c:v>4</c:v>
                </c:pt>
                <c:pt idx="52">
                  <c:v>5</c:v>
                </c:pt>
                <c:pt idx="53">
                  <c:v>6</c:v>
                </c:pt>
                <c:pt idx="54">
                  <c:v>7</c:v>
                </c:pt>
                <c:pt idx="55">
                  <c:v>8</c:v>
                </c:pt>
                <c:pt idx="56">
                  <c:v>9</c:v>
                </c:pt>
                <c:pt idx="57">
                  <c:v>10</c:v>
                </c:pt>
                <c:pt idx="58">
                  <c:v>11</c:v>
                </c:pt>
                <c:pt idx="59">
                  <c:v>12</c:v>
                </c:pt>
                <c:pt idx="60">
                  <c:v>2014</c:v>
                </c:pt>
                <c:pt idx="61">
                  <c:v>2</c:v>
                </c:pt>
                <c:pt idx="62">
                  <c:v>3</c:v>
                </c:pt>
                <c:pt idx="63">
                  <c:v>4</c:v>
                </c:pt>
                <c:pt idx="64">
                  <c:v>5</c:v>
                </c:pt>
                <c:pt idx="65">
                  <c:v>6</c:v>
                </c:pt>
                <c:pt idx="66">
                  <c:v>7</c:v>
                </c:pt>
                <c:pt idx="67">
                  <c:v>8</c:v>
                </c:pt>
                <c:pt idx="68">
                  <c:v>9</c:v>
                </c:pt>
                <c:pt idx="69">
                  <c:v>10</c:v>
                </c:pt>
                <c:pt idx="70">
                  <c:v>11</c:v>
                </c:pt>
                <c:pt idx="71">
                  <c:v>12</c:v>
                </c:pt>
                <c:pt idx="72">
                  <c:v>2015</c:v>
                </c:pt>
                <c:pt idx="73">
                  <c:v>2</c:v>
                </c:pt>
                <c:pt idx="74">
                  <c:v>3</c:v>
                </c:pt>
                <c:pt idx="75">
                  <c:v>4</c:v>
                </c:pt>
                <c:pt idx="76">
                  <c:v>5</c:v>
                </c:pt>
                <c:pt idx="77">
                  <c:v>6</c:v>
                </c:pt>
                <c:pt idx="78">
                  <c:v>7</c:v>
                </c:pt>
                <c:pt idx="79">
                  <c:v>8</c:v>
                </c:pt>
                <c:pt idx="80">
                  <c:v>9</c:v>
                </c:pt>
                <c:pt idx="81">
                  <c:v>10</c:v>
                </c:pt>
                <c:pt idx="82">
                  <c:v>11</c:v>
                </c:pt>
                <c:pt idx="83">
                  <c:v>12</c:v>
                </c:pt>
                <c:pt idx="84">
                  <c:v>2016</c:v>
                </c:pt>
                <c:pt idx="85">
                  <c:v>2</c:v>
                </c:pt>
                <c:pt idx="86">
                  <c:v>3</c:v>
                </c:pt>
                <c:pt idx="87">
                  <c:v>4</c:v>
                </c:pt>
                <c:pt idx="88">
                  <c:v>5</c:v>
                </c:pt>
                <c:pt idx="89">
                  <c:v>6</c:v>
                </c:pt>
                <c:pt idx="90">
                  <c:v>7</c:v>
                </c:pt>
                <c:pt idx="91">
                  <c:v>8</c:v>
                </c:pt>
                <c:pt idx="92">
                  <c:v>9</c:v>
                </c:pt>
                <c:pt idx="93">
                  <c:v>10</c:v>
                </c:pt>
                <c:pt idx="94">
                  <c:v>11</c:v>
                </c:pt>
                <c:pt idx="95">
                  <c:v>12</c:v>
                </c:pt>
                <c:pt idx="96">
                  <c:v>2017</c:v>
                </c:pt>
                <c:pt idx="97">
                  <c:v>2</c:v>
                </c:pt>
                <c:pt idx="98">
                  <c:v>3</c:v>
                </c:pt>
                <c:pt idx="99">
                  <c:v>4</c:v>
                </c:pt>
                <c:pt idx="100">
                  <c:v>5</c:v>
                </c:pt>
                <c:pt idx="101">
                  <c:v>6</c:v>
                </c:pt>
                <c:pt idx="102">
                  <c:v>7</c:v>
                </c:pt>
                <c:pt idx="103">
                  <c:v>8</c:v>
                </c:pt>
                <c:pt idx="104">
                  <c:v>9</c:v>
                </c:pt>
                <c:pt idx="105">
                  <c:v>10</c:v>
                </c:pt>
                <c:pt idx="106">
                  <c:v>11</c:v>
                </c:pt>
                <c:pt idx="107">
                  <c:v>12</c:v>
                </c:pt>
                <c:pt idx="108">
                  <c:v>2018</c:v>
                </c:pt>
                <c:pt idx="109">
                  <c:v>2</c:v>
                </c:pt>
                <c:pt idx="110">
                  <c:v>3</c:v>
                </c:pt>
                <c:pt idx="111">
                  <c:v>4</c:v>
                </c:pt>
                <c:pt idx="112">
                  <c:v>5</c:v>
                </c:pt>
                <c:pt idx="113">
                  <c:v>6</c:v>
                </c:pt>
                <c:pt idx="114">
                  <c:v>7</c:v>
                </c:pt>
                <c:pt idx="115">
                  <c:v>8</c:v>
                </c:pt>
                <c:pt idx="116">
                  <c:v>9</c:v>
                </c:pt>
                <c:pt idx="117">
                  <c:v>10</c:v>
                </c:pt>
                <c:pt idx="118">
                  <c:v>11</c:v>
                </c:pt>
                <c:pt idx="119">
                  <c:v>12</c:v>
                </c:pt>
                <c:pt idx="120">
                  <c:v>2019</c:v>
                </c:pt>
                <c:pt idx="121">
                  <c:v>2</c:v>
                </c:pt>
                <c:pt idx="122">
                  <c:v>3</c:v>
                </c:pt>
                <c:pt idx="123">
                  <c:v>4</c:v>
                </c:pt>
                <c:pt idx="124">
                  <c:v>5</c:v>
                </c:pt>
                <c:pt idx="125">
                  <c:v>6</c:v>
                </c:pt>
                <c:pt idx="126">
                  <c:v>7</c:v>
                </c:pt>
                <c:pt idx="127">
                  <c:v>8</c:v>
                </c:pt>
                <c:pt idx="128">
                  <c:v>9</c:v>
                </c:pt>
                <c:pt idx="129">
                  <c:v>10</c:v>
                </c:pt>
                <c:pt idx="130">
                  <c:v>11</c:v>
                </c:pt>
                <c:pt idx="131">
                  <c:v>12</c:v>
                </c:pt>
              </c:strCache>
            </c:strRef>
          </c:cat>
          <c:val>
            <c:numRef>
              <c:f>Taul1!$E$2:$E$133</c:f>
              <c:numCache>
                <c:formatCode>0.0</c:formatCode>
                <c:ptCount val="132"/>
                <c:pt idx="0">
                  <c:v>14.801446095999999</c:v>
                </c:pt>
                <c:pt idx="1">
                  <c:v>14.420151038</c:v>
                </c:pt>
                <c:pt idx="2">
                  <c:v>13.97922202</c:v>
                </c:pt>
                <c:pt idx="3">
                  <c:v>13.467188409999999</c:v>
                </c:pt>
                <c:pt idx="4">
                  <c:v>12.928801409</c:v>
                </c:pt>
                <c:pt idx="5">
                  <c:v>12.507068349999999</c:v>
                </c:pt>
                <c:pt idx="6">
                  <c:v>12.199707367999999</c:v>
                </c:pt>
                <c:pt idx="7">
                  <c:v>11.642279579000002</c:v>
                </c:pt>
                <c:pt idx="8">
                  <c:v>10.952559492000001</c:v>
                </c:pt>
                <c:pt idx="9">
                  <c:v>10.212749549</c:v>
                </c:pt>
                <c:pt idx="10">
                  <c:v>9.722954408999998</c:v>
                </c:pt>
                <c:pt idx="11">
                  <c:v>9.2988206400000006</c:v>
                </c:pt>
                <c:pt idx="12">
                  <c:v>9.0522724359999991</c:v>
                </c:pt>
                <c:pt idx="13">
                  <c:v>8.7439047530000007</c:v>
                </c:pt>
                <c:pt idx="14">
                  <c:v>8.5549334250000015</c:v>
                </c:pt>
                <c:pt idx="15">
                  <c:v>8.4050548700000007</c:v>
                </c:pt>
                <c:pt idx="16">
                  <c:v>8.3764692920000012</c:v>
                </c:pt>
                <c:pt idx="17">
                  <c:v>8.2055802510000007</c:v>
                </c:pt>
                <c:pt idx="18">
                  <c:v>7.9412169400000012</c:v>
                </c:pt>
                <c:pt idx="19">
                  <c:v>7.9404155570000006</c:v>
                </c:pt>
                <c:pt idx="20">
                  <c:v>7.8556392420000005</c:v>
                </c:pt>
                <c:pt idx="21">
                  <c:v>7.890124557</c:v>
                </c:pt>
                <c:pt idx="22">
                  <c:v>7.9082705070000001</c:v>
                </c:pt>
                <c:pt idx="23">
                  <c:v>8.0490528740000009</c:v>
                </c:pt>
                <c:pt idx="24">
                  <c:v>8.2087404260000003</c:v>
                </c:pt>
                <c:pt idx="25">
                  <c:v>8.284919888000001</c:v>
                </c:pt>
                <c:pt idx="26">
                  <c:v>8.3422524899999999</c:v>
                </c:pt>
                <c:pt idx="27">
                  <c:v>8.2757697140000008</c:v>
                </c:pt>
                <c:pt idx="28">
                  <c:v>8.2184756839999995</c:v>
                </c:pt>
                <c:pt idx="29">
                  <c:v>8.1398098679999986</c:v>
                </c:pt>
                <c:pt idx="30">
                  <c:v>8.0909088799999989</c:v>
                </c:pt>
                <c:pt idx="31">
                  <c:v>8.0083779969999984</c:v>
                </c:pt>
                <c:pt idx="32">
                  <c:v>7.9469715969999992</c:v>
                </c:pt>
                <c:pt idx="33">
                  <c:v>7.7877190379999996</c:v>
                </c:pt>
                <c:pt idx="34">
                  <c:v>7.7734458579999988</c:v>
                </c:pt>
                <c:pt idx="35">
                  <c:v>7.6559917779999997</c:v>
                </c:pt>
                <c:pt idx="36">
                  <c:v>7.5636968969999998</c:v>
                </c:pt>
                <c:pt idx="37">
                  <c:v>7.5615914079999991</c:v>
                </c:pt>
                <c:pt idx="38">
                  <c:v>7.583472134</c:v>
                </c:pt>
                <c:pt idx="39">
                  <c:v>7.539018167</c:v>
                </c:pt>
                <c:pt idx="40">
                  <c:v>7.5408112680000006</c:v>
                </c:pt>
                <c:pt idx="41">
                  <c:v>7.5363769000000005</c:v>
                </c:pt>
                <c:pt idx="42">
                  <c:v>7.6949123430000004</c:v>
                </c:pt>
                <c:pt idx="43">
                  <c:v>7.8412331469999996</c:v>
                </c:pt>
                <c:pt idx="44">
                  <c:v>7.7477805059999998</c:v>
                </c:pt>
                <c:pt idx="45">
                  <c:v>7.7717335930000004</c:v>
                </c:pt>
                <c:pt idx="46">
                  <c:v>7.5461095769999993</c:v>
                </c:pt>
                <c:pt idx="47">
                  <c:v>7.3812753159999991</c:v>
                </c:pt>
                <c:pt idx="48" formatCode="0.00">
                  <c:v>7.3493031440000003</c:v>
                </c:pt>
                <c:pt idx="49" formatCode="0.00">
                  <c:v>7.2023904109999997</c:v>
                </c:pt>
                <c:pt idx="50" formatCode="0.00">
                  <c:v>6.9167686219999993</c:v>
                </c:pt>
                <c:pt idx="51" formatCode="0.00">
                  <c:v>6.8764349159999991</c:v>
                </c:pt>
                <c:pt idx="52" formatCode="0.00">
                  <c:v>6.7556607269999995</c:v>
                </c:pt>
                <c:pt idx="53" formatCode="0.00">
                  <c:v>6.6807692440000004</c:v>
                </c:pt>
                <c:pt idx="54" formatCode="0.00">
                  <c:v>6.5597894129999998</c:v>
                </c:pt>
                <c:pt idx="55" formatCode="0.00">
                  <c:v>6.3885804359999998</c:v>
                </c:pt>
                <c:pt idx="56" formatCode="0.00">
                  <c:v>6.3893944140000007</c:v>
                </c:pt>
                <c:pt idx="57" formatCode="0.00">
                  <c:v>6.4119406749999994</c:v>
                </c:pt>
                <c:pt idx="58" formatCode="0.00">
                  <c:v>6.4397016289999991</c:v>
                </c:pt>
                <c:pt idx="59" formatCode="0.00">
                  <c:v>6.4112556589999992</c:v>
                </c:pt>
                <c:pt idx="60" formatCode="0.00">
                  <c:v>6.3774072679999998</c:v>
                </c:pt>
                <c:pt idx="61" formatCode="0.00">
                  <c:v>6.395582675</c:v>
                </c:pt>
                <c:pt idx="62" formatCode="0.00">
                  <c:v>6.4332122559999991</c:v>
                </c:pt>
                <c:pt idx="63" formatCode="0.00">
                  <c:v>6.4218257410000001</c:v>
                </c:pt>
                <c:pt idx="64" formatCode="0.00">
                  <c:v>6.4359310340000011</c:v>
                </c:pt>
                <c:pt idx="65" formatCode="0.00">
                  <c:v>6.4617551829999993</c:v>
                </c:pt>
                <c:pt idx="66" formatCode="0.00">
                  <c:v>6.480008561</c:v>
                </c:pt>
                <c:pt idx="67" formatCode="0.00">
                  <c:v>6.5065551130000001</c:v>
                </c:pt>
                <c:pt idx="68" formatCode="0.00">
                  <c:v>6.6343018010000003</c:v>
                </c:pt>
                <c:pt idx="69" formatCode="0.00">
                  <c:v>6.616613633</c:v>
                </c:pt>
                <c:pt idx="70" formatCode="0.00">
                  <c:v>6.577578216</c:v>
                </c:pt>
                <c:pt idx="71" formatCode="0.00">
                  <c:v>6.7416344089999996</c:v>
                </c:pt>
                <c:pt idx="72" formatCode="General">
                  <c:v>6.6951184200000018</c:v>
                </c:pt>
                <c:pt idx="73" formatCode="General">
                  <c:v>6.7002889170000008</c:v>
                </c:pt>
                <c:pt idx="74" formatCode="General">
                  <c:v>6.7193512230000003</c:v>
                </c:pt>
                <c:pt idx="75" formatCode="General">
                  <c:v>6.798940698</c:v>
                </c:pt>
                <c:pt idx="76" formatCode="General">
                  <c:v>6.8232880040000001</c:v>
                </c:pt>
                <c:pt idx="77" formatCode="General">
                  <c:v>6.820765314</c:v>
                </c:pt>
                <c:pt idx="78" formatCode="General">
                  <c:v>6.7813313100000006</c:v>
                </c:pt>
                <c:pt idx="79" formatCode="General">
                  <c:v>6.6969964619999995</c:v>
                </c:pt>
                <c:pt idx="80" formatCode="General">
                  <c:v>6.643895004</c:v>
                </c:pt>
                <c:pt idx="81" formatCode="General">
                  <c:v>6.5946624649999981</c:v>
                </c:pt>
                <c:pt idx="82" formatCode="General">
                  <c:v>6.6070418659999994</c:v>
                </c:pt>
                <c:pt idx="83" formatCode="General">
                  <c:v>6.5264922500000004</c:v>
                </c:pt>
                <c:pt idx="84" formatCode="General">
                  <c:v>6.4954094080000004</c:v>
                </c:pt>
                <c:pt idx="85" formatCode="General">
                  <c:v>6.5228809620000003</c:v>
                </c:pt>
                <c:pt idx="86" formatCode="General">
                  <c:v>6.5328224550000007</c:v>
                </c:pt>
                <c:pt idx="87" formatCode="General">
                  <c:v>6.4089507509999999</c:v>
                </c:pt>
                <c:pt idx="88" formatCode="General">
                  <c:v>6.3424759330000002</c:v>
                </c:pt>
                <c:pt idx="89" formatCode="General">
                  <c:v>6.3464373259999993</c:v>
                </c:pt>
                <c:pt idx="90" formatCode="General">
                  <c:v>6.2981503310000004</c:v>
                </c:pt>
                <c:pt idx="91" formatCode="General">
                  <c:v>6.3754527149999998</c:v>
                </c:pt>
                <c:pt idx="92" formatCode="General">
                  <c:v>6.2936256979999996</c:v>
                </c:pt>
                <c:pt idx="93" formatCode="General">
                  <c:v>6.2851091710000002</c:v>
                </c:pt>
                <c:pt idx="94" formatCode="General">
                  <c:v>6.305819369</c:v>
                </c:pt>
                <c:pt idx="95" formatCode="General">
                  <c:v>6.3242117669999995</c:v>
                </c:pt>
                <c:pt idx="96" formatCode="General">
                  <c:v>6.4647080490000004</c:v>
                </c:pt>
                <c:pt idx="97" formatCode="General">
                  <c:v>6.4664968390000004</c:v>
                </c:pt>
                <c:pt idx="98" formatCode="General">
                  <c:v>6.6189154170000002</c:v>
                </c:pt>
                <c:pt idx="99" formatCode="General">
                  <c:v>6.6707282099999992</c:v>
                </c:pt>
                <c:pt idx="100" formatCode="General">
                  <c:v>6.7856069229999996</c:v>
                </c:pt>
                <c:pt idx="101" formatCode="General">
                  <c:v>6.7916850579999988</c:v>
                </c:pt>
                <c:pt idx="102" formatCode="General">
                  <c:v>6.8417652749999993</c:v>
                </c:pt>
                <c:pt idx="103" formatCode="General">
                  <c:v>6.9043739929999992</c:v>
                </c:pt>
                <c:pt idx="104" formatCode="General">
                  <c:v>6.9448141109999995</c:v>
                </c:pt>
                <c:pt idx="105" formatCode="General">
                  <c:v>7.0032491960000014</c:v>
                </c:pt>
                <c:pt idx="106" formatCode="General">
                  <c:v>7.0865774070000001</c:v>
                </c:pt>
                <c:pt idx="107" formatCode="General">
                  <c:v>7.1113749609999992</c:v>
                </c:pt>
                <c:pt idx="108" formatCode="General">
                  <c:v>7.1553275030000005</c:v>
                </c:pt>
                <c:pt idx="109" formatCode="0.00">
                  <c:v>7.116394391</c:v>
                </c:pt>
                <c:pt idx="110" formatCode="0.00">
                  <c:v>7.0585847540000008</c:v>
                </c:pt>
                <c:pt idx="111" formatCode="0.00">
                  <c:v>7.1755802089999996</c:v>
                </c:pt>
                <c:pt idx="112" formatCode="0.00">
                  <c:v>7.1829217690000009</c:v>
                </c:pt>
                <c:pt idx="113" formatCode="0.00">
                  <c:v>7.1965174650000003</c:v>
                </c:pt>
                <c:pt idx="114" formatCode="0.00">
                  <c:v>7.2182761910000002</c:v>
                </c:pt>
                <c:pt idx="115" formatCode="0.00">
                  <c:v>7.2308824349999998</c:v>
                </c:pt>
                <c:pt idx="116" formatCode="0.00">
                  <c:v>7.2975860470000011</c:v>
                </c:pt>
                <c:pt idx="117" formatCode="0.00">
                  <c:v>7.3962700450000005</c:v>
                </c:pt>
                <c:pt idx="118" formatCode="0.00">
                  <c:v>7.4272449310000006</c:v>
                </c:pt>
                <c:pt idx="119" formatCode="0.00">
                  <c:v>7.4166541970000006</c:v>
                </c:pt>
                <c:pt idx="120" formatCode="0.00">
                  <c:v>7.416677956</c:v>
                </c:pt>
                <c:pt idx="121" formatCode="0.00">
                  <c:v>7.5190375049999991</c:v>
                </c:pt>
                <c:pt idx="122" formatCode="0.00">
                  <c:v>7.5280789759999998</c:v>
                </c:pt>
                <c:pt idx="123" formatCode="0.00">
                  <c:v>7.4434725109999986</c:v>
                </c:pt>
                <c:pt idx="124" formatCode="0.00">
                  <c:v>7.4646440129999991</c:v>
                </c:pt>
                <c:pt idx="125" formatCode="0.00">
                  <c:v>7.4825166139999979</c:v>
                </c:pt>
                <c:pt idx="126" formatCode="0.00">
                  <c:v>7.4901897210000001</c:v>
                </c:pt>
                <c:pt idx="127" formatCode="0.00">
                  <c:v>7.4749861609999995</c:v>
                </c:pt>
                <c:pt idx="128" formatCode="0.00">
                  <c:v>7.5160957590000006</c:v>
                </c:pt>
              </c:numCache>
            </c:numRef>
          </c:val>
          <c:smooth val="0"/>
          <c:extLst>
            <c:ext xmlns:c16="http://schemas.microsoft.com/office/drawing/2014/chart" uri="{C3380CC4-5D6E-409C-BE32-E72D297353CC}">
              <c16:uniqueId val="{00000002-668B-41DE-9ED9-54A037A5A111}"/>
            </c:ext>
          </c:extLst>
        </c:ser>
        <c:ser>
          <c:idx val="2"/>
          <c:order val="3"/>
          <c:tx>
            <c:strRef>
              <c:f>Taul1!$D$1</c:f>
              <c:strCache>
                <c:ptCount val="1"/>
                <c:pt idx="0">
                  <c:v>Perusmetallit ja metallituotteet</c:v>
                </c:pt>
              </c:strCache>
            </c:strRef>
          </c:tx>
          <c:marker>
            <c:symbol val="none"/>
          </c:marker>
          <c:cat>
            <c:strRef>
              <c:f>Taul1!$A$2:$A$133</c:f>
              <c:strCache>
                <c:ptCount val="132"/>
                <c:pt idx="0">
                  <c:v>2009</c:v>
                </c:pt>
                <c:pt idx="1">
                  <c:v>2009/02</c:v>
                </c:pt>
                <c:pt idx="2">
                  <c:v>2009/03</c:v>
                </c:pt>
                <c:pt idx="3">
                  <c:v>2009/04</c:v>
                </c:pt>
                <c:pt idx="4">
                  <c:v>2009/05</c:v>
                </c:pt>
                <c:pt idx="5">
                  <c:v>2009/06</c:v>
                </c:pt>
                <c:pt idx="6">
                  <c:v>2009/07</c:v>
                </c:pt>
                <c:pt idx="7">
                  <c:v>2009/08</c:v>
                </c:pt>
                <c:pt idx="8">
                  <c:v>2009/09</c:v>
                </c:pt>
                <c:pt idx="9">
                  <c:v>2009/10</c:v>
                </c:pt>
                <c:pt idx="10">
                  <c:v>2009/11</c:v>
                </c:pt>
                <c:pt idx="11">
                  <c:v>2009/12</c:v>
                </c:pt>
                <c:pt idx="12">
                  <c:v>2010</c:v>
                </c:pt>
                <c:pt idx="13">
                  <c:v>2010/02</c:v>
                </c:pt>
                <c:pt idx="14">
                  <c:v>2010/03</c:v>
                </c:pt>
                <c:pt idx="15">
                  <c:v>2010/04</c:v>
                </c:pt>
                <c:pt idx="16">
                  <c:v>2010/05</c:v>
                </c:pt>
                <c:pt idx="17">
                  <c:v>2010/06</c:v>
                </c:pt>
                <c:pt idx="18">
                  <c:v>2010/07</c:v>
                </c:pt>
                <c:pt idx="19">
                  <c:v>2010/08</c:v>
                </c:pt>
                <c:pt idx="20">
                  <c:v>2010/09</c:v>
                </c:pt>
                <c:pt idx="21">
                  <c:v>2010/10</c:v>
                </c:pt>
                <c:pt idx="22">
                  <c:v>2010/11</c:v>
                </c:pt>
                <c:pt idx="23">
                  <c:v>2010/12</c:v>
                </c:pt>
                <c:pt idx="24">
                  <c:v>2011</c:v>
                </c:pt>
                <c:pt idx="25">
                  <c:v>2011/02</c:v>
                </c:pt>
                <c:pt idx="26">
                  <c:v>2011/03</c:v>
                </c:pt>
                <c:pt idx="27">
                  <c:v>2011/04</c:v>
                </c:pt>
                <c:pt idx="28">
                  <c:v>2011/05</c:v>
                </c:pt>
                <c:pt idx="29">
                  <c:v>2011/06</c:v>
                </c:pt>
                <c:pt idx="30">
                  <c:v>2011/07</c:v>
                </c:pt>
                <c:pt idx="31">
                  <c:v>2011/08</c:v>
                </c:pt>
                <c:pt idx="32">
                  <c:v>2011/09</c:v>
                </c:pt>
                <c:pt idx="33">
                  <c:v>2011/10</c:v>
                </c:pt>
                <c:pt idx="34">
                  <c:v>2011/11</c:v>
                </c:pt>
                <c:pt idx="35">
                  <c:v>2011/12</c:v>
                </c:pt>
                <c:pt idx="36">
                  <c:v>2012</c:v>
                </c:pt>
                <c:pt idx="37">
                  <c:v>2012/02</c:v>
                </c:pt>
                <c:pt idx="38">
                  <c:v>2012/03</c:v>
                </c:pt>
                <c:pt idx="39">
                  <c:v>2012/04</c:v>
                </c:pt>
                <c:pt idx="40">
                  <c:v>2012/05</c:v>
                </c:pt>
                <c:pt idx="41">
                  <c:v>2012/06</c:v>
                </c:pt>
                <c:pt idx="42">
                  <c:v>2012/07</c:v>
                </c:pt>
                <c:pt idx="43">
                  <c:v>2012/08</c:v>
                </c:pt>
                <c:pt idx="44">
                  <c:v>2012/09</c:v>
                </c:pt>
                <c:pt idx="45">
                  <c:v>2012/10</c:v>
                </c:pt>
                <c:pt idx="46">
                  <c:v>2012/11</c:v>
                </c:pt>
                <c:pt idx="47">
                  <c:v>12</c:v>
                </c:pt>
                <c:pt idx="48">
                  <c:v>2013</c:v>
                </c:pt>
                <c:pt idx="49">
                  <c:v>2</c:v>
                </c:pt>
                <c:pt idx="50">
                  <c:v>3</c:v>
                </c:pt>
                <c:pt idx="51">
                  <c:v>4</c:v>
                </c:pt>
                <c:pt idx="52">
                  <c:v>5</c:v>
                </c:pt>
                <c:pt idx="53">
                  <c:v>6</c:v>
                </c:pt>
                <c:pt idx="54">
                  <c:v>7</c:v>
                </c:pt>
                <c:pt idx="55">
                  <c:v>8</c:v>
                </c:pt>
                <c:pt idx="56">
                  <c:v>9</c:v>
                </c:pt>
                <c:pt idx="57">
                  <c:v>10</c:v>
                </c:pt>
                <c:pt idx="58">
                  <c:v>11</c:v>
                </c:pt>
                <c:pt idx="59">
                  <c:v>12</c:v>
                </c:pt>
                <c:pt idx="60">
                  <c:v>2014</c:v>
                </c:pt>
                <c:pt idx="61">
                  <c:v>2</c:v>
                </c:pt>
                <c:pt idx="62">
                  <c:v>3</c:v>
                </c:pt>
                <c:pt idx="63">
                  <c:v>4</c:v>
                </c:pt>
                <c:pt idx="64">
                  <c:v>5</c:v>
                </c:pt>
                <c:pt idx="65">
                  <c:v>6</c:v>
                </c:pt>
                <c:pt idx="66">
                  <c:v>7</c:v>
                </c:pt>
                <c:pt idx="67">
                  <c:v>8</c:v>
                </c:pt>
                <c:pt idx="68">
                  <c:v>9</c:v>
                </c:pt>
                <c:pt idx="69">
                  <c:v>10</c:v>
                </c:pt>
                <c:pt idx="70">
                  <c:v>11</c:v>
                </c:pt>
                <c:pt idx="71">
                  <c:v>12</c:v>
                </c:pt>
                <c:pt idx="72">
                  <c:v>2015</c:v>
                </c:pt>
                <c:pt idx="73">
                  <c:v>2</c:v>
                </c:pt>
                <c:pt idx="74">
                  <c:v>3</c:v>
                </c:pt>
                <c:pt idx="75">
                  <c:v>4</c:v>
                </c:pt>
                <c:pt idx="76">
                  <c:v>5</c:v>
                </c:pt>
                <c:pt idx="77">
                  <c:v>6</c:v>
                </c:pt>
                <c:pt idx="78">
                  <c:v>7</c:v>
                </c:pt>
                <c:pt idx="79">
                  <c:v>8</c:v>
                </c:pt>
                <c:pt idx="80">
                  <c:v>9</c:v>
                </c:pt>
                <c:pt idx="81">
                  <c:v>10</c:v>
                </c:pt>
                <c:pt idx="82">
                  <c:v>11</c:v>
                </c:pt>
                <c:pt idx="83">
                  <c:v>12</c:v>
                </c:pt>
                <c:pt idx="84">
                  <c:v>2016</c:v>
                </c:pt>
                <c:pt idx="85">
                  <c:v>2</c:v>
                </c:pt>
                <c:pt idx="86">
                  <c:v>3</c:v>
                </c:pt>
                <c:pt idx="87">
                  <c:v>4</c:v>
                </c:pt>
                <c:pt idx="88">
                  <c:v>5</c:v>
                </c:pt>
                <c:pt idx="89">
                  <c:v>6</c:v>
                </c:pt>
                <c:pt idx="90">
                  <c:v>7</c:v>
                </c:pt>
                <c:pt idx="91">
                  <c:v>8</c:v>
                </c:pt>
                <c:pt idx="92">
                  <c:v>9</c:v>
                </c:pt>
                <c:pt idx="93">
                  <c:v>10</c:v>
                </c:pt>
                <c:pt idx="94">
                  <c:v>11</c:v>
                </c:pt>
                <c:pt idx="95">
                  <c:v>12</c:v>
                </c:pt>
                <c:pt idx="96">
                  <c:v>2017</c:v>
                </c:pt>
                <c:pt idx="97">
                  <c:v>2</c:v>
                </c:pt>
                <c:pt idx="98">
                  <c:v>3</c:v>
                </c:pt>
                <c:pt idx="99">
                  <c:v>4</c:v>
                </c:pt>
                <c:pt idx="100">
                  <c:v>5</c:v>
                </c:pt>
                <c:pt idx="101">
                  <c:v>6</c:v>
                </c:pt>
                <c:pt idx="102">
                  <c:v>7</c:v>
                </c:pt>
                <c:pt idx="103">
                  <c:v>8</c:v>
                </c:pt>
                <c:pt idx="104">
                  <c:v>9</c:v>
                </c:pt>
                <c:pt idx="105">
                  <c:v>10</c:v>
                </c:pt>
                <c:pt idx="106">
                  <c:v>11</c:v>
                </c:pt>
                <c:pt idx="107">
                  <c:v>12</c:v>
                </c:pt>
                <c:pt idx="108">
                  <c:v>2018</c:v>
                </c:pt>
                <c:pt idx="109">
                  <c:v>2</c:v>
                </c:pt>
                <c:pt idx="110">
                  <c:v>3</c:v>
                </c:pt>
                <c:pt idx="111">
                  <c:v>4</c:v>
                </c:pt>
                <c:pt idx="112">
                  <c:v>5</c:v>
                </c:pt>
                <c:pt idx="113">
                  <c:v>6</c:v>
                </c:pt>
                <c:pt idx="114">
                  <c:v>7</c:v>
                </c:pt>
                <c:pt idx="115">
                  <c:v>8</c:v>
                </c:pt>
                <c:pt idx="116">
                  <c:v>9</c:v>
                </c:pt>
                <c:pt idx="117">
                  <c:v>10</c:v>
                </c:pt>
                <c:pt idx="118">
                  <c:v>11</c:v>
                </c:pt>
                <c:pt idx="119">
                  <c:v>12</c:v>
                </c:pt>
                <c:pt idx="120">
                  <c:v>2019</c:v>
                </c:pt>
                <c:pt idx="121">
                  <c:v>2</c:v>
                </c:pt>
                <c:pt idx="122">
                  <c:v>3</c:v>
                </c:pt>
                <c:pt idx="123">
                  <c:v>4</c:v>
                </c:pt>
                <c:pt idx="124">
                  <c:v>5</c:v>
                </c:pt>
                <c:pt idx="125">
                  <c:v>6</c:v>
                </c:pt>
                <c:pt idx="126">
                  <c:v>7</c:v>
                </c:pt>
                <c:pt idx="127">
                  <c:v>8</c:v>
                </c:pt>
                <c:pt idx="128">
                  <c:v>9</c:v>
                </c:pt>
                <c:pt idx="129">
                  <c:v>10</c:v>
                </c:pt>
                <c:pt idx="130">
                  <c:v>11</c:v>
                </c:pt>
                <c:pt idx="131">
                  <c:v>12</c:v>
                </c:pt>
              </c:strCache>
            </c:strRef>
          </c:cat>
          <c:val>
            <c:numRef>
              <c:f>Taul1!$D$2:$D$133</c:f>
              <c:numCache>
                <c:formatCode>0.0</c:formatCode>
                <c:ptCount val="132"/>
                <c:pt idx="0">
                  <c:v>8.0258897479999991</c:v>
                </c:pt>
                <c:pt idx="1">
                  <c:v>7.5986377909999998</c:v>
                </c:pt>
                <c:pt idx="2">
                  <c:v>7.1812499619999999</c:v>
                </c:pt>
                <c:pt idx="3">
                  <c:v>6.6924949250000001</c:v>
                </c:pt>
                <c:pt idx="4">
                  <c:v>6.3040831100000005</c:v>
                </c:pt>
                <c:pt idx="5">
                  <c:v>6.0058675319999999</c:v>
                </c:pt>
                <c:pt idx="6">
                  <c:v>5.7036595270000001</c:v>
                </c:pt>
                <c:pt idx="7">
                  <c:v>5.3634790589999994</c:v>
                </c:pt>
                <c:pt idx="8">
                  <c:v>5.1322861509999997</c:v>
                </c:pt>
                <c:pt idx="9">
                  <c:v>4.9158266959999999</c:v>
                </c:pt>
                <c:pt idx="10">
                  <c:v>4.892739959</c:v>
                </c:pt>
                <c:pt idx="11">
                  <c:v>4.9938952510000005</c:v>
                </c:pt>
                <c:pt idx="12">
                  <c:v>5.1101816530000006</c:v>
                </c:pt>
                <c:pt idx="13">
                  <c:v>5.2181392310000012</c:v>
                </c:pt>
                <c:pt idx="14">
                  <c:v>5.3485993880000002</c:v>
                </c:pt>
                <c:pt idx="15">
                  <c:v>5.586556871</c:v>
                </c:pt>
                <c:pt idx="16">
                  <c:v>5.8650821200000012</c:v>
                </c:pt>
                <c:pt idx="17">
                  <c:v>6.1528023380000008</c:v>
                </c:pt>
                <c:pt idx="18">
                  <c:v>6.3520564760000005</c:v>
                </c:pt>
                <c:pt idx="19">
                  <c:v>6.793606758000001</c:v>
                </c:pt>
                <c:pt idx="20">
                  <c:v>7.1614817010000005</c:v>
                </c:pt>
                <c:pt idx="21">
                  <c:v>7.4109857860000004</c:v>
                </c:pt>
                <c:pt idx="22">
                  <c:v>7.7087893399999992</c:v>
                </c:pt>
                <c:pt idx="23">
                  <c:v>8.0219924460000005</c:v>
                </c:pt>
                <c:pt idx="24">
                  <c:v>8.2909610189999992</c:v>
                </c:pt>
                <c:pt idx="25">
                  <c:v>8.5244506159999993</c:v>
                </c:pt>
                <c:pt idx="26">
                  <c:v>8.7651255070000005</c:v>
                </c:pt>
                <c:pt idx="27">
                  <c:v>8.8178665090000017</c:v>
                </c:pt>
                <c:pt idx="28">
                  <c:v>8.979151293000001</c:v>
                </c:pt>
                <c:pt idx="29">
                  <c:v>9.1665668650000001</c:v>
                </c:pt>
                <c:pt idx="30">
                  <c:v>9.4726650419999991</c:v>
                </c:pt>
                <c:pt idx="31">
                  <c:v>9.4510781860000002</c:v>
                </c:pt>
                <c:pt idx="32">
                  <c:v>9.3932926259999991</c:v>
                </c:pt>
                <c:pt idx="33">
                  <c:v>9.2654332969999995</c:v>
                </c:pt>
                <c:pt idx="34">
                  <c:v>9.2386898780000006</c:v>
                </c:pt>
                <c:pt idx="35">
                  <c:v>9.1666947810000003</c:v>
                </c:pt>
                <c:pt idx="36" formatCode="0.00">
                  <c:v>9.1398644770000015</c:v>
                </c:pt>
                <c:pt idx="37" formatCode="0.00">
                  <c:v>9.1146049330000007</c:v>
                </c:pt>
                <c:pt idx="38" formatCode="0.00">
                  <c:v>9.0936037509999998</c:v>
                </c:pt>
                <c:pt idx="39" formatCode="0.00">
                  <c:v>9.1018805020000002</c:v>
                </c:pt>
                <c:pt idx="40" formatCode="0.00">
                  <c:v>9.0456396769999987</c:v>
                </c:pt>
                <c:pt idx="41" formatCode="0.00">
                  <c:v>8.8147843310000003</c:v>
                </c:pt>
                <c:pt idx="42" formatCode="0.00">
                  <c:v>8.5313544490000002</c:v>
                </c:pt>
                <c:pt idx="43" formatCode="0.00">
                  <c:v>8.5063074729999997</c:v>
                </c:pt>
                <c:pt idx="44" formatCode="0.00">
                  <c:v>8.4081097859999989</c:v>
                </c:pt>
                <c:pt idx="45" formatCode="0.00">
                  <c:v>8.5076055339999996</c:v>
                </c:pt>
                <c:pt idx="46" formatCode="0.00">
                  <c:v>8.4633798750000011</c:v>
                </c:pt>
                <c:pt idx="47" formatCode="0.00">
                  <c:v>8.3547701760000024</c:v>
                </c:pt>
                <c:pt idx="48" formatCode="0.00">
                  <c:v>8.3813273960000014</c:v>
                </c:pt>
                <c:pt idx="49" formatCode="0.00">
                  <c:v>8.3310161780000023</c:v>
                </c:pt>
                <c:pt idx="50" formatCode="0.00">
                  <c:v>8.2416720169999991</c:v>
                </c:pt>
                <c:pt idx="51" formatCode="0.00">
                  <c:v>8.391029958999999</c:v>
                </c:pt>
                <c:pt idx="52" formatCode="0.00">
                  <c:v>8.2588051419999999</c:v>
                </c:pt>
                <c:pt idx="53" formatCode="0.00">
                  <c:v>8.1809946569999994</c:v>
                </c:pt>
                <c:pt idx="54" formatCode="0.00">
                  <c:v>8.2058020420000002</c:v>
                </c:pt>
                <c:pt idx="55" formatCode="0.00">
                  <c:v>8.1388688049999995</c:v>
                </c:pt>
                <c:pt idx="56" formatCode="0.00">
                  <c:v>8.0973867189999975</c:v>
                </c:pt>
                <c:pt idx="57" formatCode="0.00">
                  <c:v>8.0294033329999976</c:v>
                </c:pt>
                <c:pt idx="58" formatCode="0.00">
                  <c:v>7.9902867289999975</c:v>
                </c:pt>
                <c:pt idx="59" formatCode="0.00">
                  <c:v>7.9626340719999993</c:v>
                </c:pt>
                <c:pt idx="60" formatCode="0.00">
                  <c:v>7.9387614989999999</c:v>
                </c:pt>
                <c:pt idx="61" formatCode="0.00">
                  <c:v>7.9626656469999997</c:v>
                </c:pt>
                <c:pt idx="62" formatCode="0.00">
                  <c:v>7.9379291110000008</c:v>
                </c:pt>
                <c:pt idx="63" formatCode="0.00">
                  <c:v>7.7330485240000009</c:v>
                </c:pt>
                <c:pt idx="64" formatCode="0.00">
                  <c:v>7.7223454570000012</c:v>
                </c:pt>
                <c:pt idx="65" formatCode="0.00">
                  <c:v>7.7608172620000007</c:v>
                </c:pt>
                <c:pt idx="66" formatCode="0.00">
                  <c:v>7.7448628000000008</c:v>
                </c:pt>
                <c:pt idx="67" formatCode="0.00">
                  <c:v>7.7103039650000014</c:v>
                </c:pt>
                <c:pt idx="68" formatCode="0.00">
                  <c:v>7.9552671970000013</c:v>
                </c:pt>
                <c:pt idx="69" formatCode="0.00">
                  <c:v>8.0141527530000012</c:v>
                </c:pt>
                <c:pt idx="70" formatCode="0.00">
                  <c:v>7.994382753</c:v>
                </c:pt>
                <c:pt idx="71" formatCode="0.00">
                  <c:v>8.0808495340000004</c:v>
                </c:pt>
                <c:pt idx="72" formatCode="General">
                  <c:v>8.0448085969999994</c:v>
                </c:pt>
                <c:pt idx="73" formatCode="General">
                  <c:v>8.057169193</c:v>
                </c:pt>
                <c:pt idx="74" formatCode="General">
                  <c:v>8.1326358820000006</c:v>
                </c:pt>
                <c:pt idx="75" formatCode="General">
                  <c:v>8.2435933820000002</c:v>
                </c:pt>
                <c:pt idx="76" formatCode="General">
                  <c:v>8.2736008590000001</c:v>
                </c:pt>
                <c:pt idx="77" formatCode="General">
                  <c:v>8.3077296920000006</c:v>
                </c:pt>
                <c:pt idx="78" formatCode="General">
                  <c:v>8.3665874549999995</c:v>
                </c:pt>
                <c:pt idx="79" formatCode="General">
                  <c:v>8.3049491169999996</c:v>
                </c:pt>
                <c:pt idx="80" formatCode="General">
                  <c:v>8.0711202780000004</c:v>
                </c:pt>
                <c:pt idx="81" formatCode="General">
                  <c:v>7.9769571609999996</c:v>
                </c:pt>
                <c:pt idx="82" formatCode="General">
                  <c:v>7.9354250540000004</c:v>
                </c:pt>
                <c:pt idx="83" formatCode="General">
                  <c:v>7.899913465</c:v>
                </c:pt>
                <c:pt idx="84" formatCode="General">
                  <c:v>7.831450574999999</c:v>
                </c:pt>
                <c:pt idx="85" formatCode="General">
                  <c:v>7.7274738989999996</c:v>
                </c:pt>
                <c:pt idx="86" formatCode="General">
                  <c:v>7.629591735</c:v>
                </c:pt>
                <c:pt idx="87" formatCode="General">
                  <c:v>7.5129699030000001</c:v>
                </c:pt>
                <c:pt idx="88" formatCode="General">
                  <c:v>7.4593481400000003</c:v>
                </c:pt>
                <c:pt idx="89" formatCode="General">
                  <c:v>7.4054329770000002</c:v>
                </c:pt>
                <c:pt idx="90" formatCode="General">
                  <c:v>7.3428582369999997</c:v>
                </c:pt>
                <c:pt idx="91" formatCode="General">
                  <c:v>7.3891649079999997</c:v>
                </c:pt>
                <c:pt idx="92" formatCode="General">
                  <c:v>7.44444689</c:v>
                </c:pt>
                <c:pt idx="93" formatCode="General">
                  <c:v>7.4358262789999996</c:v>
                </c:pt>
                <c:pt idx="94" formatCode="General">
                  <c:v>7.4841309210000002</c:v>
                </c:pt>
                <c:pt idx="95" formatCode="General">
                  <c:v>7.4750878580000002</c:v>
                </c:pt>
                <c:pt idx="96" formatCode="General">
                  <c:v>7.6093604409999998</c:v>
                </c:pt>
                <c:pt idx="97" formatCode="General">
                  <c:v>7.7385823990000002</c:v>
                </c:pt>
                <c:pt idx="98" formatCode="General">
                  <c:v>7.9762336689999991</c:v>
                </c:pt>
                <c:pt idx="99" formatCode="General">
                  <c:v>8.0452213360000009</c:v>
                </c:pt>
                <c:pt idx="100" formatCode="General">
                  <c:v>8.1768981939999996</c:v>
                </c:pt>
                <c:pt idx="101" formatCode="General">
                  <c:v>8.2876648829999997</c:v>
                </c:pt>
                <c:pt idx="102" formatCode="General">
                  <c:v>8.3734422629999994</c:v>
                </c:pt>
                <c:pt idx="103" formatCode="General">
                  <c:v>8.5051551180000011</c:v>
                </c:pt>
                <c:pt idx="104" formatCode="General">
                  <c:v>8.5956115439999987</c:v>
                </c:pt>
                <c:pt idx="105" formatCode="General">
                  <c:v>8.6822120920000003</c:v>
                </c:pt>
                <c:pt idx="106" formatCode="General">
                  <c:v>8.8269066499999997</c:v>
                </c:pt>
                <c:pt idx="107" formatCode="General">
                  <c:v>8.8592211419999991</c:v>
                </c:pt>
                <c:pt idx="108" formatCode="General">
                  <c:v>8.9607194839999984</c:v>
                </c:pt>
                <c:pt idx="109" formatCode="0.00">
                  <c:v>9.0241648369999989</c:v>
                </c:pt>
                <c:pt idx="110" formatCode="0.00">
                  <c:v>8.9990393429999997</c:v>
                </c:pt>
                <c:pt idx="111" formatCode="0.00">
                  <c:v>9.0636457149999998</c:v>
                </c:pt>
                <c:pt idx="112" formatCode="0.00">
                  <c:v>9.1763410039999975</c:v>
                </c:pt>
                <c:pt idx="113" formatCode="0.00">
                  <c:v>9.2175840629999986</c:v>
                </c:pt>
                <c:pt idx="114" formatCode="0.00">
                  <c:v>9.3169376610000008</c:v>
                </c:pt>
                <c:pt idx="115" formatCode="0.00">
                  <c:v>9.405727143</c:v>
                </c:pt>
                <c:pt idx="116" formatCode="0.00">
                  <c:v>9.461153972</c:v>
                </c:pt>
                <c:pt idx="117" formatCode="0.00">
                  <c:v>9.6675187700000027</c:v>
                </c:pt>
                <c:pt idx="118" formatCode="0.00">
                  <c:v>9.8265302849999987</c:v>
                </c:pt>
                <c:pt idx="119" formatCode="0.00">
                  <c:v>9.884071603999999</c:v>
                </c:pt>
                <c:pt idx="120" formatCode="0.00">
                  <c:v>9.9360679079999983</c:v>
                </c:pt>
                <c:pt idx="121" formatCode="0.00">
                  <c:v>9.9788987290000009</c:v>
                </c:pt>
                <c:pt idx="122" formatCode="0.00">
                  <c:v>9.9408361089999993</c:v>
                </c:pt>
                <c:pt idx="123" formatCode="0.00">
                  <c:v>10.155592989999999</c:v>
                </c:pt>
                <c:pt idx="124" formatCode="0.00">
                  <c:v>10.282129075</c:v>
                </c:pt>
                <c:pt idx="125" formatCode="0.00">
                  <c:v>10.297981683000001</c:v>
                </c:pt>
                <c:pt idx="126" formatCode="0.00">
                  <c:v>10.410757691999999</c:v>
                </c:pt>
                <c:pt idx="127" formatCode="0.00">
                  <c:v>10.476932501</c:v>
                </c:pt>
                <c:pt idx="128" formatCode="0.00">
                  <c:v>10.374404675999997</c:v>
                </c:pt>
              </c:numCache>
            </c:numRef>
          </c:val>
          <c:smooth val="0"/>
          <c:extLst>
            <c:ext xmlns:c16="http://schemas.microsoft.com/office/drawing/2014/chart" uri="{C3380CC4-5D6E-409C-BE32-E72D297353CC}">
              <c16:uniqueId val="{00000003-668B-41DE-9ED9-54A037A5A111}"/>
            </c:ext>
          </c:extLst>
        </c:ser>
        <c:ser>
          <c:idx val="4"/>
          <c:order val="4"/>
          <c:tx>
            <c:strRef>
              <c:f>Taul1!$F$1</c:f>
              <c:strCache>
                <c:ptCount val="1"/>
                <c:pt idx="0">
                  <c:v>Koneet, laitteet</c:v>
                </c:pt>
              </c:strCache>
            </c:strRef>
          </c:tx>
          <c:marker>
            <c:symbol val="none"/>
          </c:marker>
          <c:cat>
            <c:strRef>
              <c:f>Taul1!$A$2:$A$133</c:f>
              <c:strCache>
                <c:ptCount val="132"/>
                <c:pt idx="0">
                  <c:v>2009</c:v>
                </c:pt>
                <c:pt idx="1">
                  <c:v>2009/02</c:v>
                </c:pt>
                <c:pt idx="2">
                  <c:v>2009/03</c:v>
                </c:pt>
                <c:pt idx="3">
                  <c:v>2009/04</c:v>
                </c:pt>
                <c:pt idx="4">
                  <c:v>2009/05</c:v>
                </c:pt>
                <c:pt idx="5">
                  <c:v>2009/06</c:v>
                </c:pt>
                <c:pt idx="6">
                  <c:v>2009/07</c:v>
                </c:pt>
                <c:pt idx="7">
                  <c:v>2009/08</c:v>
                </c:pt>
                <c:pt idx="8">
                  <c:v>2009/09</c:v>
                </c:pt>
                <c:pt idx="9">
                  <c:v>2009/10</c:v>
                </c:pt>
                <c:pt idx="10">
                  <c:v>2009/11</c:v>
                </c:pt>
                <c:pt idx="11">
                  <c:v>2009/12</c:v>
                </c:pt>
                <c:pt idx="12">
                  <c:v>2010</c:v>
                </c:pt>
                <c:pt idx="13">
                  <c:v>2010/02</c:v>
                </c:pt>
                <c:pt idx="14">
                  <c:v>2010/03</c:v>
                </c:pt>
                <c:pt idx="15">
                  <c:v>2010/04</c:v>
                </c:pt>
                <c:pt idx="16">
                  <c:v>2010/05</c:v>
                </c:pt>
                <c:pt idx="17">
                  <c:v>2010/06</c:v>
                </c:pt>
                <c:pt idx="18">
                  <c:v>2010/07</c:v>
                </c:pt>
                <c:pt idx="19">
                  <c:v>2010/08</c:v>
                </c:pt>
                <c:pt idx="20">
                  <c:v>2010/09</c:v>
                </c:pt>
                <c:pt idx="21">
                  <c:v>2010/10</c:v>
                </c:pt>
                <c:pt idx="22">
                  <c:v>2010/11</c:v>
                </c:pt>
                <c:pt idx="23">
                  <c:v>2010/12</c:v>
                </c:pt>
                <c:pt idx="24">
                  <c:v>2011</c:v>
                </c:pt>
                <c:pt idx="25">
                  <c:v>2011/02</c:v>
                </c:pt>
                <c:pt idx="26">
                  <c:v>2011/03</c:v>
                </c:pt>
                <c:pt idx="27">
                  <c:v>2011/04</c:v>
                </c:pt>
                <c:pt idx="28">
                  <c:v>2011/05</c:v>
                </c:pt>
                <c:pt idx="29">
                  <c:v>2011/06</c:v>
                </c:pt>
                <c:pt idx="30">
                  <c:v>2011/07</c:v>
                </c:pt>
                <c:pt idx="31">
                  <c:v>2011/08</c:v>
                </c:pt>
                <c:pt idx="32">
                  <c:v>2011/09</c:v>
                </c:pt>
                <c:pt idx="33">
                  <c:v>2011/10</c:v>
                </c:pt>
                <c:pt idx="34">
                  <c:v>2011/11</c:v>
                </c:pt>
                <c:pt idx="35">
                  <c:v>2011/12</c:v>
                </c:pt>
                <c:pt idx="36">
                  <c:v>2012</c:v>
                </c:pt>
                <c:pt idx="37">
                  <c:v>2012/02</c:v>
                </c:pt>
                <c:pt idx="38">
                  <c:v>2012/03</c:v>
                </c:pt>
                <c:pt idx="39">
                  <c:v>2012/04</c:v>
                </c:pt>
                <c:pt idx="40">
                  <c:v>2012/05</c:v>
                </c:pt>
                <c:pt idx="41">
                  <c:v>2012/06</c:v>
                </c:pt>
                <c:pt idx="42">
                  <c:v>2012/07</c:v>
                </c:pt>
                <c:pt idx="43">
                  <c:v>2012/08</c:v>
                </c:pt>
                <c:pt idx="44">
                  <c:v>2012/09</c:v>
                </c:pt>
                <c:pt idx="45">
                  <c:v>2012/10</c:v>
                </c:pt>
                <c:pt idx="46">
                  <c:v>2012/11</c:v>
                </c:pt>
                <c:pt idx="47">
                  <c:v>12</c:v>
                </c:pt>
                <c:pt idx="48">
                  <c:v>2013</c:v>
                </c:pt>
                <c:pt idx="49">
                  <c:v>2</c:v>
                </c:pt>
                <c:pt idx="50">
                  <c:v>3</c:v>
                </c:pt>
                <c:pt idx="51">
                  <c:v>4</c:v>
                </c:pt>
                <c:pt idx="52">
                  <c:v>5</c:v>
                </c:pt>
                <c:pt idx="53">
                  <c:v>6</c:v>
                </c:pt>
                <c:pt idx="54">
                  <c:v>7</c:v>
                </c:pt>
                <c:pt idx="55">
                  <c:v>8</c:v>
                </c:pt>
                <c:pt idx="56">
                  <c:v>9</c:v>
                </c:pt>
                <c:pt idx="57">
                  <c:v>10</c:v>
                </c:pt>
                <c:pt idx="58">
                  <c:v>11</c:v>
                </c:pt>
                <c:pt idx="59">
                  <c:v>12</c:v>
                </c:pt>
                <c:pt idx="60">
                  <c:v>2014</c:v>
                </c:pt>
                <c:pt idx="61">
                  <c:v>2</c:v>
                </c:pt>
                <c:pt idx="62">
                  <c:v>3</c:v>
                </c:pt>
                <c:pt idx="63">
                  <c:v>4</c:v>
                </c:pt>
                <c:pt idx="64">
                  <c:v>5</c:v>
                </c:pt>
                <c:pt idx="65">
                  <c:v>6</c:v>
                </c:pt>
                <c:pt idx="66">
                  <c:v>7</c:v>
                </c:pt>
                <c:pt idx="67">
                  <c:v>8</c:v>
                </c:pt>
                <c:pt idx="68">
                  <c:v>9</c:v>
                </c:pt>
                <c:pt idx="69">
                  <c:v>10</c:v>
                </c:pt>
                <c:pt idx="70">
                  <c:v>11</c:v>
                </c:pt>
                <c:pt idx="71">
                  <c:v>12</c:v>
                </c:pt>
                <c:pt idx="72">
                  <c:v>2015</c:v>
                </c:pt>
                <c:pt idx="73">
                  <c:v>2</c:v>
                </c:pt>
                <c:pt idx="74">
                  <c:v>3</c:v>
                </c:pt>
                <c:pt idx="75">
                  <c:v>4</c:v>
                </c:pt>
                <c:pt idx="76">
                  <c:v>5</c:v>
                </c:pt>
                <c:pt idx="77">
                  <c:v>6</c:v>
                </c:pt>
                <c:pt idx="78">
                  <c:v>7</c:v>
                </c:pt>
                <c:pt idx="79">
                  <c:v>8</c:v>
                </c:pt>
                <c:pt idx="80">
                  <c:v>9</c:v>
                </c:pt>
                <c:pt idx="81">
                  <c:v>10</c:v>
                </c:pt>
                <c:pt idx="82">
                  <c:v>11</c:v>
                </c:pt>
                <c:pt idx="83">
                  <c:v>12</c:v>
                </c:pt>
                <c:pt idx="84">
                  <c:v>2016</c:v>
                </c:pt>
                <c:pt idx="85">
                  <c:v>2</c:v>
                </c:pt>
                <c:pt idx="86">
                  <c:v>3</c:v>
                </c:pt>
                <c:pt idx="87">
                  <c:v>4</c:v>
                </c:pt>
                <c:pt idx="88">
                  <c:v>5</c:v>
                </c:pt>
                <c:pt idx="89">
                  <c:v>6</c:v>
                </c:pt>
                <c:pt idx="90">
                  <c:v>7</c:v>
                </c:pt>
                <c:pt idx="91">
                  <c:v>8</c:v>
                </c:pt>
                <c:pt idx="92">
                  <c:v>9</c:v>
                </c:pt>
                <c:pt idx="93">
                  <c:v>10</c:v>
                </c:pt>
                <c:pt idx="94">
                  <c:v>11</c:v>
                </c:pt>
                <c:pt idx="95">
                  <c:v>12</c:v>
                </c:pt>
                <c:pt idx="96">
                  <c:v>2017</c:v>
                </c:pt>
                <c:pt idx="97">
                  <c:v>2</c:v>
                </c:pt>
                <c:pt idx="98">
                  <c:v>3</c:v>
                </c:pt>
                <c:pt idx="99">
                  <c:v>4</c:v>
                </c:pt>
                <c:pt idx="100">
                  <c:v>5</c:v>
                </c:pt>
                <c:pt idx="101">
                  <c:v>6</c:v>
                </c:pt>
                <c:pt idx="102">
                  <c:v>7</c:v>
                </c:pt>
                <c:pt idx="103">
                  <c:v>8</c:v>
                </c:pt>
                <c:pt idx="104">
                  <c:v>9</c:v>
                </c:pt>
                <c:pt idx="105">
                  <c:v>10</c:v>
                </c:pt>
                <c:pt idx="106">
                  <c:v>11</c:v>
                </c:pt>
                <c:pt idx="107">
                  <c:v>12</c:v>
                </c:pt>
                <c:pt idx="108">
                  <c:v>2018</c:v>
                </c:pt>
                <c:pt idx="109">
                  <c:v>2</c:v>
                </c:pt>
                <c:pt idx="110">
                  <c:v>3</c:v>
                </c:pt>
                <c:pt idx="111">
                  <c:v>4</c:v>
                </c:pt>
                <c:pt idx="112">
                  <c:v>5</c:v>
                </c:pt>
                <c:pt idx="113">
                  <c:v>6</c:v>
                </c:pt>
                <c:pt idx="114">
                  <c:v>7</c:v>
                </c:pt>
                <c:pt idx="115">
                  <c:v>8</c:v>
                </c:pt>
                <c:pt idx="116">
                  <c:v>9</c:v>
                </c:pt>
                <c:pt idx="117">
                  <c:v>10</c:v>
                </c:pt>
                <c:pt idx="118">
                  <c:v>11</c:v>
                </c:pt>
                <c:pt idx="119">
                  <c:v>12</c:v>
                </c:pt>
                <c:pt idx="120">
                  <c:v>2019</c:v>
                </c:pt>
                <c:pt idx="121">
                  <c:v>2</c:v>
                </c:pt>
                <c:pt idx="122">
                  <c:v>3</c:v>
                </c:pt>
                <c:pt idx="123">
                  <c:v>4</c:v>
                </c:pt>
                <c:pt idx="124">
                  <c:v>5</c:v>
                </c:pt>
                <c:pt idx="125">
                  <c:v>6</c:v>
                </c:pt>
                <c:pt idx="126">
                  <c:v>7</c:v>
                </c:pt>
                <c:pt idx="127">
                  <c:v>8</c:v>
                </c:pt>
                <c:pt idx="128">
                  <c:v>9</c:v>
                </c:pt>
                <c:pt idx="129">
                  <c:v>10</c:v>
                </c:pt>
                <c:pt idx="130">
                  <c:v>11</c:v>
                </c:pt>
                <c:pt idx="131">
                  <c:v>12</c:v>
                </c:pt>
              </c:strCache>
            </c:strRef>
          </c:cat>
          <c:val>
            <c:numRef>
              <c:f>Taul1!$F$2:$F$133</c:f>
              <c:numCache>
                <c:formatCode>0.0</c:formatCode>
                <c:ptCount val="132"/>
                <c:pt idx="0">
                  <c:v>9.220092434999998</c:v>
                </c:pt>
                <c:pt idx="1">
                  <c:v>8.9676238369999997</c:v>
                </c:pt>
                <c:pt idx="2">
                  <c:v>8.8946850189999989</c:v>
                </c:pt>
                <c:pt idx="3">
                  <c:v>8.6535427170000006</c:v>
                </c:pt>
                <c:pt idx="4">
                  <c:v>8.4038074350000009</c:v>
                </c:pt>
                <c:pt idx="5">
                  <c:v>8.1097102639999985</c:v>
                </c:pt>
                <c:pt idx="6">
                  <c:v>7.8397400120000009</c:v>
                </c:pt>
                <c:pt idx="7">
                  <c:v>7.5704039819999993</c:v>
                </c:pt>
                <c:pt idx="8">
                  <c:v>7.2930439959999998</c:v>
                </c:pt>
                <c:pt idx="9">
                  <c:v>6.9834189980000003</c:v>
                </c:pt>
                <c:pt idx="10">
                  <c:v>6.8136061989999996</c:v>
                </c:pt>
                <c:pt idx="11">
                  <c:v>6.6159644399999999</c:v>
                </c:pt>
                <c:pt idx="12">
                  <c:v>6.4603768649999997</c:v>
                </c:pt>
                <c:pt idx="13">
                  <c:v>6.2970927099999994</c:v>
                </c:pt>
                <c:pt idx="14">
                  <c:v>6.0835670830000002</c:v>
                </c:pt>
                <c:pt idx="15">
                  <c:v>6.0866411820000001</c:v>
                </c:pt>
                <c:pt idx="16">
                  <c:v>6.1264063160000006</c:v>
                </c:pt>
                <c:pt idx="17">
                  <c:v>6.3136954410000001</c:v>
                </c:pt>
                <c:pt idx="18">
                  <c:v>6.4667376109999992</c:v>
                </c:pt>
                <c:pt idx="19">
                  <c:v>6.5301882109999996</c:v>
                </c:pt>
                <c:pt idx="20">
                  <c:v>6.661718585</c:v>
                </c:pt>
                <c:pt idx="21">
                  <c:v>6.8240093560000004</c:v>
                </c:pt>
                <c:pt idx="22">
                  <c:v>6.9589370209999997</c:v>
                </c:pt>
                <c:pt idx="23">
                  <c:v>7.1218913989999999</c:v>
                </c:pt>
                <c:pt idx="24">
                  <c:v>7.3160149010000008</c:v>
                </c:pt>
                <c:pt idx="25">
                  <c:v>7.4768455850000013</c:v>
                </c:pt>
                <c:pt idx="26">
                  <c:v>7.6897026430000004</c:v>
                </c:pt>
                <c:pt idx="27">
                  <c:v>7.6678132740000002</c:v>
                </c:pt>
                <c:pt idx="28">
                  <c:v>7.8067753170000005</c:v>
                </c:pt>
                <c:pt idx="29">
                  <c:v>7.7663427549999993</c:v>
                </c:pt>
                <c:pt idx="30">
                  <c:v>7.7512235170000006</c:v>
                </c:pt>
                <c:pt idx="31">
                  <c:v>7.9011372960000008</c:v>
                </c:pt>
                <c:pt idx="32">
                  <c:v>7.9756759220000015</c:v>
                </c:pt>
                <c:pt idx="33">
                  <c:v>7.876748246</c:v>
                </c:pt>
                <c:pt idx="34">
                  <c:v>7.8896452930000001</c:v>
                </c:pt>
                <c:pt idx="35">
                  <c:v>7.8845583870000011</c:v>
                </c:pt>
                <c:pt idx="36">
                  <c:v>7.8739751930000015</c:v>
                </c:pt>
                <c:pt idx="37">
                  <c:v>7.8688823940000008</c:v>
                </c:pt>
                <c:pt idx="38">
                  <c:v>7.9087069850000011</c:v>
                </c:pt>
                <c:pt idx="39">
                  <c:v>7.9551525600000002</c:v>
                </c:pt>
                <c:pt idx="40">
                  <c:v>7.9428646730000008</c:v>
                </c:pt>
                <c:pt idx="41">
                  <c:v>7.9804359660000017</c:v>
                </c:pt>
                <c:pt idx="42">
                  <c:v>8.0249878799999994</c:v>
                </c:pt>
                <c:pt idx="43">
                  <c:v>8.0055844610000015</c:v>
                </c:pt>
                <c:pt idx="44">
                  <c:v>7.9291879230000006</c:v>
                </c:pt>
                <c:pt idx="45">
                  <c:v>8.017189729</c:v>
                </c:pt>
                <c:pt idx="46">
                  <c:v>8.0255881620000018</c:v>
                </c:pt>
                <c:pt idx="47">
                  <c:v>7.8877776980000007</c:v>
                </c:pt>
                <c:pt idx="48" formatCode="0.00">
                  <c:v>7.8974879000000007</c:v>
                </c:pt>
                <c:pt idx="49" formatCode="0.00">
                  <c:v>7.9286923620000005</c:v>
                </c:pt>
                <c:pt idx="50" formatCode="0.00">
                  <c:v>7.8830997070000004</c:v>
                </c:pt>
                <c:pt idx="51" formatCode="0.00">
                  <c:v>7.8816542170000004</c:v>
                </c:pt>
                <c:pt idx="52" formatCode="0.00">
                  <c:v>7.8266140069999999</c:v>
                </c:pt>
                <c:pt idx="53" formatCode="0.00">
                  <c:v>7.7592922680000003</c:v>
                </c:pt>
                <c:pt idx="54" formatCode="0.00">
                  <c:v>7.6749703540000001</c:v>
                </c:pt>
                <c:pt idx="55" formatCode="0.00">
                  <c:v>7.580288511</c:v>
                </c:pt>
                <c:pt idx="56" formatCode="0.00">
                  <c:v>7.5510688570000006</c:v>
                </c:pt>
                <c:pt idx="57" formatCode="0.00">
                  <c:v>7.4978713019999992</c:v>
                </c:pt>
                <c:pt idx="58" formatCode="0.00">
                  <c:v>7.4407696520000011</c:v>
                </c:pt>
                <c:pt idx="59" formatCode="0.00">
                  <c:v>7.5299032060000002</c:v>
                </c:pt>
                <c:pt idx="60" formatCode="0.00">
                  <c:v>7.4775048550000003</c:v>
                </c:pt>
                <c:pt idx="61" formatCode="0.00">
                  <c:v>7.4048603480000006</c:v>
                </c:pt>
                <c:pt idx="62" formatCode="0.00">
                  <c:v>7.3340024289999999</c:v>
                </c:pt>
                <c:pt idx="63" formatCode="0.00">
                  <c:v>7.289411061</c:v>
                </c:pt>
                <c:pt idx="64" formatCode="0.00">
                  <c:v>7.253988646999999</c:v>
                </c:pt>
                <c:pt idx="65" formatCode="0.00">
                  <c:v>7.1960666340000001</c:v>
                </c:pt>
                <c:pt idx="66" formatCode="0.00">
                  <c:v>7.1965666720000003</c:v>
                </c:pt>
                <c:pt idx="67" formatCode="0.00">
                  <c:v>7.1619124619999992</c:v>
                </c:pt>
                <c:pt idx="68" formatCode="0.00">
                  <c:v>7.2007699150000004</c:v>
                </c:pt>
                <c:pt idx="69" formatCode="0.00">
                  <c:v>7.2176403559999995</c:v>
                </c:pt>
                <c:pt idx="70" formatCode="0.00">
                  <c:v>7.1802491000000002</c:v>
                </c:pt>
                <c:pt idx="71" formatCode="0.00">
                  <c:v>7.1957733610000014</c:v>
                </c:pt>
                <c:pt idx="72" formatCode="General">
                  <c:v>7.1623340010000014</c:v>
                </c:pt>
                <c:pt idx="73" formatCode="General">
                  <c:v>7.1304073539999999</c:v>
                </c:pt>
                <c:pt idx="74" formatCode="General">
                  <c:v>7.2322369980000003</c:v>
                </c:pt>
                <c:pt idx="75" formatCode="General">
                  <c:v>7.2757090329999992</c:v>
                </c:pt>
                <c:pt idx="76" formatCode="General">
                  <c:v>7.2351228750000001</c:v>
                </c:pt>
                <c:pt idx="77" formatCode="General">
                  <c:v>7.3365361899999995</c:v>
                </c:pt>
                <c:pt idx="78" formatCode="General">
                  <c:v>7.3527124049999992</c:v>
                </c:pt>
                <c:pt idx="79" formatCode="General">
                  <c:v>7.3553964149999986</c:v>
                </c:pt>
                <c:pt idx="80" formatCode="General">
                  <c:v>7.3492416550000002</c:v>
                </c:pt>
                <c:pt idx="81" formatCode="General">
                  <c:v>7.3156394239999987</c:v>
                </c:pt>
                <c:pt idx="82" formatCode="General">
                  <c:v>7.30585226</c:v>
                </c:pt>
                <c:pt idx="83" formatCode="General">
                  <c:v>7.2834626659999993</c:v>
                </c:pt>
                <c:pt idx="84" formatCode="General">
                  <c:v>7.2693227159999987</c:v>
                </c:pt>
                <c:pt idx="85" formatCode="General">
                  <c:v>7.2779257039999994</c:v>
                </c:pt>
                <c:pt idx="86" formatCode="General">
                  <c:v>7.2258095399999984</c:v>
                </c:pt>
                <c:pt idx="87" formatCode="General">
                  <c:v>7.2098217799999995</c:v>
                </c:pt>
                <c:pt idx="88" formatCode="General">
                  <c:v>7.2815841819999987</c:v>
                </c:pt>
                <c:pt idx="89" formatCode="General">
                  <c:v>7.229337826000001</c:v>
                </c:pt>
                <c:pt idx="90" formatCode="General">
                  <c:v>7.151575963</c:v>
                </c:pt>
                <c:pt idx="91" formatCode="General">
                  <c:v>7.1279954970000006</c:v>
                </c:pt>
                <c:pt idx="92" formatCode="General">
                  <c:v>7.0408845020000008</c:v>
                </c:pt>
                <c:pt idx="93" formatCode="General">
                  <c:v>6.9679705460000001</c:v>
                </c:pt>
                <c:pt idx="94" formatCode="General">
                  <c:v>6.9599641539999997</c:v>
                </c:pt>
                <c:pt idx="95" formatCode="General">
                  <c:v>6.949456949</c:v>
                </c:pt>
                <c:pt idx="96" formatCode="General">
                  <c:v>7.000822468</c:v>
                </c:pt>
                <c:pt idx="97" formatCode="General">
                  <c:v>7.0259992590000007</c:v>
                </c:pt>
                <c:pt idx="98" formatCode="General">
                  <c:v>7.1072991490000001</c:v>
                </c:pt>
                <c:pt idx="99" formatCode="General">
                  <c:v>7.066787733</c:v>
                </c:pt>
                <c:pt idx="100" formatCode="General">
                  <c:v>7.1074230600000012</c:v>
                </c:pt>
                <c:pt idx="101" formatCode="General">
                  <c:v>7.1833580040000005</c:v>
                </c:pt>
                <c:pt idx="102" formatCode="General">
                  <c:v>7.2395051950000004</c:v>
                </c:pt>
                <c:pt idx="103" formatCode="General">
                  <c:v>7.3574371420000011</c:v>
                </c:pt>
                <c:pt idx="104" formatCode="General">
                  <c:v>7.5026841900000001</c:v>
                </c:pt>
                <c:pt idx="105" formatCode="General">
                  <c:v>7.6455886280000005</c:v>
                </c:pt>
                <c:pt idx="106" formatCode="General">
                  <c:v>7.7509241929999995</c:v>
                </c:pt>
                <c:pt idx="107" formatCode="General">
                  <c:v>7.7983120760000002</c:v>
                </c:pt>
                <c:pt idx="108" formatCode="General">
                  <c:v>7.9040833060000004</c:v>
                </c:pt>
                <c:pt idx="109" formatCode="0.00">
                  <c:v>7.9261884369999986</c:v>
                </c:pt>
                <c:pt idx="110" formatCode="0.00">
                  <c:v>7.9369358569999982</c:v>
                </c:pt>
                <c:pt idx="111" formatCode="0.00">
                  <c:v>8.0227194829999995</c:v>
                </c:pt>
                <c:pt idx="112" formatCode="0.00">
                  <c:v>8.0608408189999992</c:v>
                </c:pt>
                <c:pt idx="113" formatCode="0.00">
                  <c:v>8.0786163970000011</c:v>
                </c:pt>
                <c:pt idx="114" formatCode="0.00">
                  <c:v>8.118037975</c:v>
                </c:pt>
                <c:pt idx="115" formatCode="0.00">
                  <c:v>8.1805899560000004</c:v>
                </c:pt>
                <c:pt idx="116" formatCode="0.00">
                  <c:v>8.0794821579999994</c:v>
                </c:pt>
                <c:pt idx="117" formatCode="0.00">
                  <c:v>8.1277384449999985</c:v>
                </c:pt>
                <c:pt idx="118" formatCode="0.00">
                  <c:v>8.2064630399999992</c:v>
                </c:pt>
                <c:pt idx="119" formatCode="0.00">
                  <c:v>8.2191490389999995</c:v>
                </c:pt>
                <c:pt idx="120" formatCode="0.00">
                  <c:v>8.2211437169999986</c:v>
                </c:pt>
                <c:pt idx="121" formatCode="0.00">
                  <c:v>8.3006637479999998</c:v>
                </c:pt>
                <c:pt idx="122" formatCode="0.00">
                  <c:v>8.3496402270000001</c:v>
                </c:pt>
                <c:pt idx="123" formatCode="0.00">
                  <c:v>8.4251736249999993</c:v>
                </c:pt>
                <c:pt idx="124" formatCode="0.00">
                  <c:v>8.4955749250000014</c:v>
                </c:pt>
                <c:pt idx="125" formatCode="0.00">
                  <c:v>8.4662114820000003</c:v>
                </c:pt>
                <c:pt idx="126" formatCode="0.00">
                  <c:v>8.5275534030000006</c:v>
                </c:pt>
                <c:pt idx="127" formatCode="0.00">
                  <c:v>8.5003780769999988</c:v>
                </c:pt>
                <c:pt idx="128" formatCode="0.00">
                  <c:v>8.6036170779999992</c:v>
                </c:pt>
              </c:numCache>
            </c:numRef>
          </c:val>
          <c:smooth val="0"/>
          <c:extLst>
            <c:ext xmlns:c16="http://schemas.microsoft.com/office/drawing/2014/chart" uri="{C3380CC4-5D6E-409C-BE32-E72D297353CC}">
              <c16:uniqueId val="{00000004-668B-41DE-9ED9-54A037A5A111}"/>
            </c:ext>
          </c:extLst>
        </c:ser>
        <c:ser>
          <c:idx val="5"/>
          <c:order val="5"/>
          <c:tx>
            <c:strRef>
              <c:f>Taul1!$H$1</c:f>
              <c:strCache>
                <c:ptCount val="1"/>
                <c:pt idx="0">
                  <c:v>Muut</c:v>
                </c:pt>
              </c:strCache>
            </c:strRef>
          </c:tx>
          <c:marker>
            <c:symbol val="none"/>
          </c:marker>
          <c:cat>
            <c:strRef>
              <c:f>Taul1!$A$2:$A$133</c:f>
              <c:strCache>
                <c:ptCount val="132"/>
                <c:pt idx="0">
                  <c:v>2009</c:v>
                </c:pt>
                <c:pt idx="1">
                  <c:v>2009/02</c:v>
                </c:pt>
                <c:pt idx="2">
                  <c:v>2009/03</c:v>
                </c:pt>
                <c:pt idx="3">
                  <c:v>2009/04</c:v>
                </c:pt>
                <c:pt idx="4">
                  <c:v>2009/05</c:v>
                </c:pt>
                <c:pt idx="5">
                  <c:v>2009/06</c:v>
                </c:pt>
                <c:pt idx="6">
                  <c:v>2009/07</c:v>
                </c:pt>
                <c:pt idx="7">
                  <c:v>2009/08</c:v>
                </c:pt>
                <c:pt idx="8">
                  <c:v>2009/09</c:v>
                </c:pt>
                <c:pt idx="9">
                  <c:v>2009/10</c:v>
                </c:pt>
                <c:pt idx="10">
                  <c:v>2009/11</c:v>
                </c:pt>
                <c:pt idx="11">
                  <c:v>2009/12</c:v>
                </c:pt>
                <c:pt idx="12">
                  <c:v>2010</c:v>
                </c:pt>
                <c:pt idx="13">
                  <c:v>2010/02</c:v>
                </c:pt>
                <c:pt idx="14">
                  <c:v>2010/03</c:v>
                </c:pt>
                <c:pt idx="15">
                  <c:v>2010/04</c:v>
                </c:pt>
                <c:pt idx="16">
                  <c:v>2010/05</c:v>
                </c:pt>
                <c:pt idx="17">
                  <c:v>2010/06</c:v>
                </c:pt>
                <c:pt idx="18">
                  <c:v>2010/07</c:v>
                </c:pt>
                <c:pt idx="19">
                  <c:v>2010/08</c:v>
                </c:pt>
                <c:pt idx="20">
                  <c:v>2010/09</c:v>
                </c:pt>
                <c:pt idx="21">
                  <c:v>2010/10</c:v>
                </c:pt>
                <c:pt idx="22">
                  <c:v>2010/11</c:v>
                </c:pt>
                <c:pt idx="23">
                  <c:v>2010/12</c:v>
                </c:pt>
                <c:pt idx="24">
                  <c:v>2011</c:v>
                </c:pt>
                <c:pt idx="25">
                  <c:v>2011/02</c:v>
                </c:pt>
                <c:pt idx="26">
                  <c:v>2011/03</c:v>
                </c:pt>
                <c:pt idx="27">
                  <c:v>2011/04</c:v>
                </c:pt>
                <c:pt idx="28">
                  <c:v>2011/05</c:v>
                </c:pt>
                <c:pt idx="29">
                  <c:v>2011/06</c:v>
                </c:pt>
                <c:pt idx="30">
                  <c:v>2011/07</c:v>
                </c:pt>
                <c:pt idx="31">
                  <c:v>2011/08</c:v>
                </c:pt>
                <c:pt idx="32">
                  <c:v>2011/09</c:v>
                </c:pt>
                <c:pt idx="33">
                  <c:v>2011/10</c:v>
                </c:pt>
                <c:pt idx="34">
                  <c:v>2011/11</c:v>
                </c:pt>
                <c:pt idx="35">
                  <c:v>2011/12</c:v>
                </c:pt>
                <c:pt idx="36">
                  <c:v>2012</c:v>
                </c:pt>
                <c:pt idx="37">
                  <c:v>2012/02</c:v>
                </c:pt>
                <c:pt idx="38">
                  <c:v>2012/03</c:v>
                </c:pt>
                <c:pt idx="39">
                  <c:v>2012/04</c:v>
                </c:pt>
                <c:pt idx="40">
                  <c:v>2012/05</c:v>
                </c:pt>
                <c:pt idx="41">
                  <c:v>2012/06</c:v>
                </c:pt>
                <c:pt idx="42">
                  <c:v>2012/07</c:v>
                </c:pt>
                <c:pt idx="43">
                  <c:v>2012/08</c:v>
                </c:pt>
                <c:pt idx="44">
                  <c:v>2012/09</c:v>
                </c:pt>
                <c:pt idx="45">
                  <c:v>2012/10</c:v>
                </c:pt>
                <c:pt idx="46">
                  <c:v>2012/11</c:v>
                </c:pt>
                <c:pt idx="47">
                  <c:v>12</c:v>
                </c:pt>
                <c:pt idx="48">
                  <c:v>2013</c:v>
                </c:pt>
                <c:pt idx="49">
                  <c:v>2</c:v>
                </c:pt>
                <c:pt idx="50">
                  <c:v>3</c:v>
                </c:pt>
                <c:pt idx="51">
                  <c:v>4</c:v>
                </c:pt>
                <c:pt idx="52">
                  <c:v>5</c:v>
                </c:pt>
                <c:pt idx="53">
                  <c:v>6</c:v>
                </c:pt>
                <c:pt idx="54">
                  <c:v>7</c:v>
                </c:pt>
                <c:pt idx="55">
                  <c:v>8</c:v>
                </c:pt>
                <c:pt idx="56">
                  <c:v>9</c:v>
                </c:pt>
                <c:pt idx="57">
                  <c:v>10</c:v>
                </c:pt>
                <c:pt idx="58">
                  <c:v>11</c:v>
                </c:pt>
                <c:pt idx="59">
                  <c:v>12</c:v>
                </c:pt>
                <c:pt idx="60">
                  <c:v>2014</c:v>
                </c:pt>
                <c:pt idx="61">
                  <c:v>2</c:v>
                </c:pt>
                <c:pt idx="62">
                  <c:v>3</c:v>
                </c:pt>
                <c:pt idx="63">
                  <c:v>4</c:v>
                </c:pt>
                <c:pt idx="64">
                  <c:v>5</c:v>
                </c:pt>
                <c:pt idx="65">
                  <c:v>6</c:v>
                </c:pt>
                <c:pt idx="66">
                  <c:v>7</c:v>
                </c:pt>
                <c:pt idx="67">
                  <c:v>8</c:v>
                </c:pt>
                <c:pt idx="68">
                  <c:v>9</c:v>
                </c:pt>
                <c:pt idx="69">
                  <c:v>10</c:v>
                </c:pt>
                <c:pt idx="70">
                  <c:v>11</c:v>
                </c:pt>
                <c:pt idx="71">
                  <c:v>12</c:v>
                </c:pt>
                <c:pt idx="72">
                  <c:v>2015</c:v>
                </c:pt>
                <c:pt idx="73">
                  <c:v>2</c:v>
                </c:pt>
                <c:pt idx="74">
                  <c:v>3</c:v>
                </c:pt>
                <c:pt idx="75">
                  <c:v>4</c:v>
                </c:pt>
                <c:pt idx="76">
                  <c:v>5</c:v>
                </c:pt>
                <c:pt idx="77">
                  <c:v>6</c:v>
                </c:pt>
                <c:pt idx="78">
                  <c:v>7</c:v>
                </c:pt>
                <c:pt idx="79">
                  <c:v>8</c:v>
                </c:pt>
                <c:pt idx="80">
                  <c:v>9</c:v>
                </c:pt>
                <c:pt idx="81">
                  <c:v>10</c:v>
                </c:pt>
                <c:pt idx="82">
                  <c:v>11</c:v>
                </c:pt>
                <c:pt idx="83">
                  <c:v>12</c:v>
                </c:pt>
                <c:pt idx="84">
                  <c:v>2016</c:v>
                </c:pt>
                <c:pt idx="85">
                  <c:v>2</c:v>
                </c:pt>
                <c:pt idx="86">
                  <c:v>3</c:v>
                </c:pt>
                <c:pt idx="87">
                  <c:v>4</c:v>
                </c:pt>
                <c:pt idx="88">
                  <c:v>5</c:v>
                </c:pt>
                <c:pt idx="89">
                  <c:v>6</c:v>
                </c:pt>
                <c:pt idx="90">
                  <c:v>7</c:v>
                </c:pt>
                <c:pt idx="91">
                  <c:v>8</c:v>
                </c:pt>
                <c:pt idx="92">
                  <c:v>9</c:v>
                </c:pt>
                <c:pt idx="93">
                  <c:v>10</c:v>
                </c:pt>
                <c:pt idx="94">
                  <c:v>11</c:v>
                </c:pt>
                <c:pt idx="95">
                  <c:v>12</c:v>
                </c:pt>
                <c:pt idx="96">
                  <c:v>2017</c:v>
                </c:pt>
                <c:pt idx="97">
                  <c:v>2</c:v>
                </c:pt>
                <c:pt idx="98">
                  <c:v>3</c:v>
                </c:pt>
                <c:pt idx="99">
                  <c:v>4</c:v>
                </c:pt>
                <c:pt idx="100">
                  <c:v>5</c:v>
                </c:pt>
                <c:pt idx="101">
                  <c:v>6</c:v>
                </c:pt>
                <c:pt idx="102">
                  <c:v>7</c:v>
                </c:pt>
                <c:pt idx="103">
                  <c:v>8</c:v>
                </c:pt>
                <c:pt idx="104">
                  <c:v>9</c:v>
                </c:pt>
                <c:pt idx="105">
                  <c:v>10</c:v>
                </c:pt>
                <c:pt idx="106">
                  <c:v>11</c:v>
                </c:pt>
                <c:pt idx="107">
                  <c:v>12</c:v>
                </c:pt>
                <c:pt idx="108">
                  <c:v>2018</c:v>
                </c:pt>
                <c:pt idx="109">
                  <c:v>2</c:v>
                </c:pt>
                <c:pt idx="110">
                  <c:v>3</c:v>
                </c:pt>
                <c:pt idx="111">
                  <c:v>4</c:v>
                </c:pt>
                <c:pt idx="112">
                  <c:v>5</c:v>
                </c:pt>
                <c:pt idx="113">
                  <c:v>6</c:v>
                </c:pt>
                <c:pt idx="114">
                  <c:v>7</c:v>
                </c:pt>
                <c:pt idx="115">
                  <c:v>8</c:v>
                </c:pt>
                <c:pt idx="116">
                  <c:v>9</c:v>
                </c:pt>
                <c:pt idx="117">
                  <c:v>10</c:v>
                </c:pt>
                <c:pt idx="118">
                  <c:v>11</c:v>
                </c:pt>
                <c:pt idx="119">
                  <c:v>12</c:v>
                </c:pt>
                <c:pt idx="120">
                  <c:v>2019</c:v>
                </c:pt>
                <c:pt idx="121">
                  <c:v>2</c:v>
                </c:pt>
                <c:pt idx="122">
                  <c:v>3</c:v>
                </c:pt>
                <c:pt idx="123">
                  <c:v>4</c:v>
                </c:pt>
                <c:pt idx="124">
                  <c:v>5</c:v>
                </c:pt>
                <c:pt idx="125">
                  <c:v>6</c:v>
                </c:pt>
                <c:pt idx="126">
                  <c:v>7</c:v>
                </c:pt>
                <c:pt idx="127">
                  <c:v>8</c:v>
                </c:pt>
                <c:pt idx="128">
                  <c:v>9</c:v>
                </c:pt>
                <c:pt idx="129">
                  <c:v>10</c:v>
                </c:pt>
                <c:pt idx="130">
                  <c:v>11</c:v>
                </c:pt>
                <c:pt idx="131">
                  <c:v>12</c:v>
                </c:pt>
              </c:strCache>
            </c:strRef>
          </c:cat>
          <c:val>
            <c:numRef>
              <c:f>Taul1!$H$2:$H$133</c:f>
              <c:numCache>
                <c:formatCode>0.0</c:formatCode>
                <c:ptCount val="132"/>
                <c:pt idx="0">
                  <c:v>5.6265058300000019</c:v>
                </c:pt>
                <c:pt idx="1">
                  <c:v>5.5525769980000019</c:v>
                </c:pt>
                <c:pt idx="2">
                  <c:v>5.5066030740000027</c:v>
                </c:pt>
                <c:pt idx="3">
                  <c:v>5.3491725090000033</c:v>
                </c:pt>
                <c:pt idx="4">
                  <c:v>5.2491864400000035</c:v>
                </c:pt>
                <c:pt idx="5">
                  <c:v>5.1809145680000022</c:v>
                </c:pt>
                <c:pt idx="6">
                  <c:v>5.0908895690000007</c:v>
                </c:pt>
                <c:pt idx="7">
                  <c:v>4.9649103580000018</c:v>
                </c:pt>
                <c:pt idx="8">
                  <c:v>4.8328405130000007</c:v>
                </c:pt>
                <c:pt idx="9">
                  <c:v>4.7156788070000006</c:v>
                </c:pt>
                <c:pt idx="10">
                  <c:v>4.6398649020000002</c:v>
                </c:pt>
                <c:pt idx="11">
                  <c:v>4.6111283170000004</c:v>
                </c:pt>
                <c:pt idx="12">
                  <c:v>4.6099742600000004</c:v>
                </c:pt>
                <c:pt idx="13">
                  <c:v>4.6481936379999986</c:v>
                </c:pt>
                <c:pt idx="14">
                  <c:v>4.7259057659999977</c:v>
                </c:pt>
                <c:pt idx="15">
                  <c:v>4.8305036229999994</c:v>
                </c:pt>
                <c:pt idx="16">
                  <c:v>4.9207201429999987</c:v>
                </c:pt>
                <c:pt idx="17">
                  <c:v>5.0306670269999998</c:v>
                </c:pt>
                <c:pt idx="18">
                  <c:v>5.1179914559999995</c:v>
                </c:pt>
                <c:pt idx="19">
                  <c:v>5.1939238539999986</c:v>
                </c:pt>
                <c:pt idx="20">
                  <c:v>5.3057876610000001</c:v>
                </c:pt>
                <c:pt idx="21">
                  <c:v>5.4254045820000005</c:v>
                </c:pt>
                <c:pt idx="22">
                  <c:v>5.5828497029999999</c:v>
                </c:pt>
                <c:pt idx="23">
                  <c:v>5.728647099999999</c:v>
                </c:pt>
                <c:pt idx="24">
                  <c:v>5.8765661749999998</c:v>
                </c:pt>
                <c:pt idx="25">
                  <c:v>5.9559848010000005</c:v>
                </c:pt>
                <c:pt idx="26">
                  <c:v>6.0685928610000017</c:v>
                </c:pt>
                <c:pt idx="27">
                  <c:v>6.2076089540000021</c:v>
                </c:pt>
                <c:pt idx="28">
                  <c:v>6.3494093620000021</c:v>
                </c:pt>
                <c:pt idx="29">
                  <c:v>6.434550370000002</c:v>
                </c:pt>
                <c:pt idx="30">
                  <c:v>6.462506084000001</c:v>
                </c:pt>
                <c:pt idx="31">
                  <c:v>6.5699117950000012</c:v>
                </c:pt>
                <c:pt idx="32">
                  <c:v>6.6400772090000011</c:v>
                </c:pt>
                <c:pt idx="33">
                  <c:v>6.676870902000001</c:v>
                </c:pt>
                <c:pt idx="34">
                  <c:v>6.6966124409999992</c:v>
                </c:pt>
                <c:pt idx="35">
                  <c:v>6.6808266229999989</c:v>
                </c:pt>
                <c:pt idx="36">
                  <c:v>6.6990868879999992</c:v>
                </c:pt>
                <c:pt idx="37">
                  <c:v>6.7158038249999974</c:v>
                </c:pt>
                <c:pt idx="38">
                  <c:v>6.7832036919999981</c:v>
                </c:pt>
                <c:pt idx="39">
                  <c:v>6.7420617569999974</c:v>
                </c:pt>
                <c:pt idx="40">
                  <c:v>6.7128559289999963</c:v>
                </c:pt>
                <c:pt idx="41">
                  <c:v>6.6805049609999978</c:v>
                </c:pt>
                <c:pt idx="42">
                  <c:v>6.7444988919999984</c:v>
                </c:pt>
                <c:pt idx="43">
                  <c:v>6.7850193069999998</c:v>
                </c:pt>
                <c:pt idx="44">
                  <c:v>6.7572360570000001</c:v>
                </c:pt>
                <c:pt idx="45">
                  <c:v>6.8179575299999993</c:v>
                </c:pt>
                <c:pt idx="46">
                  <c:v>6.8574076149999987</c:v>
                </c:pt>
                <c:pt idx="47">
                  <c:v>6.8178712779999984</c:v>
                </c:pt>
                <c:pt idx="48" formatCode="0.00">
                  <c:v>6.8632867990000008</c:v>
                </c:pt>
                <c:pt idx="49" formatCode="0.00">
                  <c:v>6.8486888700000002</c:v>
                </c:pt>
                <c:pt idx="50" formatCode="0.00">
                  <c:v>6.807851866</c:v>
                </c:pt>
                <c:pt idx="51" formatCode="0.00">
                  <c:v>6.8622807600000009</c:v>
                </c:pt>
                <c:pt idx="52" formatCode="0.00">
                  <c:v>6.8804808200000007</c:v>
                </c:pt>
                <c:pt idx="53" formatCode="0.00">
                  <c:v>6.9069529870000004</c:v>
                </c:pt>
                <c:pt idx="54" formatCode="0.00">
                  <c:v>6.9572118960000005</c:v>
                </c:pt>
                <c:pt idx="55" formatCode="0.00">
                  <c:v>6.9269713600000005</c:v>
                </c:pt>
                <c:pt idx="56" formatCode="0.00">
                  <c:v>6.9329298640000001</c:v>
                </c:pt>
                <c:pt idx="57" formatCode="0.00">
                  <c:v>6.9319000319999997</c:v>
                </c:pt>
                <c:pt idx="58" formatCode="0.00">
                  <c:v>6.8943206349999988</c:v>
                </c:pt>
                <c:pt idx="59" formatCode="0.00">
                  <c:v>6.9197488129999982</c:v>
                </c:pt>
                <c:pt idx="60" formatCode="0.00">
                  <c:v>6.8680850589999993</c:v>
                </c:pt>
                <c:pt idx="61" formatCode="0.00">
                  <c:v>6.863428259</c:v>
                </c:pt>
                <c:pt idx="62" formatCode="0.00">
                  <c:v>6.823596267000001</c:v>
                </c:pt>
                <c:pt idx="63" formatCode="0.00">
                  <c:v>6.7581031419999995</c:v>
                </c:pt>
                <c:pt idx="64" formatCode="0.00">
                  <c:v>6.7135668020000008</c:v>
                </c:pt>
                <c:pt idx="65" formatCode="0.00">
                  <c:v>6.713904951</c:v>
                </c:pt>
                <c:pt idx="66" formatCode="0.00">
                  <c:v>6.6825857619999987</c:v>
                </c:pt>
                <c:pt idx="67" formatCode="0.00">
                  <c:v>6.6339226459999994</c:v>
                </c:pt>
                <c:pt idx="68" formatCode="0.00">
                  <c:v>6.6314824719999992</c:v>
                </c:pt>
                <c:pt idx="69" formatCode="0.00">
                  <c:v>6.6049642090000011</c:v>
                </c:pt>
                <c:pt idx="70" formatCode="0.00">
                  <c:v>6.5680008590000032</c:v>
                </c:pt>
                <c:pt idx="71" formatCode="0.00">
                  <c:v>6.5988942820000025</c:v>
                </c:pt>
                <c:pt idx="72" formatCode="General">
                  <c:v>6.5563118120000032</c:v>
                </c:pt>
                <c:pt idx="73" formatCode="General">
                  <c:v>6.5501525710000026</c:v>
                </c:pt>
                <c:pt idx="74" formatCode="General">
                  <c:v>6.6035940530000028</c:v>
                </c:pt>
                <c:pt idx="75" formatCode="General">
                  <c:v>6.6761170540000023</c:v>
                </c:pt>
                <c:pt idx="76" formatCode="General">
                  <c:v>6.6574637150000013</c:v>
                </c:pt>
                <c:pt idx="77" formatCode="General">
                  <c:v>6.7151625950000016</c:v>
                </c:pt>
                <c:pt idx="78" formatCode="General">
                  <c:v>6.7053793800000019</c:v>
                </c:pt>
                <c:pt idx="79" formatCode="General">
                  <c:v>6.678046171000001</c:v>
                </c:pt>
                <c:pt idx="80" formatCode="General">
                  <c:v>6.6255548350000009</c:v>
                </c:pt>
                <c:pt idx="81" formatCode="General">
                  <c:v>6.5745848589999989</c:v>
                </c:pt>
                <c:pt idx="82" formatCode="General">
                  <c:v>6.5394131869999983</c:v>
                </c:pt>
                <c:pt idx="83" formatCode="General">
                  <c:v>6.4892117060000007</c:v>
                </c:pt>
                <c:pt idx="84" formatCode="General">
                  <c:v>6.4356346749999993</c:v>
                </c:pt>
                <c:pt idx="85" formatCode="General">
                  <c:v>6.4386095249999995</c:v>
                </c:pt>
                <c:pt idx="86" formatCode="General">
                  <c:v>6.3618219280000012</c:v>
                </c:pt>
                <c:pt idx="87" formatCode="General">
                  <c:v>6.2375063559999999</c:v>
                </c:pt>
                <c:pt idx="88" formatCode="General">
                  <c:v>6.1784094219999988</c:v>
                </c:pt>
                <c:pt idx="89" formatCode="General">
                  <c:v>6.0836036569999976</c:v>
                </c:pt>
                <c:pt idx="90" formatCode="General">
                  <c:v>5.9849833649999979</c:v>
                </c:pt>
                <c:pt idx="91" formatCode="General">
                  <c:v>6.0114345919999987</c:v>
                </c:pt>
                <c:pt idx="92" formatCode="General">
                  <c:v>6.0531973449999974</c:v>
                </c:pt>
                <c:pt idx="93" formatCode="General">
                  <c:v>6.102064409999997</c:v>
                </c:pt>
                <c:pt idx="94" formatCode="General">
                  <c:v>6.1971814589999994</c:v>
                </c:pt>
                <c:pt idx="95" formatCode="General">
                  <c:v>6.2712921069999972</c:v>
                </c:pt>
                <c:pt idx="96" formatCode="General">
                  <c:v>6.3567609729999965</c:v>
                </c:pt>
                <c:pt idx="97" formatCode="General">
                  <c:v>6.389653478999997</c:v>
                </c:pt>
                <c:pt idx="98" formatCode="General">
                  <c:v>6.5498319019999975</c:v>
                </c:pt>
                <c:pt idx="99" formatCode="General">
                  <c:v>6.5915013589999978</c:v>
                </c:pt>
                <c:pt idx="100" formatCode="General">
                  <c:v>6.7169743599999974</c:v>
                </c:pt>
                <c:pt idx="101" formatCode="General">
                  <c:v>6.8030895689999982</c:v>
                </c:pt>
                <c:pt idx="102" formatCode="General">
                  <c:v>6.9467636050000001</c:v>
                </c:pt>
                <c:pt idx="103" formatCode="General">
                  <c:v>7.017539586999999</c:v>
                </c:pt>
                <c:pt idx="104" formatCode="General">
                  <c:v>7.0500161719999994</c:v>
                </c:pt>
                <c:pt idx="105" formatCode="General">
                  <c:v>7.1183899359999998</c:v>
                </c:pt>
                <c:pt idx="106" formatCode="General">
                  <c:v>7.1692552389999999</c:v>
                </c:pt>
                <c:pt idx="107" formatCode="General">
                  <c:v>7.1188776749999993</c:v>
                </c:pt>
                <c:pt idx="108" formatCode="General">
                  <c:v>7.2002744440000015</c:v>
                </c:pt>
                <c:pt idx="109" formatCode="0.00">
                  <c:v>7.2617809720000022</c:v>
                </c:pt>
                <c:pt idx="110" formatCode="0.00">
                  <c:v>7.1899743740000019</c:v>
                </c:pt>
                <c:pt idx="111" formatCode="0.00">
                  <c:v>7.2134359880000023</c:v>
                </c:pt>
                <c:pt idx="112" formatCode="0.00">
                  <c:v>7.2340577480000023</c:v>
                </c:pt>
                <c:pt idx="113" formatCode="0.00">
                  <c:v>7.2275004520000019</c:v>
                </c:pt>
                <c:pt idx="114" formatCode="0.00">
                  <c:v>7.2060436390000033</c:v>
                </c:pt>
                <c:pt idx="115" formatCode="0.00">
                  <c:v>7.2487586920000027</c:v>
                </c:pt>
                <c:pt idx="116" formatCode="0.00">
                  <c:v>7.2866148550000034</c:v>
                </c:pt>
                <c:pt idx="117" formatCode="0.00">
                  <c:v>7.2859446390000029</c:v>
                </c:pt>
                <c:pt idx="118" formatCode="0.00">
                  <c:v>7.3025189520000033</c:v>
                </c:pt>
                <c:pt idx="119" formatCode="0.00">
                  <c:v>7.4018795910000037</c:v>
                </c:pt>
                <c:pt idx="120" formatCode="0.00">
                  <c:v>7.4063688490000024</c:v>
                </c:pt>
                <c:pt idx="121" formatCode="0.00">
                  <c:v>7.4264447340000013</c:v>
                </c:pt>
                <c:pt idx="122" formatCode="0.00">
                  <c:v>7.4647614150000017</c:v>
                </c:pt>
                <c:pt idx="123" formatCode="0.00">
                  <c:v>7.4635819840000019</c:v>
                </c:pt>
                <c:pt idx="124" formatCode="0.00">
                  <c:v>7.479901723000002</c:v>
                </c:pt>
                <c:pt idx="125" formatCode="0.00">
                  <c:v>7.4954567970000028</c:v>
                </c:pt>
                <c:pt idx="126" formatCode="0.00">
                  <c:v>7.5334027970000017</c:v>
                </c:pt>
                <c:pt idx="127" formatCode="0.00">
                  <c:v>7.5321487870000006</c:v>
                </c:pt>
                <c:pt idx="128" formatCode="0.00">
                  <c:v>7.5467621330000014</c:v>
                </c:pt>
              </c:numCache>
            </c:numRef>
          </c:val>
          <c:smooth val="0"/>
          <c:extLst>
            <c:ext xmlns:c16="http://schemas.microsoft.com/office/drawing/2014/chart" uri="{C3380CC4-5D6E-409C-BE32-E72D297353CC}">
              <c16:uniqueId val="{00000005-668B-41DE-9ED9-54A037A5A111}"/>
            </c:ext>
          </c:extLst>
        </c:ser>
        <c:ser>
          <c:idx val="6"/>
          <c:order val="6"/>
          <c:tx>
            <c:strRef>
              <c:f>Taul1!$G$1</c:f>
              <c:strCache>
                <c:ptCount val="1"/>
                <c:pt idx="0">
                  <c:v>Kulkuneuvot</c:v>
                </c:pt>
              </c:strCache>
            </c:strRef>
          </c:tx>
          <c:marker>
            <c:symbol val="none"/>
          </c:marker>
          <c:cat>
            <c:strRef>
              <c:f>Taul1!$A$2:$A$133</c:f>
              <c:strCache>
                <c:ptCount val="132"/>
                <c:pt idx="0">
                  <c:v>2009</c:v>
                </c:pt>
                <c:pt idx="1">
                  <c:v>2009/02</c:v>
                </c:pt>
                <c:pt idx="2">
                  <c:v>2009/03</c:v>
                </c:pt>
                <c:pt idx="3">
                  <c:v>2009/04</c:v>
                </c:pt>
                <c:pt idx="4">
                  <c:v>2009/05</c:v>
                </c:pt>
                <c:pt idx="5">
                  <c:v>2009/06</c:v>
                </c:pt>
                <c:pt idx="6">
                  <c:v>2009/07</c:v>
                </c:pt>
                <c:pt idx="7">
                  <c:v>2009/08</c:v>
                </c:pt>
                <c:pt idx="8">
                  <c:v>2009/09</c:v>
                </c:pt>
                <c:pt idx="9">
                  <c:v>2009/10</c:v>
                </c:pt>
                <c:pt idx="10">
                  <c:v>2009/11</c:v>
                </c:pt>
                <c:pt idx="11">
                  <c:v>2009/12</c:v>
                </c:pt>
                <c:pt idx="12">
                  <c:v>2010</c:v>
                </c:pt>
                <c:pt idx="13">
                  <c:v>2010/02</c:v>
                </c:pt>
                <c:pt idx="14">
                  <c:v>2010/03</c:v>
                </c:pt>
                <c:pt idx="15">
                  <c:v>2010/04</c:v>
                </c:pt>
                <c:pt idx="16">
                  <c:v>2010/05</c:v>
                </c:pt>
                <c:pt idx="17">
                  <c:v>2010/06</c:v>
                </c:pt>
                <c:pt idx="18">
                  <c:v>2010/07</c:v>
                </c:pt>
                <c:pt idx="19">
                  <c:v>2010/08</c:v>
                </c:pt>
                <c:pt idx="20">
                  <c:v>2010/09</c:v>
                </c:pt>
                <c:pt idx="21">
                  <c:v>2010/10</c:v>
                </c:pt>
                <c:pt idx="22">
                  <c:v>2010/11</c:v>
                </c:pt>
                <c:pt idx="23">
                  <c:v>2010/12</c:v>
                </c:pt>
                <c:pt idx="24">
                  <c:v>2011</c:v>
                </c:pt>
                <c:pt idx="25">
                  <c:v>2011/02</c:v>
                </c:pt>
                <c:pt idx="26">
                  <c:v>2011/03</c:v>
                </c:pt>
                <c:pt idx="27">
                  <c:v>2011/04</c:v>
                </c:pt>
                <c:pt idx="28">
                  <c:v>2011/05</c:v>
                </c:pt>
                <c:pt idx="29">
                  <c:v>2011/06</c:v>
                </c:pt>
                <c:pt idx="30">
                  <c:v>2011/07</c:v>
                </c:pt>
                <c:pt idx="31">
                  <c:v>2011/08</c:v>
                </c:pt>
                <c:pt idx="32">
                  <c:v>2011/09</c:v>
                </c:pt>
                <c:pt idx="33">
                  <c:v>2011/10</c:v>
                </c:pt>
                <c:pt idx="34">
                  <c:v>2011/11</c:v>
                </c:pt>
                <c:pt idx="35">
                  <c:v>2011/12</c:v>
                </c:pt>
                <c:pt idx="36">
                  <c:v>2012</c:v>
                </c:pt>
                <c:pt idx="37">
                  <c:v>2012/02</c:v>
                </c:pt>
                <c:pt idx="38">
                  <c:v>2012/03</c:v>
                </c:pt>
                <c:pt idx="39">
                  <c:v>2012/04</c:v>
                </c:pt>
                <c:pt idx="40">
                  <c:v>2012/05</c:v>
                </c:pt>
                <c:pt idx="41">
                  <c:v>2012/06</c:v>
                </c:pt>
                <c:pt idx="42">
                  <c:v>2012/07</c:v>
                </c:pt>
                <c:pt idx="43">
                  <c:v>2012/08</c:v>
                </c:pt>
                <c:pt idx="44">
                  <c:v>2012/09</c:v>
                </c:pt>
                <c:pt idx="45">
                  <c:v>2012/10</c:v>
                </c:pt>
                <c:pt idx="46">
                  <c:v>2012/11</c:v>
                </c:pt>
                <c:pt idx="47">
                  <c:v>12</c:v>
                </c:pt>
                <c:pt idx="48">
                  <c:v>2013</c:v>
                </c:pt>
                <c:pt idx="49">
                  <c:v>2</c:v>
                </c:pt>
                <c:pt idx="50">
                  <c:v>3</c:v>
                </c:pt>
                <c:pt idx="51">
                  <c:v>4</c:v>
                </c:pt>
                <c:pt idx="52">
                  <c:v>5</c:v>
                </c:pt>
                <c:pt idx="53">
                  <c:v>6</c:v>
                </c:pt>
                <c:pt idx="54">
                  <c:v>7</c:v>
                </c:pt>
                <c:pt idx="55">
                  <c:v>8</c:v>
                </c:pt>
                <c:pt idx="56">
                  <c:v>9</c:v>
                </c:pt>
                <c:pt idx="57">
                  <c:v>10</c:v>
                </c:pt>
                <c:pt idx="58">
                  <c:v>11</c:v>
                </c:pt>
                <c:pt idx="59">
                  <c:v>12</c:v>
                </c:pt>
                <c:pt idx="60">
                  <c:v>2014</c:v>
                </c:pt>
                <c:pt idx="61">
                  <c:v>2</c:v>
                </c:pt>
                <c:pt idx="62">
                  <c:v>3</c:v>
                </c:pt>
                <c:pt idx="63">
                  <c:v>4</c:v>
                </c:pt>
                <c:pt idx="64">
                  <c:v>5</c:v>
                </c:pt>
                <c:pt idx="65">
                  <c:v>6</c:v>
                </c:pt>
                <c:pt idx="66">
                  <c:v>7</c:v>
                </c:pt>
                <c:pt idx="67">
                  <c:v>8</c:v>
                </c:pt>
                <c:pt idx="68">
                  <c:v>9</c:v>
                </c:pt>
                <c:pt idx="69">
                  <c:v>10</c:v>
                </c:pt>
                <c:pt idx="70">
                  <c:v>11</c:v>
                </c:pt>
                <c:pt idx="71">
                  <c:v>12</c:v>
                </c:pt>
                <c:pt idx="72">
                  <c:v>2015</c:v>
                </c:pt>
                <c:pt idx="73">
                  <c:v>2</c:v>
                </c:pt>
                <c:pt idx="74">
                  <c:v>3</c:v>
                </c:pt>
                <c:pt idx="75">
                  <c:v>4</c:v>
                </c:pt>
                <c:pt idx="76">
                  <c:v>5</c:v>
                </c:pt>
                <c:pt idx="77">
                  <c:v>6</c:v>
                </c:pt>
                <c:pt idx="78">
                  <c:v>7</c:v>
                </c:pt>
                <c:pt idx="79">
                  <c:v>8</c:v>
                </c:pt>
                <c:pt idx="80">
                  <c:v>9</c:v>
                </c:pt>
                <c:pt idx="81">
                  <c:v>10</c:v>
                </c:pt>
                <c:pt idx="82">
                  <c:v>11</c:v>
                </c:pt>
                <c:pt idx="83">
                  <c:v>12</c:v>
                </c:pt>
                <c:pt idx="84">
                  <c:v>2016</c:v>
                </c:pt>
                <c:pt idx="85">
                  <c:v>2</c:v>
                </c:pt>
                <c:pt idx="86">
                  <c:v>3</c:v>
                </c:pt>
                <c:pt idx="87">
                  <c:v>4</c:v>
                </c:pt>
                <c:pt idx="88">
                  <c:v>5</c:v>
                </c:pt>
                <c:pt idx="89">
                  <c:v>6</c:v>
                </c:pt>
                <c:pt idx="90">
                  <c:v>7</c:v>
                </c:pt>
                <c:pt idx="91">
                  <c:v>8</c:v>
                </c:pt>
                <c:pt idx="92">
                  <c:v>9</c:v>
                </c:pt>
                <c:pt idx="93">
                  <c:v>10</c:v>
                </c:pt>
                <c:pt idx="94">
                  <c:v>11</c:v>
                </c:pt>
                <c:pt idx="95">
                  <c:v>12</c:v>
                </c:pt>
                <c:pt idx="96">
                  <c:v>2017</c:v>
                </c:pt>
                <c:pt idx="97">
                  <c:v>2</c:v>
                </c:pt>
                <c:pt idx="98">
                  <c:v>3</c:v>
                </c:pt>
                <c:pt idx="99">
                  <c:v>4</c:v>
                </c:pt>
                <c:pt idx="100">
                  <c:v>5</c:v>
                </c:pt>
                <c:pt idx="101">
                  <c:v>6</c:v>
                </c:pt>
                <c:pt idx="102">
                  <c:v>7</c:v>
                </c:pt>
                <c:pt idx="103">
                  <c:v>8</c:v>
                </c:pt>
                <c:pt idx="104">
                  <c:v>9</c:v>
                </c:pt>
                <c:pt idx="105">
                  <c:v>10</c:v>
                </c:pt>
                <c:pt idx="106">
                  <c:v>11</c:v>
                </c:pt>
                <c:pt idx="107">
                  <c:v>12</c:v>
                </c:pt>
                <c:pt idx="108">
                  <c:v>2018</c:v>
                </c:pt>
                <c:pt idx="109">
                  <c:v>2</c:v>
                </c:pt>
                <c:pt idx="110">
                  <c:v>3</c:v>
                </c:pt>
                <c:pt idx="111">
                  <c:v>4</c:v>
                </c:pt>
                <c:pt idx="112">
                  <c:v>5</c:v>
                </c:pt>
                <c:pt idx="113">
                  <c:v>6</c:v>
                </c:pt>
                <c:pt idx="114">
                  <c:v>7</c:v>
                </c:pt>
                <c:pt idx="115">
                  <c:v>8</c:v>
                </c:pt>
                <c:pt idx="116">
                  <c:v>9</c:v>
                </c:pt>
                <c:pt idx="117">
                  <c:v>10</c:v>
                </c:pt>
                <c:pt idx="118">
                  <c:v>11</c:v>
                </c:pt>
                <c:pt idx="119">
                  <c:v>12</c:v>
                </c:pt>
                <c:pt idx="120">
                  <c:v>2019</c:v>
                </c:pt>
                <c:pt idx="121">
                  <c:v>2</c:v>
                </c:pt>
                <c:pt idx="122">
                  <c:v>3</c:v>
                </c:pt>
                <c:pt idx="123">
                  <c:v>4</c:v>
                </c:pt>
                <c:pt idx="124">
                  <c:v>5</c:v>
                </c:pt>
                <c:pt idx="125">
                  <c:v>6</c:v>
                </c:pt>
                <c:pt idx="126">
                  <c:v>7</c:v>
                </c:pt>
                <c:pt idx="127">
                  <c:v>8</c:v>
                </c:pt>
                <c:pt idx="128">
                  <c:v>9</c:v>
                </c:pt>
                <c:pt idx="129">
                  <c:v>10</c:v>
                </c:pt>
                <c:pt idx="130">
                  <c:v>11</c:v>
                </c:pt>
                <c:pt idx="131">
                  <c:v>12</c:v>
                </c:pt>
              </c:strCache>
            </c:strRef>
          </c:cat>
          <c:val>
            <c:numRef>
              <c:f>Taul1!$G$2:$G$133</c:f>
              <c:numCache>
                <c:formatCode>0.0</c:formatCode>
                <c:ptCount val="132"/>
                <c:pt idx="0">
                  <c:v>5.0508797030000006</c:v>
                </c:pt>
                <c:pt idx="1">
                  <c:v>4.7890160439999994</c:v>
                </c:pt>
                <c:pt idx="2">
                  <c:v>4.5751397359999997</c:v>
                </c:pt>
                <c:pt idx="3">
                  <c:v>3.9955270540000001</c:v>
                </c:pt>
                <c:pt idx="4">
                  <c:v>3.5500503960000001</c:v>
                </c:pt>
                <c:pt idx="5">
                  <c:v>3.2182901220000004</c:v>
                </c:pt>
                <c:pt idx="6">
                  <c:v>2.8477365359999998</c:v>
                </c:pt>
                <c:pt idx="7">
                  <c:v>2.7118519640000001</c:v>
                </c:pt>
                <c:pt idx="8">
                  <c:v>2.495078103</c:v>
                </c:pt>
                <c:pt idx="9">
                  <c:v>3.3444257069999996</c:v>
                </c:pt>
                <c:pt idx="10">
                  <c:v>3.2131008309999998</c:v>
                </c:pt>
                <c:pt idx="11">
                  <c:v>3.0824488799999998</c:v>
                </c:pt>
                <c:pt idx="12">
                  <c:v>2.9127108609999994</c:v>
                </c:pt>
                <c:pt idx="13">
                  <c:v>2.8244973519999999</c:v>
                </c:pt>
                <c:pt idx="14">
                  <c:v>2.791369628</c:v>
                </c:pt>
                <c:pt idx="15">
                  <c:v>2.5415131330000005</c:v>
                </c:pt>
                <c:pt idx="16">
                  <c:v>2.5266890890000009</c:v>
                </c:pt>
                <c:pt idx="17">
                  <c:v>2.6705138000000002</c:v>
                </c:pt>
                <c:pt idx="18">
                  <c:v>2.6556115829999998</c:v>
                </c:pt>
                <c:pt idx="19">
                  <c:v>2.6829621459999999</c:v>
                </c:pt>
                <c:pt idx="20">
                  <c:v>2.7390589070000004</c:v>
                </c:pt>
                <c:pt idx="21">
                  <c:v>2.7262594520000003</c:v>
                </c:pt>
                <c:pt idx="22">
                  <c:v>2.7508934740000006</c:v>
                </c:pt>
                <c:pt idx="23">
                  <c:v>2.8005342520000003</c:v>
                </c:pt>
                <c:pt idx="24">
                  <c:v>2.9498235129999997</c:v>
                </c:pt>
                <c:pt idx="25">
                  <c:v>2.966661974</c:v>
                </c:pt>
                <c:pt idx="26">
                  <c:v>3.0028549170000001</c:v>
                </c:pt>
                <c:pt idx="27">
                  <c:v>3.0202773220000005</c:v>
                </c:pt>
                <c:pt idx="28">
                  <c:v>3.055260289</c:v>
                </c:pt>
                <c:pt idx="29">
                  <c:v>2.9304895110000002</c:v>
                </c:pt>
                <c:pt idx="30">
                  <c:v>2.9367318910000004</c:v>
                </c:pt>
                <c:pt idx="31">
                  <c:v>2.9765623540000004</c:v>
                </c:pt>
                <c:pt idx="32">
                  <c:v>2.9595144330000003</c:v>
                </c:pt>
                <c:pt idx="33">
                  <c:v>1.9437129789999998</c:v>
                </c:pt>
                <c:pt idx="34">
                  <c:v>1.9695869429999997</c:v>
                </c:pt>
                <c:pt idx="35">
                  <c:v>1.942055672</c:v>
                </c:pt>
                <c:pt idx="36">
                  <c:v>1.9867375190000003</c:v>
                </c:pt>
                <c:pt idx="37">
                  <c:v>1.9982213800000002</c:v>
                </c:pt>
                <c:pt idx="38">
                  <c:v>2.0774705189999993</c:v>
                </c:pt>
                <c:pt idx="39">
                  <c:v>2.1852480649999997</c:v>
                </c:pt>
                <c:pt idx="40">
                  <c:v>2.1743530629999999</c:v>
                </c:pt>
                <c:pt idx="41">
                  <c:v>2.2128916599999999</c:v>
                </c:pt>
                <c:pt idx="42">
                  <c:v>2.2113565240000002</c:v>
                </c:pt>
                <c:pt idx="43">
                  <c:v>2.1784234430000002</c:v>
                </c:pt>
                <c:pt idx="44">
                  <c:v>2.1848021420000001</c:v>
                </c:pt>
                <c:pt idx="45">
                  <c:v>2.2006150239999998</c:v>
                </c:pt>
                <c:pt idx="46">
                  <c:v>2.2386684300000002</c:v>
                </c:pt>
                <c:pt idx="47">
                  <c:v>2.2092162770000003</c:v>
                </c:pt>
                <c:pt idx="48" formatCode="0.00">
                  <c:v>2.1780117769999996</c:v>
                </c:pt>
                <c:pt idx="49" formatCode="0.00">
                  <c:v>2.153766675</c:v>
                </c:pt>
                <c:pt idx="50" formatCode="0.00">
                  <c:v>2.0349738689999999</c:v>
                </c:pt>
                <c:pt idx="51" formatCode="0.00">
                  <c:v>2.0176535279999999</c:v>
                </c:pt>
                <c:pt idx="52" formatCode="0.00">
                  <c:v>1.9818394129999999</c:v>
                </c:pt>
                <c:pt idx="53" formatCode="0.00">
                  <c:v>1.952107923</c:v>
                </c:pt>
                <c:pt idx="54" formatCode="0.00">
                  <c:v>1.9476211940000001</c:v>
                </c:pt>
                <c:pt idx="55" formatCode="0.00">
                  <c:v>1.939389569</c:v>
                </c:pt>
                <c:pt idx="56" formatCode="0.00">
                  <c:v>1.918360133</c:v>
                </c:pt>
                <c:pt idx="57" formatCode="0.00">
                  <c:v>1.9783570679999998</c:v>
                </c:pt>
                <c:pt idx="58" formatCode="0.00">
                  <c:v>2.003562799</c:v>
                </c:pt>
                <c:pt idx="59" formatCode="0.00">
                  <c:v>2.1947779550000002</c:v>
                </c:pt>
                <c:pt idx="60" formatCode="0.00">
                  <c:v>2.091958081</c:v>
                </c:pt>
                <c:pt idx="61" formatCode="0.00">
                  <c:v>2.1637019049999999</c:v>
                </c:pt>
                <c:pt idx="62" formatCode="0.00">
                  <c:v>2.2519054850000004</c:v>
                </c:pt>
                <c:pt idx="63" formatCode="0.00">
                  <c:v>2.1900253150000002</c:v>
                </c:pt>
                <c:pt idx="64" formatCode="0.00">
                  <c:v>2.8101321820000003</c:v>
                </c:pt>
                <c:pt idx="65" formatCode="0.00">
                  <c:v>2.8548039860000003</c:v>
                </c:pt>
                <c:pt idx="66" formatCode="0.00">
                  <c:v>2.9147848630000004</c:v>
                </c:pt>
                <c:pt idx="67" formatCode="0.00">
                  <c:v>2.9842702610000003</c:v>
                </c:pt>
                <c:pt idx="68" formatCode="0.00">
                  <c:v>3.1150118580000004</c:v>
                </c:pt>
                <c:pt idx="69" formatCode="0.00">
                  <c:v>3.2668429350000001</c:v>
                </c:pt>
                <c:pt idx="70" formatCode="0.00">
                  <c:v>3.2773240439999998</c:v>
                </c:pt>
                <c:pt idx="71" formatCode="0.00">
                  <c:v>3.2978050750000003</c:v>
                </c:pt>
                <c:pt idx="72" formatCode="General">
                  <c:v>3.3118209269999999</c:v>
                </c:pt>
                <c:pt idx="73" formatCode="General">
                  <c:v>3.3785160459999997</c:v>
                </c:pt>
                <c:pt idx="74" formatCode="General">
                  <c:v>3.4442479830000003</c:v>
                </c:pt>
                <c:pt idx="75" formatCode="General">
                  <c:v>3.4988903369999997</c:v>
                </c:pt>
                <c:pt idx="76" formatCode="General">
                  <c:v>3.4488736590000002</c:v>
                </c:pt>
                <c:pt idx="77" formatCode="General">
                  <c:v>3.530885499</c:v>
                </c:pt>
                <c:pt idx="78" formatCode="General">
                  <c:v>3.593806775</c:v>
                </c:pt>
                <c:pt idx="79" formatCode="General">
                  <c:v>3.5951775260000005</c:v>
                </c:pt>
                <c:pt idx="80" formatCode="General">
                  <c:v>3.6209722630000001</c:v>
                </c:pt>
                <c:pt idx="81" formatCode="General">
                  <c:v>3.7423557410000003</c:v>
                </c:pt>
                <c:pt idx="82" formatCode="General">
                  <c:v>3.802416917</c:v>
                </c:pt>
                <c:pt idx="83" formatCode="General">
                  <c:v>4.0149048770000002</c:v>
                </c:pt>
                <c:pt idx="84" formatCode="General">
                  <c:v>3.9985044879999996</c:v>
                </c:pt>
                <c:pt idx="85" formatCode="General">
                  <c:v>4.0246083300000004</c:v>
                </c:pt>
                <c:pt idx="86" formatCode="General">
                  <c:v>3.9870815009999996</c:v>
                </c:pt>
                <c:pt idx="87" formatCode="General">
                  <c:v>3.96102189</c:v>
                </c:pt>
                <c:pt idx="88" formatCode="General">
                  <c:v>3.5330063030000001</c:v>
                </c:pt>
                <c:pt idx="89" formatCode="General">
                  <c:v>3.9389936500000005</c:v>
                </c:pt>
                <c:pt idx="90" formatCode="General">
                  <c:v>3.8521455320000006</c:v>
                </c:pt>
                <c:pt idx="91" formatCode="General">
                  <c:v>3.785753556</c:v>
                </c:pt>
                <c:pt idx="92" formatCode="General">
                  <c:v>3.8370513920000002</c:v>
                </c:pt>
                <c:pt idx="93" formatCode="General">
                  <c:v>3.6149857689999996</c:v>
                </c:pt>
                <c:pt idx="94" formatCode="General">
                  <c:v>3.5701572079999995</c:v>
                </c:pt>
                <c:pt idx="95" formatCode="General">
                  <c:v>3.2804152949999996</c:v>
                </c:pt>
                <c:pt idx="96" formatCode="General">
                  <c:v>3.5328817449999996</c:v>
                </c:pt>
                <c:pt idx="97" formatCode="General">
                  <c:v>3.4867904959999998</c:v>
                </c:pt>
                <c:pt idx="98" formatCode="General">
                  <c:v>3.6439952129999997</c:v>
                </c:pt>
                <c:pt idx="99" formatCode="General">
                  <c:v>3.7134514530000002</c:v>
                </c:pt>
                <c:pt idx="100" formatCode="General">
                  <c:v>4.4125588420000001</c:v>
                </c:pt>
                <c:pt idx="101" formatCode="General">
                  <c:v>4.2292915489999992</c:v>
                </c:pt>
                <c:pt idx="102" formatCode="General">
                  <c:v>4.5183653959999992</c:v>
                </c:pt>
                <c:pt idx="103" formatCode="General">
                  <c:v>4.7067275819999992</c:v>
                </c:pt>
                <c:pt idx="104" formatCode="General">
                  <c:v>4.8146948690000011</c:v>
                </c:pt>
                <c:pt idx="105" formatCode="General">
                  <c:v>5.1750808340000001</c:v>
                </c:pt>
                <c:pt idx="106" formatCode="General">
                  <c:v>5.3526745529999999</c:v>
                </c:pt>
                <c:pt idx="107" formatCode="General">
                  <c:v>5.4366992840000004</c:v>
                </c:pt>
                <c:pt idx="108" formatCode="General">
                  <c:v>5.478721212</c:v>
                </c:pt>
                <c:pt idx="109" formatCode="0.00">
                  <c:v>5.6389082039999998</c:v>
                </c:pt>
                <c:pt idx="110" formatCode="0.00">
                  <c:v>5.6459549759999987</c:v>
                </c:pt>
                <c:pt idx="111" formatCode="0.00">
                  <c:v>6.304380233999999</c:v>
                </c:pt>
                <c:pt idx="112" formatCode="0.00">
                  <c:v>5.754286005</c:v>
                </c:pt>
                <c:pt idx="113" formatCode="0.00">
                  <c:v>5.6956818359999994</c:v>
                </c:pt>
                <c:pt idx="114" formatCode="0.00">
                  <c:v>5.6033784460000007</c:v>
                </c:pt>
                <c:pt idx="115" formatCode="0.00">
                  <c:v>5.4971462859999995</c:v>
                </c:pt>
                <c:pt idx="116" formatCode="0.00">
                  <c:v>5.4926834019999999</c:v>
                </c:pt>
                <c:pt idx="117" formatCode="0.00">
                  <c:v>5.2967412290000002</c:v>
                </c:pt>
                <c:pt idx="118" formatCode="0.00">
                  <c:v>5.3024884220000006</c:v>
                </c:pt>
                <c:pt idx="119" formatCode="0.00">
                  <c:v>5.3401813030000014</c:v>
                </c:pt>
                <c:pt idx="120" formatCode="0.00">
                  <c:v>5.8388955520000012</c:v>
                </c:pt>
                <c:pt idx="121" formatCode="0.00">
                  <c:v>5.8582493980000008</c:v>
                </c:pt>
                <c:pt idx="122" formatCode="0.00">
                  <c:v>5.8964779250000001</c:v>
                </c:pt>
                <c:pt idx="123" formatCode="0.00">
                  <c:v>5.430384168999999</c:v>
                </c:pt>
                <c:pt idx="124" formatCode="0.00">
                  <c:v>5.4850639960000001</c:v>
                </c:pt>
                <c:pt idx="125" formatCode="0.00">
                  <c:v>5.4489949659999999</c:v>
                </c:pt>
                <c:pt idx="126" formatCode="0.00">
                  <c:v>5.4605768899999996</c:v>
                </c:pt>
                <c:pt idx="127" formatCode="0.00">
                  <c:v>5.6358461909999997</c:v>
                </c:pt>
                <c:pt idx="128" formatCode="0.00">
                  <c:v>5.6505856059999999</c:v>
                </c:pt>
              </c:numCache>
            </c:numRef>
          </c:val>
          <c:smooth val="0"/>
          <c:extLst>
            <c:ext xmlns:c16="http://schemas.microsoft.com/office/drawing/2014/chart" uri="{C3380CC4-5D6E-409C-BE32-E72D297353CC}">
              <c16:uniqueId val="{00000006-668B-41DE-9ED9-54A037A5A111}"/>
            </c:ext>
          </c:extLst>
        </c:ser>
        <c:dLbls>
          <c:showLegendKey val="0"/>
          <c:showVal val="0"/>
          <c:showCatName val="0"/>
          <c:showSerName val="0"/>
          <c:showPercent val="0"/>
          <c:showBubbleSize val="0"/>
        </c:dLbls>
        <c:smooth val="0"/>
        <c:axId val="176568960"/>
        <c:axId val="176685440"/>
      </c:lineChart>
      <c:catAx>
        <c:axId val="176568960"/>
        <c:scaling>
          <c:orientation val="minMax"/>
        </c:scaling>
        <c:delete val="0"/>
        <c:axPos val="b"/>
        <c:numFmt formatCode="General" sourceLinked="0"/>
        <c:majorTickMark val="out"/>
        <c:minorTickMark val="none"/>
        <c:tickLblPos val="nextTo"/>
        <c:txPr>
          <a:bodyPr/>
          <a:lstStyle/>
          <a:p>
            <a:pPr>
              <a:defRPr sz="1400"/>
            </a:pPr>
            <a:endParaRPr lang="fi-FI"/>
          </a:p>
        </c:txPr>
        <c:crossAx val="176685440"/>
        <c:crosses val="autoZero"/>
        <c:auto val="1"/>
        <c:lblAlgn val="ctr"/>
        <c:lblOffset val="100"/>
        <c:tickLblSkip val="12"/>
        <c:tickMarkSkip val="12"/>
        <c:noMultiLvlLbl val="0"/>
      </c:catAx>
      <c:valAx>
        <c:axId val="176685440"/>
        <c:scaling>
          <c:orientation val="minMax"/>
        </c:scaling>
        <c:delete val="0"/>
        <c:axPos val="l"/>
        <c:majorGridlines/>
        <c:numFmt formatCode="0.0" sourceLinked="1"/>
        <c:majorTickMark val="out"/>
        <c:minorTickMark val="none"/>
        <c:tickLblPos val="nextTo"/>
        <c:txPr>
          <a:bodyPr/>
          <a:lstStyle/>
          <a:p>
            <a:pPr>
              <a:defRPr sz="1400"/>
            </a:pPr>
            <a:endParaRPr lang="fi-FI"/>
          </a:p>
        </c:txPr>
        <c:crossAx val="176568960"/>
        <c:crosses val="autoZero"/>
        <c:crossBetween val="between"/>
      </c:valAx>
    </c:plotArea>
    <c:legend>
      <c:legendPos val="b"/>
      <c:legendEntry>
        <c:idx val="0"/>
        <c:txPr>
          <a:bodyPr/>
          <a:lstStyle/>
          <a:p>
            <a:pPr>
              <a:defRPr sz="1200">
                <a:latin typeface="Tahoma" panose="020B0604030504040204" pitchFamily="34" charset="0"/>
                <a:ea typeface="Tahoma" panose="020B0604030504040204" pitchFamily="34" charset="0"/>
                <a:cs typeface="Tahoma" panose="020B0604030504040204" pitchFamily="34" charset="0"/>
              </a:defRPr>
            </a:pPr>
            <a:endParaRPr lang="fi-FI"/>
          </a:p>
        </c:txPr>
      </c:legendEntry>
      <c:legendEntry>
        <c:idx val="1"/>
        <c:txPr>
          <a:bodyPr/>
          <a:lstStyle/>
          <a:p>
            <a:pPr>
              <a:defRPr sz="1200">
                <a:latin typeface="Tahoma" panose="020B0604030504040204" pitchFamily="34" charset="0"/>
                <a:ea typeface="Tahoma" panose="020B0604030504040204" pitchFamily="34" charset="0"/>
                <a:cs typeface="Tahoma" panose="020B0604030504040204" pitchFamily="34" charset="0"/>
              </a:defRPr>
            </a:pPr>
            <a:endParaRPr lang="fi-FI"/>
          </a:p>
        </c:txPr>
      </c:legendEntry>
      <c:legendEntry>
        <c:idx val="2"/>
        <c:txPr>
          <a:bodyPr/>
          <a:lstStyle/>
          <a:p>
            <a:pPr>
              <a:defRPr sz="1200">
                <a:latin typeface="Tahoma" panose="020B0604030504040204" pitchFamily="34" charset="0"/>
                <a:ea typeface="Tahoma" panose="020B0604030504040204" pitchFamily="34" charset="0"/>
                <a:cs typeface="Tahoma" panose="020B0604030504040204" pitchFamily="34" charset="0"/>
              </a:defRPr>
            </a:pPr>
            <a:endParaRPr lang="fi-FI"/>
          </a:p>
        </c:txPr>
      </c:legendEntry>
      <c:legendEntry>
        <c:idx val="3"/>
        <c:txPr>
          <a:bodyPr/>
          <a:lstStyle/>
          <a:p>
            <a:pPr>
              <a:defRPr sz="1200">
                <a:latin typeface="Tahoma" panose="020B0604030504040204" pitchFamily="34" charset="0"/>
                <a:ea typeface="Tahoma" panose="020B0604030504040204" pitchFamily="34" charset="0"/>
                <a:cs typeface="Tahoma" panose="020B0604030504040204" pitchFamily="34" charset="0"/>
              </a:defRPr>
            </a:pPr>
            <a:endParaRPr lang="fi-FI"/>
          </a:p>
        </c:txPr>
      </c:legendEntry>
      <c:legendEntry>
        <c:idx val="4"/>
        <c:txPr>
          <a:bodyPr/>
          <a:lstStyle/>
          <a:p>
            <a:pPr>
              <a:defRPr sz="1200">
                <a:latin typeface="Tahoma" panose="020B0604030504040204" pitchFamily="34" charset="0"/>
                <a:ea typeface="Tahoma" panose="020B0604030504040204" pitchFamily="34" charset="0"/>
                <a:cs typeface="Tahoma" panose="020B0604030504040204" pitchFamily="34" charset="0"/>
              </a:defRPr>
            </a:pPr>
            <a:endParaRPr lang="fi-FI"/>
          </a:p>
        </c:txPr>
      </c:legendEntry>
      <c:legendEntry>
        <c:idx val="5"/>
        <c:txPr>
          <a:bodyPr/>
          <a:lstStyle/>
          <a:p>
            <a:pPr>
              <a:defRPr sz="1200">
                <a:latin typeface="Tahoma" panose="020B0604030504040204" pitchFamily="34" charset="0"/>
                <a:ea typeface="Tahoma" panose="020B0604030504040204" pitchFamily="34" charset="0"/>
                <a:cs typeface="Tahoma" panose="020B0604030504040204" pitchFamily="34" charset="0"/>
              </a:defRPr>
            </a:pPr>
            <a:endParaRPr lang="fi-FI"/>
          </a:p>
        </c:txPr>
      </c:legendEntry>
      <c:overlay val="0"/>
      <c:txPr>
        <a:bodyPr/>
        <a:lstStyle/>
        <a:p>
          <a:pPr>
            <a:defRPr sz="1200"/>
          </a:pPr>
          <a:endParaRPr lang="fi-FI"/>
        </a:p>
      </c:txPr>
    </c:legend>
    <c:plotVisOnly val="1"/>
    <c:dispBlanksAs val="gap"/>
    <c:showDLblsOverMax val="0"/>
  </c:chart>
  <c:txPr>
    <a:bodyPr/>
    <a:lstStyle/>
    <a:p>
      <a:pPr>
        <a:defRPr sz="1800"/>
      </a:pPr>
      <a:endParaRPr lang="fi-FI"/>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2"/>
          <c:order val="1"/>
          <c:tx>
            <c:strRef>
              <c:f>Taul1!$D$1</c:f>
              <c:strCache>
                <c:ptCount val="1"/>
                <c:pt idx="0">
                  <c:v>Tutkimus ja kehittäminen</c:v>
                </c:pt>
              </c:strCache>
            </c:strRef>
          </c:tx>
          <c:spPr>
            <a:solidFill>
              <a:schemeClr val="accent3"/>
            </a:solidFill>
            <a:ln>
              <a:noFill/>
            </a:ln>
            <a:effectLst/>
          </c:spPr>
          <c:invertIfNegative val="0"/>
          <c:dPt>
            <c:idx val="10"/>
            <c:invertIfNegative val="0"/>
            <c:bubble3D val="0"/>
            <c:extLst>
              <c:ext xmlns:c16="http://schemas.microsoft.com/office/drawing/2014/chart" uri="{C3380CC4-5D6E-409C-BE32-E72D297353CC}">
                <c16:uniqueId val="{00000000-4136-4F84-BCE4-5DF8A96B95BA}"/>
              </c:ext>
            </c:extLst>
          </c:dPt>
          <c:dPt>
            <c:idx val="11"/>
            <c:invertIfNegative val="0"/>
            <c:bubble3D val="0"/>
            <c:extLst>
              <c:ext xmlns:c16="http://schemas.microsoft.com/office/drawing/2014/chart" uri="{C3380CC4-5D6E-409C-BE32-E72D297353CC}">
                <c16:uniqueId val="{00000001-4136-4F84-BCE4-5DF8A96B95BA}"/>
              </c:ext>
            </c:extLst>
          </c:dPt>
          <c:cat>
            <c:strRef>
              <c:f>Taul1!$A$3:$A$16</c:f>
              <c:strCach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2018e</c:v>
                </c:pt>
                <c:pt idx="13">
                  <c:v>2019e</c:v>
                </c:pt>
              </c:strCache>
            </c:strRef>
          </c:cat>
          <c:val>
            <c:numRef>
              <c:f>Taul1!$D$3:$D$16</c:f>
              <c:numCache>
                <c:formatCode>General</c:formatCode>
                <c:ptCount val="14"/>
                <c:pt idx="0">
                  <c:v>297</c:v>
                </c:pt>
                <c:pt idx="1">
                  <c:v>370</c:v>
                </c:pt>
                <c:pt idx="2">
                  <c:v>408</c:v>
                </c:pt>
                <c:pt idx="3">
                  <c:v>361</c:v>
                </c:pt>
                <c:pt idx="4" formatCode="0">
                  <c:v>356</c:v>
                </c:pt>
                <c:pt idx="5" formatCode="0">
                  <c:v>367</c:v>
                </c:pt>
                <c:pt idx="6" formatCode="0">
                  <c:v>403</c:v>
                </c:pt>
                <c:pt idx="7" formatCode="0">
                  <c:v>435</c:v>
                </c:pt>
                <c:pt idx="8" formatCode="0">
                  <c:v>394</c:v>
                </c:pt>
                <c:pt idx="9" formatCode="0">
                  <c:v>422</c:v>
                </c:pt>
                <c:pt idx="10" formatCode="0">
                  <c:v>436</c:v>
                </c:pt>
                <c:pt idx="11" formatCode="0">
                  <c:v>478</c:v>
                </c:pt>
                <c:pt idx="12" formatCode="0">
                  <c:v>490</c:v>
                </c:pt>
                <c:pt idx="13" formatCode="0">
                  <c:v>516</c:v>
                </c:pt>
              </c:numCache>
            </c:numRef>
          </c:val>
          <c:extLst>
            <c:ext xmlns:c16="http://schemas.microsoft.com/office/drawing/2014/chart" uri="{C3380CC4-5D6E-409C-BE32-E72D297353CC}">
              <c16:uniqueId val="{00000002-747C-4C65-B28E-502FC37696D0}"/>
            </c:ext>
          </c:extLst>
        </c:ser>
        <c:ser>
          <c:idx val="3"/>
          <c:order val="2"/>
          <c:tx>
            <c:strRef>
              <c:f>Taul1!$E$1</c:f>
              <c:strCache>
                <c:ptCount val="1"/>
                <c:pt idx="0">
                  <c:v>Muut kiinteät investoinnit</c:v>
                </c:pt>
              </c:strCache>
            </c:strRef>
          </c:tx>
          <c:spPr>
            <a:solidFill>
              <a:schemeClr val="tx2"/>
            </a:solidFill>
            <a:ln>
              <a:noFill/>
            </a:ln>
            <a:effectLst/>
          </c:spPr>
          <c:invertIfNegative val="0"/>
          <c:dPt>
            <c:idx val="10"/>
            <c:invertIfNegative val="0"/>
            <c:bubble3D val="0"/>
            <c:extLst>
              <c:ext xmlns:c16="http://schemas.microsoft.com/office/drawing/2014/chart" uri="{C3380CC4-5D6E-409C-BE32-E72D297353CC}">
                <c16:uniqueId val="{00000002-4136-4F84-BCE4-5DF8A96B95BA}"/>
              </c:ext>
            </c:extLst>
          </c:dPt>
          <c:dPt>
            <c:idx val="11"/>
            <c:invertIfNegative val="0"/>
            <c:bubble3D val="0"/>
            <c:extLst>
              <c:ext xmlns:c16="http://schemas.microsoft.com/office/drawing/2014/chart" uri="{C3380CC4-5D6E-409C-BE32-E72D297353CC}">
                <c16:uniqueId val="{00000003-4136-4F84-BCE4-5DF8A96B95BA}"/>
              </c:ext>
            </c:extLst>
          </c:dPt>
          <c:cat>
            <c:strRef>
              <c:f>Taul1!$A$3:$A$16</c:f>
              <c:strCach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2018e</c:v>
                </c:pt>
                <c:pt idx="13">
                  <c:v>2019e</c:v>
                </c:pt>
              </c:strCache>
            </c:strRef>
          </c:cat>
          <c:val>
            <c:numRef>
              <c:f>Taul1!$E$3:$E$16</c:f>
              <c:numCache>
                <c:formatCode>General</c:formatCode>
                <c:ptCount val="14"/>
                <c:pt idx="0">
                  <c:v>648</c:v>
                </c:pt>
                <c:pt idx="1">
                  <c:v>1333</c:v>
                </c:pt>
                <c:pt idx="2">
                  <c:v>604</c:v>
                </c:pt>
                <c:pt idx="3">
                  <c:v>739</c:v>
                </c:pt>
                <c:pt idx="4">
                  <c:v>449</c:v>
                </c:pt>
                <c:pt idx="5">
                  <c:v>408</c:v>
                </c:pt>
                <c:pt idx="6">
                  <c:v>545</c:v>
                </c:pt>
                <c:pt idx="7">
                  <c:v>645</c:v>
                </c:pt>
                <c:pt idx="8">
                  <c:v>527</c:v>
                </c:pt>
                <c:pt idx="9">
                  <c:v>823</c:v>
                </c:pt>
                <c:pt idx="10">
                  <c:v>597</c:v>
                </c:pt>
                <c:pt idx="11">
                  <c:v>1190</c:v>
                </c:pt>
                <c:pt idx="12">
                  <c:v>805</c:v>
                </c:pt>
                <c:pt idx="13">
                  <c:v>993</c:v>
                </c:pt>
              </c:numCache>
            </c:numRef>
          </c:val>
          <c:extLst>
            <c:ext xmlns:c16="http://schemas.microsoft.com/office/drawing/2014/chart" uri="{C3380CC4-5D6E-409C-BE32-E72D297353CC}">
              <c16:uniqueId val="{00000003-747C-4C65-B28E-502FC37696D0}"/>
            </c:ext>
          </c:extLst>
        </c:ser>
        <c:dLbls>
          <c:showLegendKey val="0"/>
          <c:showVal val="0"/>
          <c:showCatName val="0"/>
          <c:showSerName val="0"/>
          <c:showPercent val="0"/>
          <c:showBubbleSize val="0"/>
        </c:dLbls>
        <c:gapWidth val="269"/>
        <c:overlap val="100"/>
        <c:axId val="551935584"/>
        <c:axId val="551938864"/>
      </c:barChart>
      <c:lineChart>
        <c:grouping val="standard"/>
        <c:varyColors val="0"/>
        <c:ser>
          <c:idx val="1"/>
          <c:order val="0"/>
          <c:tx>
            <c:strRef>
              <c:f>Taul1!$C$1</c:f>
              <c:strCache>
                <c:ptCount val="1"/>
                <c:pt idx="0">
                  <c:v>Kiinteän pääoman kuluminen</c:v>
                </c:pt>
              </c:strCache>
            </c:strRef>
          </c:tx>
          <c:spPr>
            <a:ln w="38100" cap="rnd">
              <a:solidFill>
                <a:schemeClr val="accent2"/>
              </a:solidFill>
              <a:round/>
            </a:ln>
            <a:effectLst/>
          </c:spPr>
          <c:marker>
            <c:symbol val="none"/>
          </c:marker>
          <c:cat>
            <c:strRef>
              <c:f>Taul1!$A$3:$A$16</c:f>
              <c:strCache>
                <c:ptCount val="14"/>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2018e</c:v>
                </c:pt>
                <c:pt idx="13">
                  <c:v>2019e</c:v>
                </c:pt>
              </c:strCache>
            </c:strRef>
          </c:cat>
          <c:val>
            <c:numRef>
              <c:f>Taul1!$C$3:$C$16</c:f>
              <c:numCache>
                <c:formatCode>General</c:formatCode>
                <c:ptCount val="14"/>
                <c:pt idx="0">
                  <c:v>843</c:v>
                </c:pt>
                <c:pt idx="1">
                  <c:v>904</c:v>
                </c:pt>
                <c:pt idx="2">
                  <c:v>994</c:v>
                </c:pt>
                <c:pt idx="3">
                  <c:v>1012</c:v>
                </c:pt>
                <c:pt idx="4">
                  <c:v>1008</c:v>
                </c:pt>
                <c:pt idx="5">
                  <c:v>1001</c:v>
                </c:pt>
                <c:pt idx="6">
                  <c:v>1018</c:v>
                </c:pt>
                <c:pt idx="7">
                  <c:v>1035</c:v>
                </c:pt>
                <c:pt idx="8">
                  <c:v>1043</c:v>
                </c:pt>
                <c:pt idx="9">
                  <c:v>1057</c:v>
                </c:pt>
                <c:pt idx="10">
                  <c:v>1078</c:v>
                </c:pt>
                <c:pt idx="11">
                  <c:v>1111</c:v>
                </c:pt>
              </c:numCache>
            </c:numRef>
          </c:val>
          <c:smooth val="0"/>
          <c:extLst>
            <c:ext xmlns:c16="http://schemas.microsoft.com/office/drawing/2014/chart" uri="{C3380CC4-5D6E-409C-BE32-E72D297353CC}">
              <c16:uniqueId val="{00000001-747C-4C65-B28E-502FC37696D0}"/>
            </c:ext>
          </c:extLst>
        </c:ser>
        <c:dLbls>
          <c:showLegendKey val="0"/>
          <c:showVal val="0"/>
          <c:showCatName val="0"/>
          <c:showSerName val="0"/>
          <c:showPercent val="0"/>
          <c:showBubbleSize val="0"/>
        </c:dLbls>
        <c:marker val="1"/>
        <c:smooth val="0"/>
        <c:axId val="551935584"/>
        <c:axId val="551938864"/>
      </c:lineChart>
      <c:catAx>
        <c:axId val="5519355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fi-FI"/>
          </a:p>
        </c:txPr>
        <c:crossAx val="551938864"/>
        <c:crosses val="autoZero"/>
        <c:auto val="1"/>
        <c:lblAlgn val="ctr"/>
        <c:lblOffset val="100"/>
        <c:noMultiLvlLbl val="0"/>
      </c:catAx>
      <c:valAx>
        <c:axId val="55193886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551935584"/>
        <c:crosses val="autoZero"/>
        <c:crossBetween val="between"/>
        <c:dispUnits>
          <c:builtInUnit val="thousands"/>
          <c:dispUnitsLbl>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fi-FI"/>
                    <a:t>Mrd euroa käyvin hinnoin</a:t>
                  </a:r>
                </a:p>
              </c:rich>
            </c:tx>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fi-FI"/>
              </a:p>
            </c:txPr>
          </c:dispUnitsLbl>
        </c:dispUnits>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73313182220938E-2"/>
          <c:y val="4.3368421052631577E-2"/>
          <c:w val="0.87884020084081682"/>
          <c:h val="0.91326315789473689"/>
        </c:manualLayout>
      </c:layout>
      <c:lineChart>
        <c:grouping val="standard"/>
        <c:varyColors val="0"/>
        <c:ser>
          <c:idx val="2"/>
          <c:order val="0"/>
          <c:tx>
            <c:strRef>
              <c:f>Taul1!$D$1</c:f>
              <c:strCache>
                <c:ptCount val="1"/>
                <c:pt idx="0">
                  <c:v>Palvelut</c:v>
                </c:pt>
              </c:strCache>
            </c:strRef>
          </c:tx>
          <c:marker>
            <c:symbol val="none"/>
          </c:marker>
          <c:cat>
            <c:strRef>
              <c:f>Taul1!$A$2:$A$181</c:f>
              <c:strCache>
                <c:ptCount val="180"/>
                <c:pt idx="0">
                  <c:v>2005</c:v>
                </c:pt>
                <c:pt idx="1">
                  <c:v>2005/02</c:v>
                </c:pt>
                <c:pt idx="2">
                  <c:v>2005/03</c:v>
                </c:pt>
                <c:pt idx="3">
                  <c:v>2005/04</c:v>
                </c:pt>
                <c:pt idx="4">
                  <c:v>2005/05</c:v>
                </c:pt>
                <c:pt idx="5">
                  <c:v>2005/06</c:v>
                </c:pt>
                <c:pt idx="6">
                  <c:v>2005/07</c:v>
                </c:pt>
                <c:pt idx="7">
                  <c:v>2005/08</c:v>
                </c:pt>
                <c:pt idx="8">
                  <c:v>2005/09</c:v>
                </c:pt>
                <c:pt idx="9">
                  <c:v>2005/10</c:v>
                </c:pt>
                <c:pt idx="10">
                  <c:v>2005/11</c:v>
                </c:pt>
                <c:pt idx="11">
                  <c:v>2005/12</c:v>
                </c:pt>
                <c:pt idx="12">
                  <c:v>2006</c:v>
                </c:pt>
                <c:pt idx="13">
                  <c:v>2006/02</c:v>
                </c:pt>
                <c:pt idx="14">
                  <c:v>2006/03</c:v>
                </c:pt>
                <c:pt idx="15">
                  <c:v>2006/04</c:v>
                </c:pt>
                <c:pt idx="16">
                  <c:v>2006/05</c:v>
                </c:pt>
                <c:pt idx="17">
                  <c:v>2006/06</c:v>
                </c:pt>
                <c:pt idx="18">
                  <c:v>2006/07</c:v>
                </c:pt>
                <c:pt idx="19">
                  <c:v>2006/08</c:v>
                </c:pt>
                <c:pt idx="20">
                  <c:v>2006/09</c:v>
                </c:pt>
                <c:pt idx="21">
                  <c:v>2006/10</c:v>
                </c:pt>
                <c:pt idx="22">
                  <c:v>2006/11</c:v>
                </c:pt>
                <c:pt idx="23">
                  <c:v>2006/12</c:v>
                </c:pt>
                <c:pt idx="24">
                  <c:v>2007</c:v>
                </c:pt>
                <c:pt idx="25">
                  <c:v>2007/02</c:v>
                </c:pt>
                <c:pt idx="26">
                  <c:v>2007/03</c:v>
                </c:pt>
                <c:pt idx="27">
                  <c:v>2007/04</c:v>
                </c:pt>
                <c:pt idx="28">
                  <c:v>2007/05</c:v>
                </c:pt>
                <c:pt idx="29">
                  <c:v>2007/06</c:v>
                </c:pt>
                <c:pt idx="30">
                  <c:v>2007/07</c:v>
                </c:pt>
                <c:pt idx="31">
                  <c:v>2007/08</c:v>
                </c:pt>
                <c:pt idx="32">
                  <c:v>2007/09</c:v>
                </c:pt>
                <c:pt idx="33">
                  <c:v>2007/10</c:v>
                </c:pt>
                <c:pt idx="34">
                  <c:v>2007/11</c:v>
                </c:pt>
                <c:pt idx="35">
                  <c:v>2007/12</c:v>
                </c:pt>
                <c:pt idx="36">
                  <c:v>2008</c:v>
                </c:pt>
                <c:pt idx="37">
                  <c:v>2008/02</c:v>
                </c:pt>
                <c:pt idx="38">
                  <c:v>2008/03</c:v>
                </c:pt>
                <c:pt idx="39">
                  <c:v>2008/04</c:v>
                </c:pt>
                <c:pt idx="40">
                  <c:v>2008/05</c:v>
                </c:pt>
                <c:pt idx="41">
                  <c:v>2008/06</c:v>
                </c:pt>
                <c:pt idx="42">
                  <c:v>2008/07</c:v>
                </c:pt>
                <c:pt idx="43">
                  <c:v>2008/08</c:v>
                </c:pt>
                <c:pt idx="44">
                  <c:v>2008/09</c:v>
                </c:pt>
                <c:pt idx="45">
                  <c:v>2008/10</c:v>
                </c:pt>
                <c:pt idx="46">
                  <c:v>2008/11</c:v>
                </c:pt>
                <c:pt idx="47">
                  <c:v>2008/12</c:v>
                </c:pt>
                <c:pt idx="48">
                  <c:v>2009</c:v>
                </c:pt>
                <c:pt idx="49">
                  <c:v>2009/02</c:v>
                </c:pt>
                <c:pt idx="50">
                  <c:v>2009/03</c:v>
                </c:pt>
                <c:pt idx="51">
                  <c:v>2009/04</c:v>
                </c:pt>
                <c:pt idx="52">
                  <c:v>2009/05</c:v>
                </c:pt>
                <c:pt idx="53">
                  <c:v>2009/06</c:v>
                </c:pt>
                <c:pt idx="54">
                  <c:v>2009/07</c:v>
                </c:pt>
                <c:pt idx="55">
                  <c:v>2009/08</c:v>
                </c:pt>
                <c:pt idx="56">
                  <c:v>2009/09</c:v>
                </c:pt>
                <c:pt idx="57">
                  <c:v>2009/10</c:v>
                </c:pt>
                <c:pt idx="58">
                  <c:v>2009/11</c:v>
                </c:pt>
                <c:pt idx="59">
                  <c:v>2009/12</c:v>
                </c:pt>
                <c:pt idx="60">
                  <c:v>2010</c:v>
                </c:pt>
                <c:pt idx="61">
                  <c:v>2010/02</c:v>
                </c:pt>
                <c:pt idx="62">
                  <c:v>2010/03</c:v>
                </c:pt>
                <c:pt idx="63">
                  <c:v>2010/04</c:v>
                </c:pt>
                <c:pt idx="64">
                  <c:v>2010/05</c:v>
                </c:pt>
                <c:pt idx="65">
                  <c:v>2010/06</c:v>
                </c:pt>
                <c:pt idx="66">
                  <c:v>2010/07</c:v>
                </c:pt>
                <c:pt idx="67">
                  <c:v>2010/08</c:v>
                </c:pt>
                <c:pt idx="68">
                  <c:v>2010/09</c:v>
                </c:pt>
                <c:pt idx="69">
                  <c:v>2010/10</c:v>
                </c:pt>
                <c:pt idx="70">
                  <c:v>2010/11</c:v>
                </c:pt>
                <c:pt idx="71">
                  <c:v>2010/12</c:v>
                </c:pt>
                <c:pt idx="72">
                  <c:v>2011</c:v>
                </c:pt>
                <c:pt idx="73">
                  <c:v>2011/02</c:v>
                </c:pt>
                <c:pt idx="74">
                  <c:v>2011/03</c:v>
                </c:pt>
                <c:pt idx="75">
                  <c:v>2011/04</c:v>
                </c:pt>
                <c:pt idx="76">
                  <c:v>2011/05</c:v>
                </c:pt>
                <c:pt idx="77">
                  <c:v>2011/06</c:v>
                </c:pt>
                <c:pt idx="78">
                  <c:v>2011/07</c:v>
                </c:pt>
                <c:pt idx="79">
                  <c:v>2011/08</c:v>
                </c:pt>
                <c:pt idx="80">
                  <c:v>2011/09</c:v>
                </c:pt>
                <c:pt idx="81">
                  <c:v>2011/10</c:v>
                </c:pt>
                <c:pt idx="82">
                  <c:v>2011/11</c:v>
                </c:pt>
                <c:pt idx="83">
                  <c:v>2011/12</c:v>
                </c:pt>
                <c:pt idx="84">
                  <c:v>2012</c:v>
                </c:pt>
                <c:pt idx="85">
                  <c:v>2012/02</c:v>
                </c:pt>
                <c:pt idx="86">
                  <c:v>2012/03</c:v>
                </c:pt>
                <c:pt idx="87">
                  <c:v>2012/04</c:v>
                </c:pt>
                <c:pt idx="88">
                  <c:v>2012/05</c:v>
                </c:pt>
                <c:pt idx="89">
                  <c:v>2012/06</c:v>
                </c:pt>
                <c:pt idx="90">
                  <c:v>2012/07</c:v>
                </c:pt>
                <c:pt idx="91">
                  <c:v>2012/08</c:v>
                </c:pt>
                <c:pt idx="92">
                  <c:v>2012/09</c:v>
                </c:pt>
                <c:pt idx="93">
                  <c:v>2012/10</c:v>
                </c:pt>
                <c:pt idx="94">
                  <c:v>2012/11</c:v>
                </c:pt>
                <c:pt idx="95">
                  <c:v>2012/12</c:v>
                </c:pt>
                <c:pt idx="96">
                  <c:v>2013</c:v>
                </c:pt>
                <c:pt idx="97">
                  <c:v>2</c:v>
                </c:pt>
                <c:pt idx="98">
                  <c:v>3</c:v>
                </c:pt>
                <c:pt idx="99">
                  <c:v>4</c:v>
                </c:pt>
                <c:pt idx="100">
                  <c:v>5</c:v>
                </c:pt>
                <c:pt idx="101">
                  <c:v>6</c:v>
                </c:pt>
                <c:pt idx="102">
                  <c:v>7</c:v>
                </c:pt>
                <c:pt idx="103">
                  <c:v>8</c:v>
                </c:pt>
                <c:pt idx="104">
                  <c:v>9</c:v>
                </c:pt>
                <c:pt idx="105">
                  <c:v>10</c:v>
                </c:pt>
                <c:pt idx="106">
                  <c:v>11</c:v>
                </c:pt>
                <c:pt idx="107">
                  <c:v>12</c:v>
                </c:pt>
                <c:pt idx="108">
                  <c:v>2014</c:v>
                </c:pt>
                <c:pt idx="109">
                  <c:v>2</c:v>
                </c:pt>
                <c:pt idx="110">
                  <c:v>3</c:v>
                </c:pt>
                <c:pt idx="111">
                  <c:v>4</c:v>
                </c:pt>
                <c:pt idx="112">
                  <c:v>5</c:v>
                </c:pt>
                <c:pt idx="113">
                  <c:v>6</c:v>
                </c:pt>
                <c:pt idx="114">
                  <c:v>7</c:v>
                </c:pt>
                <c:pt idx="115">
                  <c:v>8</c:v>
                </c:pt>
                <c:pt idx="116">
                  <c:v>9</c:v>
                </c:pt>
                <c:pt idx="117">
                  <c:v>10</c:v>
                </c:pt>
                <c:pt idx="118">
                  <c:v>11</c:v>
                </c:pt>
                <c:pt idx="119">
                  <c:v>12</c:v>
                </c:pt>
                <c:pt idx="120">
                  <c:v>2015</c:v>
                </c:pt>
                <c:pt idx="121">
                  <c:v>2</c:v>
                </c:pt>
                <c:pt idx="122">
                  <c:v>3</c:v>
                </c:pt>
                <c:pt idx="123">
                  <c:v>4</c:v>
                </c:pt>
                <c:pt idx="124">
                  <c:v>5</c:v>
                </c:pt>
                <c:pt idx="125">
                  <c:v>6</c:v>
                </c:pt>
                <c:pt idx="126">
                  <c:v>7</c:v>
                </c:pt>
                <c:pt idx="127">
                  <c:v>8</c:v>
                </c:pt>
                <c:pt idx="128">
                  <c:v>9</c:v>
                </c:pt>
                <c:pt idx="129">
                  <c:v>10</c:v>
                </c:pt>
                <c:pt idx="130">
                  <c:v>11</c:v>
                </c:pt>
                <c:pt idx="131">
                  <c:v>12</c:v>
                </c:pt>
                <c:pt idx="132">
                  <c:v>2016</c:v>
                </c:pt>
                <c:pt idx="133">
                  <c:v>2</c:v>
                </c:pt>
                <c:pt idx="134">
                  <c:v>3</c:v>
                </c:pt>
                <c:pt idx="135">
                  <c:v>4</c:v>
                </c:pt>
                <c:pt idx="136">
                  <c:v>5</c:v>
                </c:pt>
                <c:pt idx="137">
                  <c:v>6</c:v>
                </c:pt>
                <c:pt idx="138">
                  <c:v>7</c:v>
                </c:pt>
                <c:pt idx="139">
                  <c:v>8</c:v>
                </c:pt>
                <c:pt idx="140">
                  <c:v>9</c:v>
                </c:pt>
                <c:pt idx="141">
                  <c:v>10</c:v>
                </c:pt>
                <c:pt idx="142">
                  <c:v>11</c:v>
                </c:pt>
                <c:pt idx="143">
                  <c:v>12</c:v>
                </c:pt>
                <c:pt idx="144">
                  <c:v>2017</c:v>
                </c:pt>
                <c:pt idx="145">
                  <c:v>2</c:v>
                </c:pt>
                <c:pt idx="146">
                  <c:v>3</c:v>
                </c:pt>
                <c:pt idx="147">
                  <c:v>4</c:v>
                </c:pt>
                <c:pt idx="148">
                  <c:v>5</c:v>
                </c:pt>
                <c:pt idx="149">
                  <c:v>6</c:v>
                </c:pt>
                <c:pt idx="150">
                  <c:v>7</c:v>
                </c:pt>
                <c:pt idx="151">
                  <c:v>8</c:v>
                </c:pt>
                <c:pt idx="152">
                  <c:v>9</c:v>
                </c:pt>
                <c:pt idx="153">
                  <c:v>10</c:v>
                </c:pt>
                <c:pt idx="154">
                  <c:v>11</c:v>
                </c:pt>
                <c:pt idx="155">
                  <c:v>12</c:v>
                </c:pt>
                <c:pt idx="156">
                  <c:v>2018</c:v>
                </c:pt>
                <c:pt idx="157">
                  <c:v>2</c:v>
                </c:pt>
                <c:pt idx="158">
                  <c:v>3</c:v>
                </c:pt>
                <c:pt idx="159">
                  <c:v>4</c:v>
                </c:pt>
                <c:pt idx="160">
                  <c:v>5</c:v>
                </c:pt>
                <c:pt idx="161">
                  <c:v>6</c:v>
                </c:pt>
                <c:pt idx="162">
                  <c:v>7</c:v>
                </c:pt>
                <c:pt idx="163">
                  <c:v>8</c:v>
                </c:pt>
                <c:pt idx="164">
                  <c:v>9</c:v>
                </c:pt>
                <c:pt idx="165">
                  <c:v>10</c:v>
                </c:pt>
                <c:pt idx="166">
                  <c:v>11</c:v>
                </c:pt>
                <c:pt idx="167">
                  <c:v>12</c:v>
                </c:pt>
                <c:pt idx="168">
                  <c:v>2019</c:v>
                </c:pt>
                <c:pt idx="169">
                  <c:v>2</c:v>
                </c:pt>
                <c:pt idx="170">
                  <c:v>3</c:v>
                </c:pt>
                <c:pt idx="171">
                  <c:v>4</c:v>
                </c:pt>
                <c:pt idx="172">
                  <c:v>5</c:v>
                </c:pt>
                <c:pt idx="173">
                  <c:v>6</c:v>
                </c:pt>
                <c:pt idx="174">
                  <c:v>7</c:v>
                </c:pt>
                <c:pt idx="175">
                  <c:v>8</c:v>
                </c:pt>
                <c:pt idx="176">
                  <c:v>9</c:v>
                </c:pt>
                <c:pt idx="177">
                  <c:v>10</c:v>
                </c:pt>
                <c:pt idx="178">
                  <c:v>11</c:v>
                </c:pt>
                <c:pt idx="179">
                  <c:v>12</c:v>
                </c:pt>
              </c:strCache>
            </c:strRef>
          </c:cat>
          <c:val>
            <c:numRef>
              <c:f>Taul1!$D$2:$D$181</c:f>
              <c:numCache>
                <c:formatCode>General</c:formatCode>
                <c:ptCount val="180"/>
                <c:pt idx="0">
                  <c:v>17.522297680000001</c:v>
                </c:pt>
                <c:pt idx="1">
                  <c:v>17.79927</c:v>
                </c:pt>
                <c:pt idx="2">
                  <c:v>10.69286071</c:v>
                </c:pt>
                <c:pt idx="3">
                  <c:v>11.988652399999999</c:v>
                </c:pt>
                <c:pt idx="4">
                  <c:v>14.47641426</c:v>
                </c:pt>
                <c:pt idx="5">
                  <c:v>19.112899479999999</c:v>
                </c:pt>
                <c:pt idx="6">
                  <c:v>15.932913020000001</c:v>
                </c:pt>
                <c:pt idx="7">
                  <c:v>24.635520199999998</c:v>
                </c:pt>
                <c:pt idx="8">
                  <c:v>19.696629990000002</c:v>
                </c:pt>
                <c:pt idx="9">
                  <c:v>16.927043189999999</c:v>
                </c:pt>
                <c:pt idx="10">
                  <c:v>30.177125490000002</c:v>
                </c:pt>
                <c:pt idx="11">
                  <c:v>20.720987999999998</c:v>
                </c:pt>
                <c:pt idx="12">
                  <c:v>24.157188229999999</c:v>
                </c:pt>
                <c:pt idx="13">
                  <c:v>21.34368194</c:v>
                </c:pt>
                <c:pt idx="14">
                  <c:v>26.66297149</c:v>
                </c:pt>
                <c:pt idx="15">
                  <c:v>21.75703755</c:v>
                </c:pt>
                <c:pt idx="16">
                  <c:v>26.844673570000001</c:v>
                </c:pt>
                <c:pt idx="17">
                  <c:v>24.68178314</c:v>
                </c:pt>
                <c:pt idx="18">
                  <c:v>23.15091674</c:v>
                </c:pt>
                <c:pt idx="19">
                  <c:v>25.99107562</c:v>
                </c:pt>
                <c:pt idx="20">
                  <c:v>29.93477802</c:v>
                </c:pt>
                <c:pt idx="21">
                  <c:v>24.619377199999999</c:v>
                </c:pt>
                <c:pt idx="22">
                  <c:v>23.791239740000002</c:v>
                </c:pt>
                <c:pt idx="23">
                  <c:v>27.231344920000002</c:v>
                </c:pt>
                <c:pt idx="24">
                  <c:v>25.139314079999998</c:v>
                </c:pt>
                <c:pt idx="25">
                  <c:v>24.518447900000002</c:v>
                </c:pt>
                <c:pt idx="26">
                  <c:v>23.89765427</c:v>
                </c:pt>
                <c:pt idx="27">
                  <c:v>24.710402290000001</c:v>
                </c:pt>
                <c:pt idx="28">
                  <c:v>20.8523824</c:v>
                </c:pt>
                <c:pt idx="29">
                  <c:v>21.753022179999999</c:v>
                </c:pt>
                <c:pt idx="30">
                  <c:v>19.595236140000001</c:v>
                </c:pt>
                <c:pt idx="31">
                  <c:v>21.852661269999999</c:v>
                </c:pt>
                <c:pt idx="32">
                  <c:v>21.664832579999999</c:v>
                </c:pt>
                <c:pt idx="33">
                  <c:v>20.911956620000002</c:v>
                </c:pt>
                <c:pt idx="34">
                  <c:v>20.546998469999998</c:v>
                </c:pt>
                <c:pt idx="35">
                  <c:v>18.922756620000001</c:v>
                </c:pt>
                <c:pt idx="36">
                  <c:v>16.92267738</c:v>
                </c:pt>
                <c:pt idx="37">
                  <c:v>12.635708899999999</c:v>
                </c:pt>
                <c:pt idx="38">
                  <c:v>16.26025198</c:v>
                </c:pt>
                <c:pt idx="39">
                  <c:v>15.77505081</c:v>
                </c:pt>
                <c:pt idx="40">
                  <c:v>19.042613500000002</c:v>
                </c:pt>
                <c:pt idx="41">
                  <c:v>15.55972513</c:v>
                </c:pt>
                <c:pt idx="42">
                  <c:v>15.08370313</c:v>
                </c:pt>
                <c:pt idx="43">
                  <c:v>9.7380959550000004</c:v>
                </c:pt>
                <c:pt idx="44">
                  <c:v>10.36840284</c:v>
                </c:pt>
                <c:pt idx="45">
                  <c:v>5.7036274479999998</c:v>
                </c:pt>
                <c:pt idx="46">
                  <c:v>-1.138716931</c:v>
                </c:pt>
                <c:pt idx="47">
                  <c:v>-2.8959636440000001</c:v>
                </c:pt>
                <c:pt idx="48">
                  <c:v>-16.332877480000001</c:v>
                </c:pt>
                <c:pt idx="49">
                  <c:v>-15.181055580000001</c:v>
                </c:pt>
                <c:pt idx="50">
                  <c:v>-21.85133205</c:v>
                </c:pt>
                <c:pt idx="51">
                  <c:v>-21.680775690000001</c:v>
                </c:pt>
                <c:pt idx="52">
                  <c:v>-15.50406716</c:v>
                </c:pt>
                <c:pt idx="53">
                  <c:v>-11.334796750000001</c:v>
                </c:pt>
                <c:pt idx="54">
                  <c:v>-12.25529002</c:v>
                </c:pt>
                <c:pt idx="55">
                  <c:v>-6.3058779530000004</c:v>
                </c:pt>
                <c:pt idx="56">
                  <c:v>-4.7040586649999998</c:v>
                </c:pt>
                <c:pt idx="57">
                  <c:v>0.26592320310000001</c:v>
                </c:pt>
                <c:pt idx="58">
                  <c:v>-0.67387791809999997</c:v>
                </c:pt>
                <c:pt idx="59">
                  <c:v>4.1718246069999996</c:v>
                </c:pt>
                <c:pt idx="60">
                  <c:v>8.5266149379999998</c:v>
                </c:pt>
                <c:pt idx="61">
                  <c:v>9.8755559670000004</c:v>
                </c:pt>
                <c:pt idx="62">
                  <c:v>5.407671465</c:v>
                </c:pt>
                <c:pt idx="63">
                  <c:v>14.06423906</c:v>
                </c:pt>
                <c:pt idx="64">
                  <c:v>16.631413030000001</c:v>
                </c:pt>
                <c:pt idx="65">
                  <c:v>19.087402919999999</c:v>
                </c:pt>
                <c:pt idx="66">
                  <c:v>18.259518580000002</c:v>
                </c:pt>
                <c:pt idx="67">
                  <c:v>19.332542499999999</c:v>
                </c:pt>
                <c:pt idx="68">
                  <c:v>22.999122790000001</c:v>
                </c:pt>
                <c:pt idx="69">
                  <c:v>21.873497199999999</c:v>
                </c:pt>
                <c:pt idx="70">
                  <c:v>23.259284319999999</c:v>
                </c:pt>
                <c:pt idx="71">
                  <c:v>24.39022842</c:v>
                </c:pt>
                <c:pt idx="72">
                  <c:v>18.365530419999999</c:v>
                </c:pt>
                <c:pt idx="73">
                  <c:v>23.103889769999999</c:v>
                </c:pt>
                <c:pt idx="74">
                  <c:v>20.247389179999999</c:v>
                </c:pt>
                <c:pt idx="75">
                  <c:v>23.03192168</c:v>
                </c:pt>
                <c:pt idx="76">
                  <c:v>20.75185471</c:v>
                </c:pt>
                <c:pt idx="77">
                  <c:v>19.8943108</c:v>
                </c:pt>
                <c:pt idx="78">
                  <c:v>17.65184283</c:v>
                </c:pt>
                <c:pt idx="79">
                  <c:v>21.053330800000001</c:v>
                </c:pt>
                <c:pt idx="80">
                  <c:v>5.9808115089999996</c:v>
                </c:pt>
                <c:pt idx="81">
                  <c:v>8.6835490679999996</c:v>
                </c:pt>
                <c:pt idx="82">
                  <c:v>5.1102192339999997</c:v>
                </c:pt>
                <c:pt idx="83">
                  <c:v>-4.0532536769999998</c:v>
                </c:pt>
                <c:pt idx="84">
                  <c:v>-2.7293402229999999</c:v>
                </c:pt>
                <c:pt idx="85">
                  <c:v>8.2407941749999996</c:v>
                </c:pt>
                <c:pt idx="86">
                  <c:v>4.2039570880000001</c:v>
                </c:pt>
                <c:pt idx="87">
                  <c:v>4.2478276030000002</c:v>
                </c:pt>
                <c:pt idx="88">
                  <c:v>6.6174937729999996</c:v>
                </c:pt>
                <c:pt idx="89">
                  <c:v>-1.658373603</c:v>
                </c:pt>
                <c:pt idx="90">
                  <c:v>0.64830817419999998</c:v>
                </c:pt>
                <c:pt idx="91">
                  <c:v>-2.3114135170000001</c:v>
                </c:pt>
                <c:pt idx="92">
                  <c:v>-2.9690009289999999</c:v>
                </c:pt>
                <c:pt idx="93">
                  <c:v>-0.70026199089999996</c:v>
                </c:pt>
                <c:pt idx="94">
                  <c:v>-2.822494555</c:v>
                </c:pt>
                <c:pt idx="95">
                  <c:v>1.302372399</c:v>
                </c:pt>
                <c:pt idx="96">
                  <c:v>4.8345899980000002</c:v>
                </c:pt>
                <c:pt idx="97">
                  <c:v>-0.69416990050000005</c:v>
                </c:pt>
                <c:pt idx="98">
                  <c:v>3.7401006090000002</c:v>
                </c:pt>
                <c:pt idx="99">
                  <c:v>0.31053710449999999</c:v>
                </c:pt>
                <c:pt idx="100">
                  <c:v>-1.377697062</c:v>
                </c:pt>
                <c:pt idx="101">
                  <c:v>-0.16212525850000001</c:v>
                </c:pt>
                <c:pt idx="102">
                  <c:v>5.3677189390000004</c:v>
                </c:pt>
                <c:pt idx="103">
                  <c:v>-1.646787789</c:v>
                </c:pt>
                <c:pt idx="104">
                  <c:v>-1.048436159</c:v>
                </c:pt>
                <c:pt idx="105">
                  <c:v>-0.1322910568</c:v>
                </c:pt>
                <c:pt idx="106">
                  <c:v>-0.38902315009999999</c:v>
                </c:pt>
                <c:pt idx="107">
                  <c:v>4.6672763059999998</c:v>
                </c:pt>
                <c:pt idx="108">
                  <c:v>1.440945819</c:v>
                </c:pt>
                <c:pt idx="109">
                  <c:v>3.0466436410000002</c:v>
                </c:pt>
                <c:pt idx="110">
                  <c:v>0.23900561049999999</c:v>
                </c:pt>
                <c:pt idx="111">
                  <c:v>0.24963598649999999</c:v>
                </c:pt>
                <c:pt idx="112">
                  <c:v>-1.77897569</c:v>
                </c:pt>
                <c:pt idx="113">
                  <c:v>0.96160738450000005</c:v>
                </c:pt>
                <c:pt idx="114">
                  <c:v>-2.8164642440000001</c:v>
                </c:pt>
                <c:pt idx="115">
                  <c:v>5.4051403770000004</c:v>
                </c:pt>
                <c:pt idx="116">
                  <c:v>-8.2499026489999991</c:v>
                </c:pt>
                <c:pt idx="117">
                  <c:v>-2.7738718260000002</c:v>
                </c:pt>
                <c:pt idx="118">
                  <c:v>-1.9195269930000001</c:v>
                </c:pt>
                <c:pt idx="119">
                  <c:v>-1.699284281</c:v>
                </c:pt>
                <c:pt idx="120">
                  <c:v>-5.5639802469999999</c:v>
                </c:pt>
                <c:pt idx="121">
                  <c:v>0.58853843969999997</c:v>
                </c:pt>
                <c:pt idx="122">
                  <c:v>3.1191494770000001</c:v>
                </c:pt>
                <c:pt idx="123">
                  <c:v>4.336131505</c:v>
                </c:pt>
                <c:pt idx="124">
                  <c:v>1.506047989</c:v>
                </c:pt>
                <c:pt idx="125">
                  <c:v>1.954953175</c:v>
                </c:pt>
                <c:pt idx="126">
                  <c:v>3.2510456300000001</c:v>
                </c:pt>
                <c:pt idx="127">
                  <c:v>4.5068585030000001</c:v>
                </c:pt>
                <c:pt idx="128">
                  <c:v>3.4224478070000002</c:v>
                </c:pt>
                <c:pt idx="129">
                  <c:v>6.6249115999999999</c:v>
                </c:pt>
                <c:pt idx="130">
                  <c:v>11.578224649999999</c:v>
                </c:pt>
                <c:pt idx="131">
                  <c:v>8.6487041100000006</c:v>
                </c:pt>
                <c:pt idx="132">
                  <c:v>12.014814980000001</c:v>
                </c:pt>
                <c:pt idx="133">
                  <c:v>9.4564235429999997</c:v>
                </c:pt>
                <c:pt idx="134">
                  <c:v>8.0048171620000002</c:v>
                </c:pt>
                <c:pt idx="135">
                  <c:v>9.6324028070000001</c:v>
                </c:pt>
                <c:pt idx="136">
                  <c:v>12.133658860000001</c:v>
                </c:pt>
                <c:pt idx="137">
                  <c:v>12.297110399999999</c:v>
                </c:pt>
                <c:pt idx="138">
                  <c:v>17.70633162</c:v>
                </c:pt>
                <c:pt idx="139">
                  <c:v>13.72422192</c:v>
                </c:pt>
                <c:pt idx="140">
                  <c:v>12.646142660000001</c:v>
                </c:pt>
                <c:pt idx="141">
                  <c:v>14.80016212</c:v>
                </c:pt>
                <c:pt idx="142">
                  <c:v>13.01554378</c:v>
                </c:pt>
                <c:pt idx="143">
                  <c:v>17.02290859</c:v>
                </c:pt>
                <c:pt idx="144">
                  <c:v>17.249968190000001</c:v>
                </c:pt>
                <c:pt idx="145">
                  <c:v>18.088866620000001</c:v>
                </c:pt>
                <c:pt idx="146">
                  <c:v>18.570498310000001</c:v>
                </c:pt>
                <c:pt idx="147">
                  <c:v>22.966372029999999</c:v>
                </c:pt>
                <c:pt idx="148">
                  <c:v>22.960949580000001</c:v>
                </c:pt>
                <c:pt idx="149">
                  <c:v>25.859290730000001</c:v>
                </c:pt>
                <c:pt idx="150">
                  <c:v>23.407249159999999</c:v>
                </c:pt>
                <c:pt idx="151">
                  <c:v>23.88234945</c:v>
                </c:pt>
                <c:pt idx="152">
                  <c:v>23.35669408</c:v>
                </c:pt>
                <c:pt idx="153">
                  <c:v>25.57132709</c:v>
                </c:pt>
                <c:pt idx="154">
                  <c:v>24.31937349</c:v>
                </c:pt>
                <c:pt idx="155">
                  <c:v>21.286238010000002</c:v>
                </c:pt>
                <c:pt idx="156">
                  <c:v>22.928786479999999</c:v>
                </c:pt>
                <c:pt idx="157">
                  <c:v>27.185823890000002</c:v>
                </c:pt>
                <c:pt idx="158">
                  <c:v>27.926607189999999</c:v>
                </c:pt>
                <c:pt idx="159">
                  <c:v>22.286833940000001</c:v>
                </c:pt>
                <c:pt idx="160">
                  <c:v>22.901139570000002</c:v>
                </c:pt>
                <c:pt idx="161">
                  <c:v>15.794307440000001</c:v>
                </c:pt>
                <c:pt idx="162">
                  <c:v>18.29580889</c:v>
                </c:pt>
                <c:pt idx="163">
                  <c:v>17.685045909999999</c:v>
                </c:pt>
                <c:pt idx="164">
                  <c:v>19.764015799999999</c:v>
                </c:pt>
                <c:pt idx="165">
                  <c:v>15.06020008</c:v>
                </c:pt>
                <c:pt idx="166">
                  <c:v>14.7134822</c:v>
                </c:pt>
                <c:pt idx="167">
                  <c:v>13.22289323</c:v>
                </c:pt>
                <c:pt idx="168">
                  <c:v>13.864803</c:v>
                </c:pt>
                <c:pt idx="169">
                  <c:v>18.491546270000001</c:v>
                </c:pt>
                <c:pt idx="170">
                  <c:v>11.172857369999999</c:v>
                </c:pt>
                <c:pt idx="171">
                  <c:v>13.03812609</c:v>
                </c:pt>
                <c:pt idx="172">
                  <c:v>12.080679959999999</c:v>
                </c:pt>
                <c:pt idx="173">
                  <c:v>19.638396790000002</c:v>
                </c:pt>
                <c:pt idx="174">
                  <c:v>13.66435699</c:v>
                </c:pt>
                <c:pt idx="175">
                  <c:v>10.98372271</c:v>
                </c:pt>
                <c:pt idx="176">
                  <c:v>10.30938224</c:v>
                </c:pt>
                <c:pt idx="177">
                  <c:v>11.185238740000001</c:v>
                </c:pt>
                <c:pt idx="178">
                  <c:v>8.1992717000000006</c:v>
                </c:pt>
              </c:numCache>
            </c:numRef>
          </c:val>
          <c:smooth val="0"/>
          <c:extLst>
            <c:ext xmlns:c16="http://schemas.microsoft.com/office/drawing/2014/chart" uri="{C3380CC4-5D6E-409C-BE32-E72D297353CC}">
              <c16:uniqueId val="{00000000-A423-4F09-98CC-C881E647E97E}"/>
            </c:ext>
          </c:extLst>
        </c:ser>
        <c:ser>
          <c:idx val="3"/>
          <c:order val="1"/>
          <c:tx>
            <c:strRef>
              <c:f>Taul1!$E$1</c:f>
              <c:strCache>
                <c:ptCount val="1"/>
                <c:pt idx="0">
                  <c:v>Kauppa</c:v>
                </c:pt>
              </c:strCache>
            </c:strRef>
          </c:tx>
          <c:marker>
            <c:symbol val="none"/>
          </c:marker>
          <c:cat>
            <c:strRef>
              <c:f>Taul1!$A$2:$A$181</c:f>
              <c:strCache>
                <c:ptCount val="180"/>
                <c:pt idx="0">
                  <c:v>2005</c:v>
                </c:pt>
                <c:pt idx="1">
                  <c:v>2005/02</c:v>
                </c:pt>
                <c:pt idx="2">
                  <c:v>2005/03</c:v>
                </c:pt>
                <c:pt idx="3">
                  <c:v>2005/04</c:v>
                </c:pt>
                <c:pt idx="4">
                  <c:v>2005/05</c:v>
                </c:pt>
                <c:pt idx="5">
                  <c:v>2005/06</c:v>
                </c:pt>
                <c:pt idx="6">
                  <c:v>2005/07</c:v>
                </c:pt>
                <c:pt idx="7">
                  <c:v>2005/08</c:v>
                </c:pt>
                <c:pt idx="8">
                  <c:v>2005/09</c:v>
                </c:pt>
                <c:pt idx="9">
                  <c:v>2005/10</c:v>
                </c:pt>
                <c:pt idx="10">
                  <c:v>2005/11</c:v>
                </c:pt>
                <c:pt idx="11">
                  <c:v>2005/12</c:v>
                </c:pt>
                <c:pt idx="12">
                  <c:v>2006</c:v>
                </c:pt>
                <c:pt idx="13">
                  <c:v>2006/02</c:v>
                </c:pt>
                <c:pt idx="14">
                  <c:v>2006/03</c:v>
                </c:pt>
                <c:pt idx="15">
                  <c:v>2006/04</c:v>
                </c:pt>
                <c:pt idx="16">
                  <c:v>2006/05</c:v>
                </c:pt>
                <c:pt idx="17">
                  <c:v>2006/06</c:v>
                </c:pt>
                <c:pt idx="18">
                  <c:v>2006/07</c:v>
                </c:pt>
                <c:pt idx="19">
                  <c:v>2006/08</c:v>
                </c:pt>
                <c:pt idx="20">
                  <c:v>2006/09</c:v>
                </c:pt>
                <c:pt idx="21">
                  <c:v>2006/10</c:v>
                </c:pt>
                <c:pt idx="22">
                  <c:v>2006/11</c:v>
                </c:pt>
                <c:pt idx="23">
                  <c:v>2006/12</c:v>
                </c:pt>
                <c:pt idx="24">
                  <c:v>2007</c:v>
                </c:pt>
                <c:pt idx="25">
                  <c:v>2007/02</c:v>
                </c:pt>
                <c:pt idx="26">
                  <c:v>2007/03</c:v>
                </c:pt>
                <c:pt idx="27">
                  <c:v>2007/04</c:v>
                </c:pt>
                <c:pt idx="28">
                  <c:v>2007/05</c:v>
                </c:pt>
                <c:pt idx="29">
                  <c:v>2007/06</c:v>
                </c:pt>
                <c:pt idx="30">
                  <c:v>2007/07</c:v>
                </c:pt>
                <c:pt idx="31">
                  <c:v>2007/08</c:v>
                </c:pt>
                <c:pt idx="32">
                  <c:v>2007/09</c:v>
                </c:pt>
                <c:pt idx="33">
                  <c:v>2007/10</c:v>
                </c:pt>
                <c:pt idx="34">
                  <c:v>2007/11</c:v>
                </c:pt>
                <c:pt idx="35">
                  <c:v>2007/12</c:v>
                </c:pt>
                <c:pt idx="36">
                  <c:v>2008</c:v>
                </c:pt>
                <c:pt idx="37">
                  <c:v>2008/02</c:v>
                </c:pt>
                <c:pt idx="38">
                  <c:v>2008/03</c:v>
                </c:pt>
                <c:pt idx="39">
                  <c:v>2008/04</c:v>
                </c:pt>
                <c:pt idx="40">
                  <c:v>2008/05</c:v>
                </c:pt>
                <c:pt idx="41">
                  <c:v>2008/06</c:v>
                </c:pt>
                <c:pt idx="42">
                  <c:v>2008/07</c:v>
                </c:pt>
                <c:pt idx="43">
                  <c:v>2008/08</c:v>
                </c:pt>
                <c:pt idx="44">
                  <c:v>2008/09</c:v>
                </c:pt>
                <c:pt idx="45">
                  <c:v>2008/10</c:v>
                </c:pt>
                <c:pt idx="46">
                  <c:v>2008/11</c:v>
                </c:pt>
                <c:pt idx="47">
                  <c:v>2008/12</c:v>
                </c:pt>
                <c:pt idx="48">
                  <c:v>2009</c:v>
                </c:pt>
                <c:pt idx="49">
                  <c:v>2009/02</c:v>
                </c:pt>
                <c:pt idx="50">
                  <c:v>2009/03</c:v>
                </c:pt>
                <c:pt idx="51">
                  <c:v>2009/04</c:v>
                </c:pt>
                <c:pt idx="52">
                  <c:v>2009/05</c:v>
                </c:pt>
                <c:pt idx="53">
                  <c:v>2009/06</c:v>
                </c:pt>
                <c:pt idx="54">
                  <c:v>2009/07</c:v>
                </c:pt>
                <c:pt idx="55">
                  <c:v>2009/08</c:v>
                </c:pt>
                <c:pt idx="56">
                  <c:v>2009/09</c:v>
                </c:pt>
                <c:pt idx="57">
                  <c:v>2009/10</c:v>
                </c:pt>
                <c:pt idx="58">
                  <c:v>2009/11</c:v>
                </c:pt>
                <c:pt idx="59">
                  <c:v>2009/12</c:v>
                </c:pt>
                <c:pt idx="60">
                  <c:v>2010</c:v>
                </c:pt>
                <c:pt idx="61">
                  <c:v>2010/02</c:v>
                </c:pt>
                <c:pt idx="62">
                  <c:v>2010/03</c:v>
                </c:pt>
                <c:pt idx="63">
                  <c:v>2010/04</c:v>
                </c:pt>
                <c:pt idx="64">
                  <c:v>2010/05</c:v>
                </c:pt>
                <c:pt idx="65">
                  <c:v>2010/06</c:v>
                </c:pt>
                <c:pt idx="66">
                  <c:v>2010/07</c:v>
                </c:pt>
                <c:pt idx="67">
                  <c:v>2010/08</c:v>
                </c:pt>
                <c:pt idx="68">
                  <c:v>2010/09</c:v>
                </c:pt>
                <c:pt idx="69">
                  <c:v>2010/10</c:v>
                </c:pt>
                <c:pt idx="70">
                  <c:v>2010/11</c:v>
                </c:pt>
                <c:pt idx="71">
                  <c:v>2010/12</c:v>
                </c:pt>
                <c:pt idx="72">
                  <c:v>2011</c:v>
                </c:pt>
                <c:pt idx="73">
                  <c:v>2011/02</c:v>
                </c:pt>
                <c:pt idx="74">
                  <c:v>2011/03</c:v>
                </c:pt>
                <c:pt idx="75">
                  <c:v>2011/04</c:v>
                </c:pt>
                <c:pt idx="76">
                  <c:v>2011/05</c:v>
                </c:pt>
                <c:pt idx="77">
                  <c:v>2011/06</c:v>
                </c:pt>
                <c:pt idx="78">
                  <c:v>2011/07</c:v>
                </c:pt>
                <c:pt idx="79">
                  <c:v>2011/08</c:v>
                </c:pt>
                <c:pt idx="80">
                  <c:v>2011/09</c:v>
                </c:pt>
                <c:pt idx="81">
                  <c:v>2011/10</c:v>
                </c:pt>
                <c:pt idx="82">
                  <c:v>2011/11</c:v>
                </c:pt>
                <c:pt idx="83">
                  <c:v>2011/12</c:v>
                </c:pt>
                <c:pt idx="84">
                  <c:v>2012</c:v>
                </c:pt>
                <c:pt idx="85">
                  <c:v>2012/02</c:v>
                </c:pt>
                <c:pt idx="86">
                  <c:v>2012/03</c:v>
                </c:pt>
                <c:pt idx="87">
                  <c:v>2012/04</c:v>
                </c:pt>
                <c:pt idx="88">
                  <c:v>2012/05</c:v>
                </c:pt>
                <c:pt idx="89">
                  <c:v>2012/06</c:v>
                </c:pt>
                <c:pt idx="90">
                  <c:v>2012/07</c:v>
                </c:pt>
                <c:pt idx="91">
                  <c:v>2012/08</c:v>
                </c:pt>
                <c:pt idx="92">
                  <c:v>2012/09</c:v>
                </c:pt>
                <c:pt idx="93">
                  <c:v>2012/10</c:v>
                </c:pt>
                <c:pt idx="94">
                  <c:v>2012/11</c:v>
                </c:pt>
                <c:pt idx="95">
                  <c:v>2012/12</c:v>
                </c:pt>
                <c:pt idx="96">
                  <c:v>2013</c:v>
                </c:pt>
                <c:pt idx="97">
                  <c:v>2</c:v>
                </c:pt>
                <c:pt idx="98">
                  <c:v>3</c:v>
                </c:pt>
                <c:pt idx="99">
                  <c:v>4</c:v>
                </c:pt>
                <c:pt idx="100">
                  <c:v>5</c:v>
                </c:pt>
                <c:pt idx="101">
                  <c:v>6</c:v>
                </c:pt>
                <c:pt idx="102">
                  <c:v>7</c:v>
                </c:pt>
                <c:pt idx="103">
                  <c:v>8</c:v>
                </c:pt>
                <c:pt idx="104">
                  <c:v>9</c:v>
                </c:pt>
                <c:pt idx="105">
                  <c:v>10</c:v>
                </c:pt>
                <c:pt idx="106">
                  <c:v>11</c:v>
                </c:pt>
                <c:pt idx="107">
                  <c:v>12</c:v>
                </c:pt>
                <c:pt idx="108">
                  <c:v>2014</c:v>
                </c:pt>
                <c:pt idx="109">
                  <c:v>2</c:v>
                </c:pt>
                <c:pt idx="110">
                  <c:v>3</c:v>
                </c:pt>
                <c:pt idx="111">
                  <c:v>4</c:v>
                </c:pt>
                <c:pt idx="112">
                  <c:v>5</c:v>
                </c:pt>
                <c:pt idx="113">
                  <c:v>6</c:v>
                </c:pt>
                <c:pt idx="114">
                  <c:v>7</c:v>
                </c:pt>
                <c:pt idx="115">
                  <c:v>8</c:v>
                </c:pt>
                <c:pt idx="116">
                  <c:v>9</c:v>
                </c:pt>
                <c:pt idx="117">
                  <c:v>10</c:v>
                </c:pt>
                <c:pt idx="118">
                  <c:v>11</c:v>
                </c:pt>
                <c:pt idx="119">
                  <c:v>12</c:v>
                </c:pt>
                <c:pt idx="120">
                  <c:v>2015</c:v>
                </c:pt>
                <c:pt idx="121">
                  <c:v>2</c:v>
                </c:pt>
                <c:pt idx="122">
                  <c:v>3</c:v>
                </c:pt>
                <c:pt idx="123">
                  <c:v>4</c:v>
                </c:pt>
                <c:pt idx="124">
                  <c:v>5</c:v>
                </c:pt>
                <c:pt idx="125">
                  <c:v>6</c:v>
                </c:pt>
                <c:pt idx="126">
                  <c:v>7</c:v>
                </c:pt>
                <c:pt idx="127">
                  <c:v>8</c:v>
                </c:pt>
                <c:pt idx="128">
                  <c:v>9</c:v>
                </c:pt>
                <c:pt idx="129">
                  <c:v>10</c:v>
                </c:pt>
                <c:pt idx="130">
                  <c:v>11</c:v>
                </c:pt>
                <c:pt idx="131">
                  <c:v>12</c:v>
                </c:pt>
                <c:pt idx="132">
                  <c:v>2016</c:v>
                </c:pt>
                <c:pt idx="133">
                  <c:v>2</c:v>
                </c:pt>
                <c:pt idx="134">
                  <c:v>3</c:v>
                </c:pt>
                <c:pt idx="135">
                  <c:v>4</c:v>
                </c:pt>
                <c:pt idx="136">
                  <c:v>5</c:v>
                </c:pt>
                <c:pt idx="137">
                  <c:v>6</c:v>
                </c:pt>
                <c:pt idx="138">
                  <c:v>7</c:v>
                </c:pt>
                <c:pt idx="139">
                  <c:v>8</c:v>
                </c:pt>
                <c:pt idx="140">
                  <c:v>9</c:v>
                </c:pt>
                <c:pt idx="141">
                  <c:v>10</c:v>
                </c:pt>
                <c:pt idx="142">
                  <c:v>11</c:v>
                </c:pt>
                <c:pt idx="143">
                  <c:v>12</c:v>
                </c:pt>
                <c:pt idx="144">
                  <c:v>2017</c:v>
                </c:pt>
                <c:pt idx="145">
                  <c:v>2</c:v>
                </c:pt>
                <c:pt idx="146">
                  <c:v>3</c:v>
                </c:pt>
                <c:pt idx="147">
                  <c:v>4</c:v>
                </c:pt>
                <c:pt idx="148">
                  <c:v>5</c:v>
                </c:pt>
                <c:pt idx="149">
                  <c:v>6</c:v>
                </c:pt>
                <c:pt idx="150">
                  <c:v>7</c:v>
                </c:pt>
                <c:pt idx="151">
                  <c:v>8</c:v>
                </c:pt>
                <c:pt idx="152">
                  <c:v>9</c:v>
                </c:pt>
                <c:pt idx="153">
                  <c:v>10</c:v>
                </c:pt>
                <c:pt idx="154">
                  <c:v>11</c:v>
                </c:pt>
                <c:pt idx="155">
                  <c:v>12</c:v>
                </c:pt>
                <c:pt idx="156">
                  <c:v>2018</c:v>
                </c:pt>
                <c:pt idx="157">
                  <c:v>2</c:v>
                </c:pt>
                <c:pt idx="158">
                  <c:v>3</c:v>
                </c:pt>
                <c:pt idx="159">
                  <c:v>4</c:v>
                </c:pt>
                <c:pt idx="160">
                  <c:v>5</c:v>
                </c:pt>
                <c:pt idx="161">
                  <c:v>6</c:v>
                </c:pt>
                <c:pt idx="162">
                  <c:v>7</c:v>
                </c:pt>
                <c:pt idx="163">
                  <c:v>8</c:v>
                </c:pt>
                <c:pt idx="164">
                  <c:v>9</c:v>
                </c:pt>
                <c:pt idx="165">
                  <c:v>10</c:v>
                </c:pt>
                <c:pt idx="166">
                  <c:v>11</c:v>
                </c:pt>
                <c:pt idx="167">
                  <c:v>12</c:v>
                </c:pt>
                <c:pt idx="168">
                  <c:v>2019</c:v>
                </c:pt>
                <c:pt idx="169">
                  <c:v>2</c:v>
                </c:pt>
                <c:pt idx="170">
                  <c:v>3</c:v>
                </c:pt>
                <c:pt idx="171">
                  <c:v>4</c:v>
                </c:pt>
                <c:pt idx="172">
                  <c:v>5</c:v>
                </c:pt>
                <c:pt idx="173">
                  <c:v>6</c:v>
                </c:pt>
                <c:pt idx="174">
                  <c:v>7</c:v>
                </c:pt>
                <c:pt idx="175">
                  <c:v>8</c:v>
                </c:pt>
                <c:pt idx="176">
                  <c:v>9</c:v>
                </c:pt>
                <c:pt idx="177">
                  <c:v>10</c:v>
                </c:pt>
                <c:pt idx="178">
                  <c:v>11</c:v>
                </c:pt>
                <c:pt idx="179">
                  <c:v>12</c:v>
                </c:pt>
              </c:strCache>
            </c:strRef>
          </c:cat>
          <c:val>
            <c:numRef>
              <c:f>Taul1!$E$2:$E$181</c:f>
              <c:numCache>
                <c:formatCode>General</c:formatCode>
                <c:ptCount val="180"/>
                <c:pt idx="0">
                  <c:v>-1</c:v>
                </c:pt>
                <c:pt idx="1">
                  <c:v>-8</c:v>
                </c:pt>
                <c:pt idx="2">
                  <c:v>-4</c:v>
                </c:pt>
                <c:pt idx="3">
                  <c:v>-1</c:v>
                </c:pt>
                <c:pt idx="4">
                  <c:v>1</c:v>
                </c:pt>
                <c:pt idx="5">
                  <c:v>6</c:v>
                </c:pt>
                <c:pt idx="6">
                  <c:v>4</c:v>
                </c:pt>
                <c:pt idx="7">
                  <c:v>2</c:v>
                </c:pt>
                <c:pt idx="8">
                  <c:v>7</c:v>
                </c:pt>
                <c:pt idx="9">
                  <c:v>10</c:v>
                </c:pt>
                <c:pt idx="10">
                  <c:v>9</c:v>
                </c:pt>
                <c:pt idx="11">
                  <c:v>6</c:v>
                </c:pt>
                <c:pt idx="12">
                  <c:v>6</c:v>
                </c:pt>
                <c:pt idx="13">
                  <c:v>8</c:v>
                </c:pt>
                <c:pt idx="14">
                  <c:v>7</c:v>
                </c:pt>
                <c:pt idx="15">
                  <c:v>11</c:v>
                </c:pt>
                <c:pt idx="16">
                  <c:v>3</c:v>
                </c:pt>
                <c:pt idx="17">
                  <c:v>7</c:v>
                </c:pt>
                <c:pt idx="18">
                  <c:v>7</c:v>
                </c:pt>
                <c:pt idx="19">
                  <c:v>5</c:v>
                </c:pt>
                <c:pt idx="20">
                  <c:v>7</c:v>
                </c:pt>
                <c:pt idx="21">
                  <c:v>6</c:v>
                </c:pt>
                <c:pt idx="22">
                  <c:v>4</c:v>
                </c:pt>
                <c:pt idx="23">
                  <c:v>11</c:v>
                </c:pt>
                <c:pt idx="24">
                  <c:v>27.737472056666601</c:v>
                </c:pt>
                <c:pt idx="25">
                  <c:v>25.307909143333301</c:v>
                </c:pt>
                <c:pt idx="26">
                  <c:v>19.986402793333301</c:v>
                </c:pt>
                <c:pt idx="27">
                  <c:v>24.139701639999998</c:v>
                </c:pt>
                <c:pt idx="28">
                  <c:v>23.638579499999999</c:v>
                </c:pt>
                <c:pt idx="29">
                  <c:v>21.302595459999999</c:v>
                </c:pt>
                <c:pt idx="30">
                  <c:v>18.719210116666599</c:v>
                </c:pt>
                <c:pt idx="31">
                  <c:v>22.594697799999899</c:v>
                </c:pt>
                <c:pt idx="32">
                  <c:v>20.401711266666599</c:v>
                </c:pt>
                <c:pt idx="33">
                  <c:v>17.262649849999999</c:v>
                </c:pt>
                <c:pt idx="34">
                  <c:v>15.279276079999899</c:v>
                </c:pt>
                <c:pt idx="35">
                  <c:v>11.8772967433333</c:v>
                </c:pt>
                <c:pt idx="36">
                  <c:v>18.328381806666599</c:v>
                </c:pt>
                <c:pt idx="37">
                  <c:v>16.425789136666602</c:v>
                </c:pt>
                <c:pt idx="38">
                  <c:v>14.9449380033333</c:v>
                </c:pt>
                <c:pt idx="39">
                  <c:v>13.660464436666601</c:v>
                </c:pt>
                <c:pt idx="40">
                  <c:v>16.599827216666601</c:v>
                </c:pt>
                <c:pt idx="41">
                  <c:v>13.7924726233333</c:v>
                </c:pt>
                <c:pt idx="42">
                  <c:v>5.6452578666666602</c:v>
                </c:pt>
                <c:pt idx="43">
                  <c:v>6.4105137599999997</c:v>
                </c:pt>
                <c:pt idx="44">
                  <c:v>3.0668541986666602</c:v>
                </c:pt>
                <c:pt idx="45">
                  <c:v>-0.72236373999999903</c:v>
                </c:pt>
                <c:pt idx="46">
                  <c:v>-5.8712523673333301</c:v>
                </c:pt>
                <c:pt idx="47">
                  <c:v>-8.8957327121999992</c:v>
                </c:pt>
                <c:pt idx="48">
                  <c:v>-10.5535498403333</c:v>
                </c:pt>
                <c:pt idx="49">
                  <c:v>-12.6214142233333</c:v>
                </c:pt>
                <c:pt idx="50">
                  <c:v>-15.602125392333299</c:v>
                </c:pt>
                <c:pt idx="51">
                  <c:v>-17.4451169646666</c:v>
                </c:pt>
                <c:pt idx="52">
                  <c:v>-17.859033064666601</c:v>
                </c:pt>
                <c:pt idx="53">
                  <c:v>-15.155983013</c:v>
                </c:pt>
                <c:pt idx="54">
                  <c:v>-14.912393493333299</c:v>
                </c:pt>
                <c:pt idx="55">
                  <c:v>-15.458438691333299</c:v>
                </c:pt>
                <c:pt idx="56">
                  <c:v>-11.6120820213333</c:v>
                </c:pt>
                <c:pt idx="57">
                  <c:v>-15.9970366123333</c:v>
                </c:pt>
                <c:pt idx="58">
                  <c:v>-2.6780527014333302</c:v>
                </c:pt>
                <c:pt idx="59">
                  <c:v>-5.5377439079999897</c:v>
                </c:pt>
                <c:pt idx="60">
                  <c:v>-1.0455631373000001</c:v>
                </c:pt>
                <c:pt idx="61">
                  <c:v>0.403139371333333</c:v>
                </c:pt>
                <c:pt idx="62">
                  <c:v>3.52436062046666</c:v>
                </c:pt>
                <c:pt idx="63">
                  <c:v>8.1204076515000008</c:v>
                </c:pt>
                <c:pt idx="64">
                  <c:v>10.198933549433301</c:v>
                </c:pt>
                <c:pt idx="65">
                  <c:v>15.033113305000001</c:v>
                </c:pt>
                <c:pt idx="66">
                  <c:v>14.5416629666666</c:v>
                </c:pt>
                <c:pt idx="67">
                  <c:v>10.676153025</c:v>
                </c:pt>
                <c:pt idx="68">
                  <c:v>12.2559323123333</c:v>
                </c:pt>
                <c:pt idx="69">
                  <c:v>14.3329127376666</c:v>
                </c:pt>
                <c:pt idx="70">
                  <c:v>17.485410916666599</c:v>
                </c:pt>
                <c:pt idx="71">
                  <c:v>18.5391986433333</c:v>
                </c:pt>
                <c:pt idx="72">
                  <c:v>12.764021749999999</c:v>
                </c:pt>
                <c:pt idx="73">
                  <c:v>15.518865833333299</c:v>
                </c:pt>
                <c:pt idx="74">
                  <c:v>14.8674296166666</c:v>
                </c:pt>
                <c:pt idx="75">
                  <c:v>14.336645433333301</c:v>
                </c:pt>
                <c:pt idx="76">
                  <c:v>17.511025419999999</c:v>
                </c:pt>
                <c:pt idx="77">
                  <c:v>15.2901309599999</c:v>
                </c:pt>
                <c:pt idx="78">
                  <c:v>14.4677707866666</c:v>
                </c:pt>
                <c:pt idx="79">
                  <c:v>12.633925476666599</c:v>
                </c:pt>
                <c:pt idx="80">
                  <c:v>12.341868939999999</c:v>
                </c:pt>
                <c:pt idx="81">
                  <c:v>9.9083907166666592</c:v>
                </c:pt>
                <c:pt idx="82">
                  <c:v>5.6945679933333304</c:v>
                </c:pt>
                <c:pt idx="83">
                  <c:v>7.92409420666666</c:v>
                </c:pt>
                <c:pt idx="84">
                  <c:v>8.5505431066666606</c:v>
                </c:pt>
                <c:pt idx="85">
                  <c:v>11.4203688699999</c:v>
                </c:pt>
                <c:pt idx="86">
                  <c:v>14.2839286566666</c:v>
                </c:pt>
                <c:pt idx="87">
                  <c:v>15.151424483333299</c:v>
                </c:pt>
                <c:pt idx="88">
                  <c:v>11.685418899999901</c:v>
                </c:pt>
                <c:pt idx="89">
                  <c:v>10.7760500133333</c:v>
                </c:pt>
                <c:pt idx="90">
                  <c:v>2.5672529043333299</c:v>
                </c:pt>
                <c:pt idx="91">
                  <c:v>-4.8839149716666599</c:v>
                </c:pt>
                <c:pt idx="92">
                  <c:v>-1.0068857169999901</c:v>
                </c:pt>
                <c:pt idx="93">
                  <c:v>-5.6041736703333296</c:v>
                </c:pt>
                <c:pt idx="94">
                  <c:v>-5.4613900720000004</c:v>
                </c:pt>
                <c:pt idx="95">
                  <c:v>-8.2604930830000001</c:v>
                </c:pt>
                <c:pt idx="96">
                  <c:v>0.13821029166666701</c:v>
                </c:pt>
                <c:pt idx="97">
                  <c:v>-3.1712870350000002</c:v>
                </c:pt>
                <c:pt idx="98">
                  <c:v>-9.3961504246666596</c:v>
                </c:pt>
                <c:pt idx="99">
                  <c:v>-14.4438039666666</c:v>
                </c:pt>
                <c:pt idx="100">
                  <c:v>-13.353385563</c:v>
                </c:pt>
                <c:pt idx="101">
                  <c:v>-8.4521016400000004</c:v>
                </c:pt>
                <c:pt idx="102">
                  <c:v>-10.3928381956666</c:v>
                </c:pt>
                <c:pt idx="103">
                  <c:v>-20.32007827</c:v>
                </c:pt>
                <c:pt idx="104">
                  <c:v>-19.0639123933333</c:v>
                </c:pt>
                <c:pt idx="105">
                  <c:v>-9.8320127733333305</c:v>
                </c:pt>
                <c:pt idx="106">
                  <c:v>-8.2751617099999901</c:v>
                </c:pt>
                <c:pt idx="107">
                  <c:v>-1.179429772</c:v>
                </c:pt>
                <c:pt idx="108">
                  <c:v>-2.74226459566666</c:v>
                </c:pt>
                <c:pt idx="109">
                  <c:v>-5.6229495550333297</c:v>
                </c:pt>
                <c:pt idx="110">
                  <c:v>-10.548550587333301</c:v>
                </c:pt>
                <c:pt idx="111">
                  <c:v>-2.4931282143</c:v>
                </c:pt>
                <c:pt idx="112">
                  <c:v>-4.3740061613999996</c:v>
                </c:pt>
                <c:pt idx="113">
                  <c:v>-12.9315098759999</c:v>
                </c:pt>
                <c:pt idx="114">
                  <c:v>-18.975743968</c:v>
                </c:pt>
                <c:pt idx="115">
                  <c:v>-17.439767371666601</c:v>
                </c:pt>
                <c:pt idx="116">
                  <c:v>-20.8870106126666</c:v>
                </c:pt>
                <c:pt idx="117">
                  <c:v>-20.422322339099999</c:v>
                </c:pt>
                <c:pt idx="118">
                  <c:v>-21.362656589333302</c:v>
                </c:pt>
                <c:pt idx="119">
                  <c:v>-23.3290723556666</c:v>
                </c:pt>
                <c:pt idx="120">
                  <c:v>-21.022936841666599</c:v>
                </c:pt>
                <c:pt idx="121">
                  <c:v>-23.217469796666599</c:v>
                </c:pt>
                <c:pt idx="122">
                  <c:v>-23.583915195333301</c:v>
                </c:pt>
                <c:pt idx="123">
                  <c:v>-19.971515317000001</c:v>
                </c:pt>
                <c:pt idx="124">
                  <c:v>-12.448621580999999</c:v>
                </c:pt>
                <c:pt idx="125">
                  <c:v>-20.986870258666599</c:v>
                </c:pt>
                <c:pt idx="126">
                  <c:v>-13.238729023333301</c:v>
                </c:pt>
                <c:pt idx="127">
                  <c:v>-16.158525448666602</c:v>
                </c:pt>
                <c:pt idx="128">
                  <c:v>-14.4443982456666</c:v>
                </c:pt>
                <c:pt idx="129">
                  <c:v>-0.32325813129999997</c:v>
                </c:pt>
                <c:pt idx="130">
                  <c:v>-13.288137350333299</c:v>
                </c:pt>
                <c:pt idx="131">
                  <c:v>-8.8044246256666607</c:v>
                </c:pt>
                <c:pt idx="132">
                  <c:v>-1.6056834923333301</c:v>
                </c:pt>
                <c:pt idx="133">
                  <c:v>-10.315011874</c:v>
                </c:pt>
                <c:pt idx="134">
                  <c:v>-8.3280352143333296</c:v>
                </c:pt>
                <c:pt idx="135">
                  <c:v>-4.8892110063333298</c:v>
                </c:pt>
                <c:pt idx="136">
                  <c:v>-2.1341844883333301</c:v>
                </c:pt>
                <c:pt idx="137">
                  <c:v>0.98705019266666605</c:v>
                </c:pt>
                <c:pt idx="138">
                  <c:v>3.1389814556666602</c:v>
                </c:pt>
                <c:pt idx="139">
                  <c:v>-3.5022280539333299</c:v>
                </c:pt>
                <c:pt idx="140">
                  <c:v>-6.0704723996666603</c:v>
                </c:pt>
                <c:pt idx="141">
                  <c:v>-0.490032380766666</c:v>
                </c:pt>
                <c:pt idx="142">
                  <c:v>-7.1397857706666601</c:v>
                </c:pt>
                <c:pt idx="143">
                  <c:v>-1.8561871436666599</c:v>
                </c:pt>
                <c:pt idx="144">
                  <c:v>2.0558527729999998</c:v>
                </c:pt>
                <c:pt idx="145">
                  <c:v>1.7953583039999901</c:v>
                </c:pt>
                <c:pt idx="146">
                  <c:v>7.6310391299999996</c:v>
                </c:pt>
                <c:pt idx="147">
                  <c:v>7.4302636343333299</c:v>
                </c:pt>
                <c:pt idx="148">
                  <c:v>3.8631154333333302</c:v>
                </c:pt>
                <c:pt idx="149">
                  <c:v>9.8224877856666595</c:v>
                </c:pt>
                <c:pt idx="150">
                  <c:v>17.102325067666602</c:v>
                </c:pt>
                <c:pt idx="151">
                  <c:v>19.166817619333301</c:v>
                </c:pt>
                <c:pt idx="152">
                  <c:v>15.6571069383333</c:v>
                </c:pt>
                <c:pt idx="153">
                  <c:v>7.8217037533333302</c:v>
                </c:pt>
                <c:pt idx="154">
                  <c:v>18.0845536166666</c:v>
                </c:pt>
                <c:pt idx="155">
                  <c:v>12.1313555</c:v>
                </c:pt>
                <c:pt idx="156">
                  <c:v>15.169240203333301</c:v>
                </c:pt>
                <c:pt idx="157">
                  <c:v>23.537732471766599</c:v>
                </c:pt>
                <c:pt idx="158">
                  <c:v>9.3523385213333299</c:v>
                </c:pt>
                <c:pt idx="159">
                  <c:v>6.1250416799999998</c:v>
                </c:pt>
                <c:pt idx="160">
                  <c:v>18.036509563333301</c:v>
                </c:pt>
                <c:pt idx="161">
                  <c:v>15.160020729999999</c:v>
                </c:pt>
                <c:pt idx="162">
                  <c:v>17.8330683466666</c:v>
                </c:pt>
                <c:pt idx="163">
                  <c:v>11.325617042999999</c:v>
                </c:pt>
                <c:pt idx="164">
                  <c:v>10.822489509999899</c:v>
                </c:pt>
                <c:pt idx="165">
                  <c:v>9.9198272333333293</c:v>
                </c:pt>
                <c:pt idx="166">
                  <c:v>3.9922276566666599</c:v>
                </c:pt>
                <c:pt idx="167">
                  <c:v>4.1797336459999999</c:v>
                </c:pt>
                <c:pt idx="168">
                  <c:v>7.5073805326666596</c:v>
                </c:pt>
                <c:pt idx="169">
                  <c:v>4.6173684666666599</c:v>
                </c:pt>
                <c:pt idx="170">
                  <c:v>1.77926310633333</c:v>
                </c:pt>
                <c:pt idx="171">
                  <c:v>3.1092973376666602</c:v>
                </c:pt>
                <c:pt idx="172">
                  <c:v>2.4413200076666599</c:v>
                </c:pt>
                <c:pt idx="173">
                  <c:v>7.3659397027000004</c:v>
                </c:pt>
                <c:pt idx="174">
                  <c:v>11.5522308496666</c:v>
                </c:pt>
                <c:pt idx="175">
                  <c:v>4.9885066629999999</c:v>
                </c:pt>
                <c:pt idx="176">
                  <c:v>11.447088676</c:v>
                </c:pt>
                <c:pt idx="177">
                  <c:v>4.9724205136666599</c:v>
                </c:pt>
                <c:pt idx="178">
                  <c:v>6.6436539466666602</c:v>
                </c:pt>
              </c:numCache>
            </c:numRef>
          </c:val>
          <c:smooth val="0"/>
          <c:extLst>
            <c:ext xmlns:c16="http://schemas.microsoft.com/office/drawing/2014/chart" uri="{C3380CC4-5D6E-409C-BE32-E72D297353CC}">
              <c16:uniqueId val="{00000001-A423-4F09-98CC-C881E647E97E}"/>
            </c:ext>
          </c:extLst>
        </c:ser>
        <c:ser>
          <c:idx val="0"/>
          <c:order val="2"/>
          <c:tx>
            <c:strRef>
              <c:f>Taul1!$B$1</c:f>
              <c:strCache>
                <c:ptCount val="1"/>
                <c:pt idx="0">
                  <c:v>Teollisuus</c:v>
                </c:pt>
              </c:strCache>
            </c:strRef>
          </c:tx>
          <c:marker>
            <c:symbol val="none"/>
          </c:marker>
          <c:cat>
            <c:strRef>
              <c:f>Taul1!$A$2:$A$181</c:f>
              <c:strCache>
                <c:ptCount val="180"/>
                <c:pt idx="0">
                  <c:v>2005</c:v>
                </c:pt>
                <c:pt idx="1">
                  <c:v>2005/02</c:v>
                </c:pt>
                <c:pt idx="2">
                  <c:v>2005/03</c:v>
                </c:pt>
                <c:pt idx="3">
                  <c:v>2005/04</c:v>
                </c:pt>
                <c:pt idx="4">
                  <c:v>2005/05</c:v>
                </c:pt>
                <c:pt idx="5">
                  <c:v>2005/06</c:v>
                </c:pt>
                <c:pt idx="6">
                  <c:v>2005/07</c:v>
                </c:pt>
                <c:pt idx="7">
                  <c:v>2005/08</c:v>
                </c:pt>
                <c:pt idx="8">
                  <c:v>2005/09</c:v>
                </c:pt>
                <c:pt idx="9">
                  <c:v>2005/10</c:v>
                </c:pt>
                <c:pt idx="10">
                  <c:v>2005/11</c:v>
                </c:pt>
                <c:pt idx="11">
                  <c:v>2005/12</c:v>
                </c:pt>
                <c:pt idx="12">
                  <c:v>2006</c:v>
                </c:pt>
                <c:pt idx="13">
                  <c:v>2006/02</c:v>
                </c:pt>
                <c:pt idx="14">
                  <c:v>2006/03</c:v>
                </c:pt>
                <c:pt idx="15">
                  <c:v>2006/04</c:v>
                </c:pt>
                <c:pt idx="16">
                  <c:v>2006/05</c:v>
                </c:pt>
                <c:pt idx="17">
                  <c:v>2006/06</c:v>
                </c:pt>
                <c:pt idx="18">
                  <c:v>2006/07</c:v>
                </c:pt>
                <c:pt idx="19">
                  <c:v>2006/08</c:v>
                </c:pt>
                <c:pt idx="20">
                  <c:v>2006/09</c:v>
                </c:pt>
                <c:pt idx="21">
                  <c:v>2006/10</c:v>
                </c:pt>
                <c:pt idx="22">
                  <c:v>2006/11</c:v>
                </c:pt>
                <c:pt idx="23">
                  <c:v>2006/12</c:v>
                </c:pt>
                <c:pt idx="24">
                  <c:v>2007</c:v>
                </c:pt>
                <c:pt idx="25">
                  <c:v>2007/02</c:v>
                </c:pt>
                <c:pt idx="26">
                  <c:v>2007/03</c:v>
                </c:pt>
                <c:pt idx="27">
                  <c:v>2007/04</c:v>
                </c:pt>
                <c:pt idx="28">
                  <c:v>2007/05</c:v>
                </c:pt>
                <c:pt idx="29">
                  <c:v>2007/06</c:v>
                </c:pt>
                <c:pt idx="30">
                  <c:v>2007/07</c:v>
                </c:pt>
                <c:pt idx="31">
                  <c:v>2007/08</c:v>
                </c:pt>
                <c:pt idx="32">
                  <c:v>2007/09</c:v>
                </c:pt>
                <c:pt idx="33">
                  <c:v>2007/10</c:v>
                </c:pt>
                <c:pt idx="34">
                  <c:v>2007/11</c:v>
                </c:pt>
                <c:pt idx="35">
                  <c:v>2007/12</c:v>
                </c:pt>
                <c:pt idx="36">
                  <c:v>2008</c:v>
                </c:pt>
                <c:pt idx="37">
                  <c:v>2008/02</c:v>
                </c:pt>
                <c:pt idx="38">
                  <c:v>2008/03</c:v>
                </c:pt>
                <c:pt idx="39">
                  <c:v>2008/04</c:v>
                </c:pt>
                <c:pt idx="40">
                  <c:v>2008/05</c:v>
                </c:pt>
                <c:pt idx="41">
                  <c:v>2008/06</c:v>
                </c:pt>
                <c:pt idx="42">
                  <c:v>2008/07</c:v>
                </c:pt>
                <c:pt idx="43">
                  <c:v>2008/08</c:v>
                </c:pt>
                <c:pt idx="44">
                  <c:v>2008/09</c:v>
                </c:pt>
                <c:pt idx="45">
                  <c:v>2008/10</c:v>
                </c:pt>
                <c:pt idx="46">
                  <c:v>2008/11</c:v>
                </c:pt>
                <c:pt idx="47">
                  <c:v>2008/12</c:v>
                </c:pt>
                <c:pt idx="48">
                  <c:v>2009</c:v>
                </c:pt>
                <c:pt idx="49">
                  <c:v>2009/02</c:v>
                </c:pt>
                <c:pt idx="50">
                  <c:v>2009/03</c:v>
                </c:pt>
                <c:pt idx="51">
                  <c:v>2009/04</c:v>
                </c:pt>
                <c:pt idx="52">
                  <c:v>2009/05</c:v>
                </c:pt>
                <c:pt idx="53">
                  <c:v>2009/06</c:v>
                </c:pt>
                <c:pt idx="54">
                  <c:v>2009/07</c:v>
                </c:pt>
                <c:pt idx="55">
                  <c:v>2009/08</c:v>
                </c:pt>
                <c:pt idx="56">
                  <c:v>2009/09</c:v>
                </c:pt>
                <c:pt idx="57">
                  <c:v>2009/10</c:v>
                </c:pt>
                <c:pt idx="58">
                  <c:v>2009/11</c:v>
                </c:pt>
                <c:pt idx="59">
                  <c:v>2009/12</c:v>
                </c:pt>
                <c:pt idx="60">
                  <c:v>2010</c:v>
                </c:pt>
                <c:pt idx="61">
                  <c:v>2010/02</c:v>
                </c:pt>
                <c:pt idx="62">
                  <c:v>2010/03</c:v>
                </c:pt>
                <c:pt idx="63">
                  <c:v>2010/04</c:v>
                </c:pt>
                <c:pt idx="64">
                  <c:v>2010/05</c:v>
                </c:pt>
                <c:pt idx="65">
                  <c:v>2010/06</c:v>
                </c:pt>
                <c:pt idx="66">
                  <c:v>2010/07</c:v>
                </c:pt>
                <c:pt idx="67">
                  <c:v>2010/08</c:v>
                </c:pt>
                <c:pt idx="68">
                  <c:v>2010/09</c:v>
                </c:pt>
                <c:pt idx="69">
                  <c:v>2010/10</c:v>
                </c:pt>
                <c:pt idx="70">
                  <c:v>2010/11</c:v>
                </c:pt>
                <c:pt idx="71">
                  <c:v>2010/12</c:v>
                </c:pt>
                <c:pt idx="72">
                  <c:v>2011</c:v>
                </c:pt>
                <c:pt idx="73">
                  <c:v>2011/02</c:v>
                </c:pt>
                <c:pt idx="74">
                  <c:v>2011/03</c:v>
                </c:pt>
                <c:pt idx="75">
                  <c:v>2011/04</c:v>
                </c:pt>
                <c:pt idx="76">
                  <c:v>2011/05</c:v>
                </c:pt>
                <c:pt idx="77">
                  <c:v>2011/06</c:v>
                </c:pt>
                <c:pt idx="78">
                  <c:v>2011/07</c:v>
                </c:pt>
                <c:pt idx="79">
                  <c:v>2011/08</c:v>
                </c:pt>
                <c:pt idx="80">
                  <c:v>2011/09</c:v>
                </c:pt>
                <c:pt idx="81">
                  <c:v>2011/10</c:v>
                </c:pt>
                <c:pt idx="82">
                  <c:v>2011/11</c:v>
                </c:pt>
                <c:pt idx="83">
                  <c:v>2011/12</c:v>
                </c:pt>
                <c:pt idx="84">
                  <c:v>2012</c:v>
                </c:pt>
                <c:pt idx="85">
                  <c:v>2012/02</c:v>
                </c:pt>
                <c:pt idx="86">
                  <c:v>2012/03</c:v>
                </c:pt>
                <c:pt idx="87">
                  <c:v>2012/04</c:v>
                </c:pt>
                <c:pt idx="88">
                  <c:v>2012/05</c:v>
                </c:pt>
                <c:pt idx="89">
                  <c:v>2012/06</c:v>
                </c:pt>
                <c:pt idx="90">
                  <c:v>2012/07</c:v>
                </c:pt>
                <c:pt idx="91">
                  <c:v>2012/08</c:v>
                </c:pt>
                <c:pt idx="92">
                  <c:v>2012/09</c:v>
                </c:pt>
                <c:pt idx="93">
                  <c:v>2012/10</c:v>
                </c:pt>
                <c:pt idx="94">
                  <c:v>2012/11</c:v>
                </c:pt>
                <c:pt idx="95">
                  <c:v>2012/12</c:v>
                </c:pt>
                <c:pt idx="96">
                  <c:v>2013</c:v>
                </c:pt>
                <c:pt idx="97">
                  <c:v>2</c:v>
                </c:pt>
                <c:pt idx="98">
                  <c:v>3</c:v>
                </c:pt>
                <c:pt idx="99">
                  <c:v>4</c:v>
                </c:pt>
                <c:pt idx="100">
                  <c:v>5</c:v>
                </c:pt>
                <c:pt idx="101">
                  <c:v>6</c:v>
                </c:pt>
                <c:pt idx="102">
                  <c:v>7</c:v>
                </c:pt>
                <c:pt idx="103">
                  <c:v>8</c:v>
                </c:pt>
                <c:pt idx="104">
                  <c:v>9</c:v>
                </c:pt>
                <c:pt idx="105">
                  <c:v>10</c:v>
                </c:pt>
                <c:pt idx="106">
                  <c:v>11</c:v>
                </c:pt>
                <c:pt idx="107">
                  <c:v>12</c:v>
                </c:pt>
                <c:pt idx="108">
                  <c:v>2014</c:v>
                </c:pt>
                <c:pt idx="109">
                  <c:v>2</c:v>
                </c:pt>
                <c:pt idx="110">
                  <c:v>3</c:v>
                </c:pt>
                <c:pt idx="111">
                  <c:v>4</c:v>
                </c:pt>
                <c:pt idx="112">
                  <c:v>5</c:v>
                </c:pt>
                <c:pt idx="113">
                  <c:v>6</c:v>
                </c:pt>
                <c:pt idx="114">
                  <c:v>7</c:v>
                </c:pt>
                <c:pt idx="115">
                  <c:v>8</c:v>
                </c:pt>
                <c:pt idx="116">
                  <c:v>9</c:v>
                </c:pt>
                <c:pt idx="117">
                  <c:v>10</c:v>
                </c:pt>
                <c:pt idx="118">
                  <c:v>11</c:v>
                </c:pt>
                <c:pt idx="119">
                  <c:v>12</c:v>
                </c:pt>
                <c:pt idx="120">
                  <c:v>2015</c:v>
                </c:pt>
                <c:pt idx="121">
                  <c:v>2</c:v>
                </c:pt>
                <c:pt idx="122">
                  <c:v>3</c:v>
                </c:pt>
                <c:pt idx="123">
                  <c:v>4</c:v>
                </c:pt>
                <c:pt idx="124">
                  <c:v>5</c:v>
                </c:pt>
                <c:pt idx="125">
                  <c:v>6</c:v>
                </c:pt>
                <c:pt idx="126">
                  <c:v>7</c:v>
                </c:pt>
                <c:pt idx="127">
                  <c:v>8</c:v>
                </c:pt>
                <c:pt idx="128">
                  <c:v>9</c:v>
                </c:pt>
                <c:pt idx="129">
                  <c:v>10</c:v>
                </c:pt>
                <c:pt idx="130">
                  <c:v>11</c:v>
                </c:pt>
                <c:pt idx="131">
                  <c:v>12</c:v>
                </c:pt>
                <c:pt idx="132">
                  <c:v>2016</c:v>
                </c:pt>
                <c:pt idx="133">
                  <c:v>2</c:v>
                </c:pt>
                <c:pt idx="134">
                  <c:v>3</c:v>
                </c:pt>
                <c:pt idx="135">
                  <c:v>4</c:v>
                </c:pt>
                <c:pt idx="136">
                  <c:v>5</c:v>
                </c:pt>
                <c:pt idx="137">
                  <c:v>6</c:v>
                </c:pt>
                <c:pt idx="138">
                  <c:v>7</c:v>
                </c:pt>
                <c:pt idx="139">
                  <c:v>8</c:v>
                </c:pt>
                <c:pt idx="140">
                  <c:v>9</c:v>
                </c:pt>
                <c:pt idx="141">
                  <c:v>10</c:v>
                </c:pt>
                <c:pt idx="142">
                  <c:v>11</c:v>
                </c:pt>
                <c:pt idx="143">
                  <c:v>12</c:v>
                </c:pt>
                <c:pt idx="144">
                  <c:v>2017</c:v>
                </c:pt>
                <c:pt idx="145">
                  <c:v>2</c:v>
                </c:pt>
                <c:pt idx="146">
                  <c:v>3</c:v>
                </c:pt>
                <c:pt idx="147">
                  <c:v>4</c:v>
                </c:pt>
                <c:pt idx="148">
                  <c:v>5</c:v>
                </c:pt>
                <c:pt idx="149">
                  <c:v>6</c:v>
                </c:pt>
                <c:pt idx="150">
                  <c:v>7</c:v>
                </c:pt>
                <c:pt idx="151">
                  <c:v>8</c:v>
                </c:pt>
                <c:pt idx="152">
                  <c:v>9</c:v>
                </c:pt>
                <c:pt idx="153">
                  <c:v>10</c:v>
                </c:pt>
                <c:pt idx="154">
                  <c:v>11</c:v>
                </c:pt>
                <c:pt idx="155">
                  <c:v>12</c:v>
                </c:pt>
                <c:pt idx="156">
                  <c:v>2018</c:v>
                </c:pt>
                <c:pt idx="157">
                  <c:v>2</c:v>
                </c:pt>
                <c:pt idx="158">
                  <c:v>3</c:v>
                </c:pt>
                <c:pt idx="159">
                  <c:v>4</c:v>
                </c:pt>
                <c:pt idx="160">
                  <c:v>5</c:v>
                </c:pt>
                <c:pt idx="161">
                  <c:v>6</c:v>
                </c:pt>
                <c:pt idx="162">
                  <c:v>7</c:v>
                </c:pt>
                <c:pt idx="163">
                  <c:v>8</c:v>
                </c:pt>
                <c:pt idx="164">
                  <c:v>9</c:v>
                </c:pt>
                <c:pt idx="165">
                  <c:v>10</c:v>
                </c:pt>
                <c:pt idx="166">
                  <c:v>11</c:v>
                </c:pt>
                <c:pt idx="167">
                  <c:v>12</c:v>
                </c:pt>
                <c:pt idx="168">
                  <c:v>2019</c:v>
                </c:pt>
                <c:pt idx="169">
                  <c:v>2</c:v>
                </c:pt>
                <c:pt idx="170">
                  <c:v>3</c:v>
                </c:pt>
                <c:pt idx="171">
                  <c:v>4</c:v>
                </c:pt>
                <c:pt idx="172">
                  <c:v>5</c:v>
                </c:pt>
                <c:pt idx="173">
                  <c:v>6</c:v>
                </c:pt>
                <c:pt idx="174">
                  <c:v>7</c:v>
                </c:pt>
                <c:pt idx="175">
                  <c:v>8</c:v>
                </c:pt>
                <c:pt idx="176">
                  <c:v>9</c:v>
                </c:pt>
                <c:pt idx="177">
                  <c:v>10</c:v>
                </c:pt>
                <c:pt idx="178">
                  <c:v>11</c:v>
                </c:pt>
                <c:pt idx="179">
                  <c:v>12</c:v>
                </c:pt>
              </c:strCache>
            </c:strRef>
          </c:cat>
          <c:val>
            <c:numRef>
              <c:f>Taul1!$B$2:$B$181</c:f>
              <c:numCache>
                <c:formatCode>General</c:formatCode>
                <c:ptCount val="180"/>
                <c:pt idx="0">
                  <c:v>4.5246851699999997</c:v>
                </c:pt>
                <c:pt idx="1">
                  <c:v>1.99488907333333</c:v>
                </c:pt>
                <c:pt idx="2">
                  <c:v>3.2433392699999999</c:v>
                </c:pt>
                <c:pt idx="3">
                  <c:v>2.6420885833333299</c:v>
                </c:pt>
                <c:pt idx="4">
                  <c:v>-1.7381797133333301</c:v>
                </c:pt>
                <c:pt idx="5">
                  <c:v>6.8788133533333298</c:v>
                </c:pt>
                <c:pt idx="6">
                  <c:v>10.70526679</c:v>
                </c:pt>
                <c:pt idx="7">
                  <c:v>10.142850943333301</c:v>
                </c:pt>
                <c:pt idx="8">
                  <c:v>8.6395219999999995</c:v>
                </c:pt>
                <c:pt idx="9">
                  <c:v>12.5325402333333</c:v>
                </c:pt>
                <c:pt idx="10">
                  <c:v>12.6074058266666</c:v>
                </c:pt>
                <c:pt idx="11">
                  <c:v>8.8604339000000003</c:v>
                </c:pt>
                <c:pt idx="12">
                  <c:v>10.948446466666599</c:v>
                </c:pt>
                <c:pt idx="13">
                  <c:v>12.022765700000001</c:v>
                </c:pt>
                <c:pt idx="14">
                  <c:v>13.6260891999999</c:v>
                </c:pt>
                <c:pt idx="15">
                  <c:v>15.5588274633333</c:v>
                </c:pt>
                <c:pt idx="16">
                  <c:v>13.4931119033333</c:v>
                </c:pt>
                <c:pt idx="17">
                  <c:v>16.4904200633333</c:v>
                </c:pt>
                <c:pt idx="18">
                  <c:v>18.1328264266666</c:v>
                </c:pt>
                <c:pt idx="19">
                  <c:v>14.464192166666599</c:v>
                </c:pt>
                <c:pt idx="20">
                  <c:v>15.808885166666601</c:v>
                </c:pt>
                <c:pt idx="21">
                  <c:v>18.413187339999901</c:v>
                </c:pt>
                <c:pt idx="22">
                  <c:v>17.190263736666601</c:v>
                </c:pt>
                <c:pt idx="23">
                  <c:v>17.3328130999999</c:v>
                </c:pt>
                <c:pt idx="24">
                  <c:v>14.436856763333299</c:v>
                </c:pt>
                <c:pt idx="25">
                  <c:v>17.181579673333299</c:v>
                </c:pt>
                <c:pt idx="26">
                  <c:v>20.6145428433333</c:v>
                </c:pt>
                <c:pt idx="27">
                  <c:v>20.510209516666599</c:v>
                </c:pt>
                <c:pt idx="28">
                  <c:v>20.013418266666601</c:v>
                </c:pt>
                <c:pt idx="29">
                  <c:v>17.877704099999999</c:v>
                </c:pt>
                <c:pt idx="30">
                  <c:v>17.748896633333299</c:v>
                </c:pt>
                <c:pt idx="31">
                  <c:v>18.1966848333333</c:v>
                </c:pt>
                <c:pt idx="32">
                  <c:v>15.224214099999999</c:v>
                </c:pt>
                <c:pt idx="33">
                  <c:v>15.189568099999899</c:v>
                </c:pt>
                <c:pt idx="34">
                  <c:v>15.6297920999999</c:v>
                </c:pt>
                <c:pt idx="35">
                  <c:v>15.9471811</c:v>
                </c:pt>
                <c:pt idx="36">
                  <c:v>14.910770599999999</c:v>
                </c:pt>
                <c:pt idx="37">
                  <c:v>5.1161160999999904</c:v>
                </c:pt>
                <c:pt idx="38">
                  <c:v>2.3542182</c:v>
                </c:pt>
                <c:pt idx="39">
                  <c:v>1.8142204</c:v>
                </c:pt>
                <c:pt idx="40">
                  <c:v>2.3120841666666698</c:v>
                </c:pt>
                <c:pt idx="41">
                  <c:v>-1.09322662999999</c:v>
                </c:pt>
                <c:pt idx="42">
                  <c:v>-2.8365335899999899</c:v>
                </c:pt>
                <c:pt idx="43">
                  <c:v>-6.85733108999999</c:v>
                </c:pt>
                <c:pt idx="44">
                  <c:v>-8.6856518333333295</c:v>
                </c:pt>
                <c:pt idx="45">
                  <c:v>-10.868534523333301</c:v>
                </c:pt>
                <c:pt idx="46">
                  <c:v>-30.408842303333302</c:v>
                </c:pt>
                <c:pt idx="47">
                  <c:v>-33.724645926666597</c:v>
                </c:pt>
                <c:pt idx="48">
                  <c:v>-31.435548996666601</c:v>
                </c:pt>
                <c:pt idx="49">
                  <c:v>-36.238472576666602</c:v>
                </c:pt>
                <c:pt idx="50">
                  <c:v>-36.655472189999998</c:v>
                </c:pt>
                <c:pt idx="51">
                  <c:v>-32.096991759999902</c:v>
                </c:pt>
                <c:pt idx="52">
                  <c:v>-30.2491559199999</c:v>
                </c:pt>
                <c:pt idx="53">
                  <c:v>-30.395493009999999</c:v>
                </c:pt>
                <c:pt idx="54">
                  <c:v>-21.099164143333301</c:v>
                </c:pt>
                <c:pt idx="55">
                  <c:v>-19.926898113333301</c:v>
                </c:pt>
                <c:pt idx="56">
                  <c:v>-15.8687391533333</c:v>
                </c:pt>
                <c:pt idx="57">
                  <c:v>-14.35927936</c:v>
                </c:pt>
                <c:pt idx="58">
                  <c:v>-14.6543571433333</c:v>
                </c:pt>
                <c:pt idx="59">
                  <c:v>-7.6518267699999996</c:v>
                </c:pt>
                <c:pt idx="60">
                  <c:v>-6.2751900566666601</c:v>
                </c:pt>
                <c:pt idx="61">
                  <c:v>-5.4669642200000004</c:v>
                </c:pt>
                <c:pt idx="62">
                  <c:v>-5.7061461099999997</c:v>
                </c:pt>
                <c:pt idx="63">
                  <c:v>-0.90289719666666601</c:v>
                </c:pt>
                <c:pt idx="64">
                  <c:v>5.9853127999999902</c:v>
                </c:pt>
                <c:pt idx="65">
                  <c:v>2.7389530333333298</c:v>
                </c:pt>
                <c:pt idx="66">
                  <c:v>3.3995814599999901</c:v>
                </c:pt>
                <c:pt idx="67">
                  <c:v>5.0628658833333304</c:v>
                </c:pt>
                <c:pt idx="68">
                  <c:v>3.1514116699999999</c:v>
                </c:pt>
                <c:pt idx="69">
                  <c:v>7.27910258</c:v>
                </c:pt>
                <c:pt idx="70">
                  <c:v>6.0195502933333298</c:v>
                </c:pt>
                <c:pt idx="71">
                  <c:v>6.3196712399999999</c:v>
                </c:pt>
                <c:pt idx="72">
                  <c:v>2.5409817866666602</c:v>
                </c:pt>
                <c:pt idx="73">
                  <c:v>3.3210101166666601</c:v>
                </c:pt>
                <c:pt idx="74">
                  <c:v>8.2166073466666596</c:v>
                </c:pt>
                <c:pt idx="75">
                  <c:v>4.0778443099999997</c:v>
                </c:pt>
                <c:pt idx="76">
                  <c:v>6.5748333466666598</c:v>
                </c:pt>
                <c:pt idx="77">
                  <c:v>6.4139422366666601</c:v>
                </c:pt>
                <c:pt idx="78">
                  <c:v>-0.79394957000000399</c:v>
                </c:pt>
                <c:pt idx="79">
                  <c:v>-5.1355864699999998</c:v>
                </c:pt>
                <c:pt idx="80">
                  <c:v>-8.1663262766666591</c:v>
                </c:pt>
                <c:pt idx="81">
                  <c:v>-5.0539821233333297</c:v>
                </c:pt>
                <c:pt idx="82">
                  <c:v>-9.0168777399999893</c:v>
                </c:pt>
                <c:pt idx="83">
                  <c:v>-10.4003188299999</c:v>
                </c:pt>
                <c:pt idx="84">
                  <c:v>-9.4692551233333297</c:v>
                </c:pt>
                <c:pt idx="85">
                  <c:v>-2.8756635566666602</c:v>
                </c:pt>
                <c:pt idx="86">
                  <c:v>-4.6969144566666703</c:v>
                </c:pt>
                <c:pt idx="87">
                  <c:v>-1.1535217333333301</c:v>
                </c:pt>
                <c:pt idx="88">
                  <c:v>-9.8494388133333306</c:v>
                </c:pt>
                <c:pt idx="89">
                  <c:v>-6.8008943266666604</c:v>
                </c:pt>
                <c:pt idx="90">
                  <c:v>-7.2505950333333304</c:v>
                </c:pt>
                <c:pt idx="91">
                  <c:v>-8.8221263200000006</c:v>
                </c:pt>
                <c:pt idx="92">
                  <c:v>-7.3769063333333298</c:v>
                </c:pt>
                <c:pt idx="93">
                  <c:v>-11.0122714133333</c:v>
                </c:pt>
                <c:pt idx="94">
                  <c:v>-11.9778445333333</c:v>
                </c:pt>
                <c:pt idx="95">
                  <c:v>-10.316079949999899</c:v>
                </c:pt>
                <c:pt idx="96">
                  <c:v>-10.8727768466666</c:v>
                </c:pt>
                <c:pt idx="97">
                  <c:v>-6.6002460199999904</c:v>
                </c:pt>
                <c:pt idx="98">
                  <c:v>-8.6959064799999997</c:v>
                </c:pt>
                <c:pt idx="99">
                  <c:v>-6.9600600933333299</c:v>
                </c:pt>
                <c:pt idx="100">
                  <c:v>-3.9179237266666598</c:v>
                </c:pt>
                <c:pt idx="101">
                  <c:v>-7.3472170999999902</c:v>
                </c:pt>
                <c:pt idx="102">
                  <c:v>-9.5264153833333296</c:v>
                </c:pt>
                <c:pt idx="103">
                  <c:v>-12.275981776666599</c:v>
                </c:pt>
                <c:pt idx="104">
                  <c:v>-13.52495585</c:v>
                </c:pt>
                <c:pt idx="105">
                  <c:v>-13.9573614233333</c:v>
                </c:pt>
                <c:pt idx="106">
                  <c:v>-7.1760254833333299</c:v>
                </c:pt>
                <c:pt idx="107">
                  <c:v>-8.3763686799999899</c:v>
                </c:pt>
                <c:pt idx="108">
                  <c:v>-9.9615998300000008</c:v>
                </c:pt>
                <c:pt idx="109">
                  <c:v>-6.4866948266666604</c:v>
                </c:pt>
                <c:pt idx="110">
                  <c:v>-7.2144643366666603</c:v>
                </c:pt>
                <c:pt idx="111">
                  <c:v>-5.6672240499999997</c:v>
                </c:pt>
                <c:pt idx="112">
                  <c:v>-5.0339402566666598</c:v>
                </c:pt>
                <c:pt idx="113">
                  <c:v>-8.5992335600000001</c:v>
                </c:pt>
                <c:pt idx="114">
                  <c:v>-9.6742021633333302</c:v>
                </c:pt>
                <c:pt idx="115">
                  <c:v>-7.7354165733333202</c:v>
                </c:pt>
                <c:pt idx="116">
                  <c:v>-12.181909640000001</c:v>
                </c:pt>
                <c:pt idx="117">
                  <c:v>-9.1250936633333293</c:v>
                </c:pt>
                <c:pt idx="118">
                  <c:v>-8.6229189300000009</c:v>
                </c:pt>
                <c:pt idx="119">
                  <c:v>-9.0951160433333307</c:v>
                </c:pt>
                <c:pt idx="120">
                  <c:v>-7.4490046333333302</c:v>
                </c:pt>
                <c:pt idx="121">
                  <c:v>-7.3245604766666599</c:v>
                </c:pt>
                <c:pt idx="122">
                  <c:v>-8.9022525199999993</c:v>
                </c:pt>
                <c:pt idx="123">
                  <c:v>-11.728573559999999</c:v>
                </c:pt>
                <c:pt idx="124">
                  <c:v>-10.7380281133333</c:v>
                </c:pt>
                <c:pt idx="125">
                  <c:v>-7.4482352966666596</c:v>
                </c:pt>
                <c:pt idx="126">
                  <c:v>-10.101036953333301</c:v>
                </c:pt>
                <c:pt idx="127">
                  <c:v>-12.084882279999899</c:v>
                </c:pt>
                <c:pt idx="128">
                  <c:v>-9.5467427366666602</c:v>
                </c:pt>
                <c:pt idx="129">
                  <c:v>-7.0509933933333304</c:v>
                </c:pt>
                <c:pt idx="130">
                  <c:v>-9.5190202766666605</c:v>
                </c:pt>
                <c:pt idx="131">
                  <c:v>-10.834979150000001</c:v>
                </c:pt>
                <c:pt idx="132">
                  <c:v>-7.9946389633333297</c:v>
                </c:pt>
                <c:pt idx="133">
                  <c:v>-7.88118053</c:v>
                </c:pt>
                <c:pt idx="134">
                  <c:v>-4.4085786866666599</c:v>
                </c:pt>
                <c:pt idx="135">
                  <c:v>-7.8643526733333298</c:v>
                </c:pt>
                <c:pt idx="136">
                  <c:v>-11.8672916766666</c:v>
                </c:pt>
                <c:pt idx="137">
                  <c:v>-10.6657393633333</c:v>
                </c:pt>
                <c:pt idx="138">
                  <c:v>-13.450176783333299</c:v>
                </c:pt>
                <c:pt idx="139">
                  <c:v>-9.1457534066666604</c:v>
                </c:pt>
                <c:pt idx="140">
                  <c:v>0.45948469333333197</c:v>
                </c:pt>
                <c:pt idx="141">
                  <c:v>-1.39385408666666</c:v>
                </c:pt>
                <c:pt idx="142">
                  <c:v>-3.7411064766666602</c:v>
                </c:pt>
                <c:pt idx="143">
                  <c:v>1.0931317699999901</c:v>
                </c:pt>
                <c:pt idx="144">
                  <c:v>1.9090895966666599</c:v>
                </c:pt>
                <c:pt idx="145">
                  <c:v>3.0324385733333301</c:v>
                </c:pt>
                <c:pt idx="146">
                  <c:v>6.4687749933333301</c:v>
                </c:pt>
                <c:pt idx="147">
                  <c:v>4.5552498666666601</c:v>
                </c:pt>
                <c:pt idx="148">
                  <c:v>8.5846091666666595</c:v>
                </c:pt>
                <c:pt idx="149">
                  <c:v>8.9947133000000008</c:v>
                </c:pt>
                <c:pt idx="150">
                  <c:v>9.8681205666666596</c:v>
                </c:pt>
                <c:pt idx="151">
                  <c:v>6.2071774333333298</c:v>
                </c:pt>
                <c:pt idx="152">
                  <c:v>9.9353994999999902</c:v>
                </c:pt>
                <c:pt idx="153">
                  <c:v>12.074531299999901</c:v>
                </c:pt>
                <c:pt idx="154">
                  <c:v>14.490307833333301</c:v>
                </c:pt>
                <c:pt idx="155">
                  <c:v>16.496122966666601</c:v>
                </c:pt>
                <c:pt idx="156">
                  <c:v>15.47031232</c:v>
                </c:pt>
                <c:pt idx="157">
                  <c:v>14.70389458</c:v>
                </c:pt>
                <c:pt idx="158">
                  <c:v>11.919776990000001</c:v>
                </c:pt>
                <c:pt idx="159">
                  <c:v>12.943620559999999</c:v>
                </c:pt>
                <c:pt idx="160">
                  <c:v>10.1994101333333</c:v>
                </c:pt>
                <c:pt idx="161">
                  <c:v>14.163606666666601</c:v>
                </c:pt>
                <c:pt idx="162">
                  <c:v>13.4015986</c:v>
                </c:pt>
                <c:pt idx="163">
                  <c:v>11.209704199999999</c:v>
                </c:pt>
                <c:pt idx="164">
                  <c:v>9.9691496999999991</c:v>
                </c:pt>
                <c:pt idx="165">
                  <c:v>8.5770108999999994</c:v>
                </c:pt>
                <c:pt idx="166">
                  <c:v>5.4391827666666597</c:v>
                </c:pt>
                <c:pt idx="167">
                  <c:v>2.1893895333333302</c:v>
                </c:pt>
                <c:pt idx="168">
                  <c:v>3.8652069333333299</c:v>
                </c:pt>
                <c:pt idx="169">
                  <c:v>-1.1282157633333301</c:v>
                </c:pt>
                <c:pt idx="170">
                  <c:v>7.4716999999997299E-2</c:v>
                </c:pt>
                <c:pt idx="171">
                  <c:v>-0.97379592333333598</c:v>
                </c:pt>
                <c:pt idx="172">
                  <c:v>0.39873245333333301</c:v>
                </c:pt>
                <c:pt idx="173">
                  <c:v>-4.4514215433333302</c:v>
                </c:pt>
                <c:pt idx="174">
                  <c:v>-4.3440546133333298</c:v>
                </c:pt>
                <c:pt idx="175">
                  <c:v>-2.2632665300000001</c:v>
                </c:pt>
                <c:pt idx="176">
                  <c:v>-5.2381152533333299</c:v>
                </c:pt>
                <c:pt idx="177">
                  <c:v>-7.2820032866666597</c:v>
                </c:pt>
                <c:pt idx="178">
                  <c:v>-7.0996112933333198</c:v>
                </c:pt>
              </c:numCache>
            </c:numRef>
          </c:val>
          <c:smooth val="0"/>
          <c:extLst>
            <c:ext xmlns:c16="http://schemas.microsoft.com/office/drawing/2014/chart" uri="{C3380CC4-5D6E-409C-BE32-E72D297353CC}">
              <c16:uniqueId val="{00000002-A423-4F09-98CC-C881E647E97E}"/>
            </c:ext>
          </c:extLst>
        </c:ser>
        <c:ser>
          <c:idx val="1"/>
          <c:order val="3"/>
          <c:tx>
            <c:strRef>
              <c:f>Taul1!$C$1</c:f>
              <c:strCache>
                <c:ptCount val="1"/>
                <c:pt idx="0">
                  <c:v>Rakentaminen</c:v>
                </c:pt>
              </c:strCache>
            </c:strRef>
          </c:tx>
          <c:marker>
            <c:symbol val="none"/>
          </c:marker>
          <c:cat>
            <c:strRef>
              <c:f>Taul1!$A$2:$A$181</c:f>
              <c:strCache>
                <c:ptCount val="180"/>
                <c:pt idx="0">
                  <c:v>2005</c:v>
                </c:pt>
                <c:pt idx="1">
                  <c:v>2005/02</c:v>
                </c:pt>
                <c:pt idx="2">
                  <c:v>2005/03</c:v>
                </c:pt>
                <c:pt idx="3">
                  <c:v>2005/04</c:v>
                </c:pt>
                <c:pt idx="4">
                  <c:v>2005/05</c:v>
                </c:pt>
                <c:pt idx="5">
                  <c:v>2005/06</c:v>
                </c:pt>
                <c:pt idx="6">
                  <c:v>2005/07</c:v>
                </c:pt>
                <c:pt idx="7">
                  <c:v>2005/08</c:v>
                </c:pt>
                <c:pt idx="8">
                  <c:v>2005/09</c:v>
                </c:pt>
                <c:pt idx="9">
                  <c:v>2005/10</c:v>
                </c:pt>
                <c:pt idx="10">
                  <c:v>2005/11</c:v>
                </c:pt>
                <c:pt idx="11">
                  <c:v>2005/12</c:v>
                </c:pt>
                <c:pt idx="12">
                  <c:v>2006</c:v>
                </c:pt>
                <c:pt idx="13">
                  <c:v>2006/02</c:v>
                </c:pt>
                <c:pt idx="14">
                  <c:v>2006/03</c:v>
                </c:pt>
                <c:pt idx="15">
                  <c:v>2006/04</c:v>
                </c:pt>
                <c:pt idx="16">
                  <c:v>2006/05</c:v>
                </c:pt>
                <c:pt idx="17">
                  <c:v>2006/06</c:v>
                </c:pt>
                <c:pt idx="18">
                  <c:v>2006/07</c:v>
                </c:pt>
                <c:pt idx="19">
                  <c:v>2006/08</c:v>
                </c:pt>
                <c:pt idx="20">
                  <c:v>2006/09</c:v>
                </c:pt>
                <c:pt idx="21">
                  <c:v>2006/10</c:v>
                </c:pt>
                <c:pt idx="22">
                  <c:v>2006/11</c:v>
                </c:pt>
                <c:pt idx="23">
                  <c:v>2006/12</c:v>
                </c:pt>
                <c:pt idx="24">
                  <c:v>2007</c:v>
                </c:pt>
                <c:pt idx="25">
                  <c:v>2007/02</c:v>
                </c:pt>
                <c:pt idx="26">
                  <c:v>2007/03</c:v>
                </c:pt>
                <c:pt idx="27">
                  <c:v>2007/04</c:v>
                </c:pt>
                <c:pt idx="28">
                  <c:v>2007/05</c:v>
                </c:pt>
                <c:pt idx="29">
                  <c:v>2007/06</c:v>
                </c:pt>
                <c:pt idx="30">
                  <c:v>2007/07</c:v>
                </c:pt>
                <c:pt idx="31">
                  <c:v>2007/08</c:v>
                </c:pt>
                <c:pt idx="32">
                  <c:v>2007/09</c:v>
                </c:pt>
                <c:pt idx="33">
                  <c:v>2007/10</c:v>
                </c:pt>
                <c:pt idx="34">
                  <c:v>2007/11</c:v>
                </c:pt>
                <c:pt idx="35">
                  <c:v>2007/12</c:v>
                </c:pt>
                <c:pt idx="36">
                  <c:v>2008</c:v>
                </c:pt>
                <c:pt idx="37">
                  <c:v>2008/02</c:v>
                </c:pt>
                <c:pt idx="38">
                  <c:v>2008/03</c:v>
                </c:pt>
                <c:pt idx="39">
                  <c:v>2008/04</c:v>
                </c:pt>
                <c:pt idx="40">
                  <c:v>2008/05</c:v>
                </c:pt>
                <c:pt idx="41">
                  <c:v>2008/06</c:v>
                </c:pt>
                <c:pt idx="42">
                  <c:v>2008/07</c:v>
                </c:pt>
                <c:pt idx="43">
                  <c:v>2008/08</c:v>
                </c:pt>
                <c:pt idx="44">
                  <c:v>2008/09</c:v>
                </c:pt>
                <c:pt idx="45">
                  <c:v>2008/10</c:v>
                </c:pt>
                <c:pt idx="46">
                  <c:v>2008/11</c:v>
                </c:pt>
                <c:pt idx="47">
                  <c:v>2008/12</c:v>
                </c:pt>
                <c:pt idx="48">
                  <c:v>2009</c:v>
                </c:pt>
                <c:pt idx="49">
                  <c:v>2009/02</c:v>
                </c:pt>
                <c:pt idx="50">
                  <c:v>2009/03</c:v>
                </c:pt>
                <c:pt idx="51">
                  <c:v>2009/04</c:v>
                </c:pt>
                <c:pt idx="52">
                  <c:v>2009/05</c:v>
                </c:pt>
                <c:pt idx="53">
                  <c:v>2009/06</c:v>
                </c:pt>
                <c:pt idx="54">
                  <c:v>2009/07</c:v>
                </c:pt>
                <c:pt idx="55">
                  <c:v>2009/08</c:v>
                </c:pt>
                <c:pt idx="56">
                  <c:v>2009/09</c:v>
                </c:pt>
                <c:pt idx="57">
                  <c:v>2009/10</c:v>
                </c:pt>
                <c:pt idx="58">
                  <c:v>2009/11</c:v>
                </c:pt>
                <c:pt idx="59">
                  <c:v>2009/12</c:v>
                </c:pt>
                <c:pt idx="60">
                  <c:v>2010</c:v>
                </c:pt>
                <c:pt idx="61">
                  <c:v>2010/02</c:v>
                </c:pt>
                <c:pt idx="62">
                  <c:v>2010/03</c:v>
                </c:pt>
                <c:pt idx="63">
                  <c:v>2010/04</c:v>
                </c:pt>
                <c:pt idx="64">
                  <c:v>2010/05</c:v>
                </c:pt>
                <c:pt idx="65">
                  <c:v>2010/06</c:v>
                </c:pt>
                <c:pt idx="66">
                  <c:v>2010/07</c:v>
                </c:pt>
                <c:pt idx="67">
                  <c:v>2010/08</c:v>
                </c:pt>
                <c:pt idx="68">
                  <c:v>2010/09</c:v>
                </c:pt>
                <c:pt idx="69">
                  <c:v>2010/10</c:v>
                </c:pt>
                <c:pt idx="70">
                  <c:v>2010/11</c:v>
                </c:pt>
                <c:pt idx="71">
                  <c:v>2010/12</c:v>
                </c:pt>
                <c:pt idx="72">
                  <c:v>2011</c:v>
                </c:pt>
                <c:pt idx="73">
                  <c:v>2011/02</c:v>
                </c:pt>
                <c:pt idx="74">
                  <c:v>2011/03</c:v>
                </c:pt>
                <c:pt idx="75">
                  <c:v>2011/04</c:v>
                </c:pt>
                <c:pt idx="76">
                  <c:v>2011/05</c:v>
                </c:pt>
                <c:pt idx="77">
                  <c:v>2011/06</c:v>
                </c:pt>
                <c:pt idx="78">
                  <c:v>2011/07</c:v>
                </c:pt>
                <c:pt idx="79">
                  <c:v>2011/08</c:v>
                </c:pt>
                <c:pt idx="80">
                  <c:v>2011/09</c:v>
                </c:pt>
                <c:pt idx="81">
                  <c:v>2011/10</c:v>
                </c:pt>
                <c:pt idx="82">
                  <c:v>2011/11</c:v>
                </c:pt>
                <c:pt idx="83">
                  <c:v>2011/12</c:v>
                </c:pt>
                <c:pt idx="84">
                  <c:v>2012</c:v>
                </c:pt>
                <c:pt idx="85">
                  <c:v>2012/02</c:v>
                </c:pt>
                <c:pt idx="86">
                  <c:v>2012/03</c:v>
                </c:pt>
                <c:pt idx="87">
                  <c:v>2012/04</c:v>
                </c:pt>
                <c:pt idx="88">
                  <c:v>2012/05</c:v>
                </c:pt>
                <c:pt idx="89">
                  <c:v>2012/06</c:v>
                </c:pt>
                <c:pt idx="90">
                  <c:v>2012/07</c:v>
                </c:pt>
                <c:pt idx="91">
                  <c:v>2012/08</c:v>
                </c:pt>
                <c:pt idx="92">
                  <c:v>2012/09</c:v>
                </c:pt>
                <c:pt idx="93">
                  <c:v>2012/10</c:v>
                </c:pt>
                <c:pt idx="94">
                  <c:v>2012/11</c:v>
                </c:pt>
                <c:pt idx="95">
                  <c:v>2012/12</c:v>
                </c:pt>
                <c:pt idx="96">
                  <c:v>2013</c:v>
                </c:pt>
                <c:pt idx="97">
                  <c:v>2</c:v>
                </c:pt>
                <c:pt idx="98">
                  <c:v>3</c:v>
                </c:pt>
                <c:pt idx="99">
                  <c:v>4</c:v>
                </c:pt>
                <c:pt idx="100">
                  <c:v>5</c:v>
                </c:pt>
                <c:pt idx="101">
                  <c:v>6</c:v>
                </c:pt>
                <c:pt idx="102">
                  <c:v>7</c:v>
                </c:pt>
                <c:pt idx="103">
                  <c:v>8</c:v>
                </c:pt>
                <c:pt idx="104">
                  <c:v>9</c:v>
                </c:pt>
                <c:pt idx="105">
                  <c:v>10</c:v>
                </c:pt>
                <c:pt idx="106">
                  <c:v>11</c:v>
                </c:pt>
                <c:pt idx="107">
                  <c:v>12</c:v>
                </c:pt>
                <c:pt idx="108">
                  <c:v>2014</c:v>
                </c:pt>
                <c:pt idx="109">
                  <c:v>2</c:v>
                </c:pt>
                <c:pt idx="110">
                  <c:v>3</c:v>
                </c:pt>
                <c:pt idx="111">
                  <c:v>4</c:v>
                </c:pt>
                <c:pt idx="112">
                  <c:v>5</c:v>
                </c:pt>
                <c:pt idx="113">
                  <c:v>6</c:v>
                </c:pt>
                <c:pt idx="114">
                  <c:v>7</c:v>
                </c:pt>
                <c:pt idx="115">
                  <c:v>8</c:v>
                </c:pt>
                <c:pt idx="116">
                  <c:v>9</c:v>
                </c:pt>
                <c:pt idx="117">
                  <c:v>10</c:v>
                </c:pt>
                <c:pt idx="118">
                  <c:v>11</c:v>
                </c:pt>
                <c:pt idx="119">
                  <c:v>12</c:v>
                </c:pt>
                <c:pt idx="120">
                  <c:v>2015</c:v>
                </c:pt>
                <c:pt idx="121">
                  <c:v>2</c:v>
                </c:pt>
                <c:pt idx="122">
                  <c:v>3</c:v>
                </c:pt>
                <c:pt idx="123">
                  <c:v>4</c:v>
                </c:pt>
                <c:pt idx="124">
                  <c:v>5</c:v>
                </c:pt>
                <c:pt idx="125">
                  <c:v>6</c:v>
                </c:pt>
                <c:pt idx="126">
                  <c:v>7</c:v>
                </c:pt>
                <c:pt idx="127">
                  <c:v>8</c:v>
                </c:pt>
                <c:pt idx="128">
                  <c:v>9</c:v>
                </c:pt>
                <c:pt idx="129">
                  <c:v>10</c:v>
                </c:pt>
                <c:pt idx="130">
                  <c:v>11</c:v>
                </c:pt>
                <c:pt idx="131">
                  <c:v>12</c:v>
                </c:pt>
                <c:pt idx="132">
                  <c:v>2016</c:v>
                </c:pt>
                <c:pt idx="133">
                  <c:v>2</c:v>
                </c:pt>
                <c:pt idx="134">
                  <c:v>3</c:v>
                </c:pt>
                <c:pt idx="135">
                  <c:v>4</c:v>
                </c:pt>
                <c:pt idx="136">
                  <c:v>5</c:v>
                </c:pt>
                <c:pt idx="137">
                  <c:v>6</c:v>
                </c:pt>
                <c:pt idx="138">
                  <c:v>7</c:v>
                </c:pt>
                <c:pt idx="139">
                  <c:v>8</c:v>
                </c:pt>
                <c:pt idx="140">
                  <c:v>9</c:v>
                </c:pt>
                <c:pt idx="141">
                  <c:v>10</c:v>
                </c:pt>
                <c:pt idx="142">
                  <c:v>11</c:v>
                </c:pt>
                <c:pt idx="143">
                  <c:v>12</c:v>
                </c:pt>
                <c:pt idx="144">
                  <c:v>2017</c:v>
                </c:pt>
                <c:pt idx="145">
                  <c:v>2</c:v>
                </c:pt>
                <c:pt idx="146">
                  <c:v>3</c:v>
                </c:pt>
                <c:pt idx="147">
                  <c:v>4</c:v>
                </c:pt>
                <c:pt idx="148">
                  <c:v>5</c:v>
                </c:pt>
                <c:pt idx="149">
                  <c:v>6</c:v>
                </c:pt>
                <c:pt idx="150">
                  <c:v>7</c:v>
                </c:pt>
                <c:pt idx="151">
                  <c:v>8</c:v>
                </c:pt>
                <c:pt idx="152">
                  <c:v>9</c:v>
                </c:pt>
                <c:pt idx="153">
                  <c:v>10</c:v>
                </c:pt>
                <c:pt idx="154">
                  <c:v>11</c:v>
                </c:pt>
                <c:pt idx="155">
                  <c:v>12</c:v>
                </c:pt>
                <c:pt idx="156">
                  <c:v>2018</c:v>
                </c:pt>
                <c:pt idx="157">
                  <c:v>2</c:v>
                </c:pt>
                <c:pt idx="158">
                  <c:v>3</c:v>
                </c:pt>
                <c:pt idx="159">
                  <c:v>4</c:v>
                </c:pt>
                <c:pt idx="160">
                  <c:v>5</c:v>
                </c:pt>
                <c:pt idx="161">
                  <c:v>6</c:v>
                </c:pt>
                <c:pt idx="162">
                  <c:v>7</c:v>
                </c:pt>
                <c:pt idx="163">
                  <c:v>8</c:v>
                </c:pt>
                <c:pt idx="164">
                  <c:v>9</c:v>
                </c:pt>
                <c:pt idx="165">
                  <c:v>10</c:v>
                </c:pt>
                <c:pt idx="166">
                  <c:v>11</c:v>
                </c:pt>
                <c:pt idx="167">
                  <c:v>12</c:v>
                </c:pt>
                <c:pt idx="168">
                  <c:v>2019</c:v>
                </c:pt>
                <c:pt idx="169">
                  <c:v>2</c:v>
                </c:pt>
                <c:pt idx="170">
                  <c:v>3</c:v>
                </c:pt>
                <c:pt idx="171">
                  <c:v>4</c:v>
                </c:pt>
                <c:pt idx="172">
                  <c:v>5</c:v>
                </c:pt>
                <c:pt idx="173">
                  <c:v>6</c:v>
                </c:pt>
                <c:pt idx="174">
                  <c:v>7</c:v>
                </c:pt>
                <c:pt idx="175">
                  <c:v>8</c:v>
                </c:pt>
                <c:pt idx="176">
                  <c:v>9</c:v>
                </c:pt>
                <c:pt idx="177">
                  <c:v>10</c:v>
                </c:pt>
                <c:pt idx="178">
                  <c:v>11</c:v>
                </c:pt>
                <c:pt idx="179">
                  <c:v>12</c:v>
                </c:pt>
              </c:strCache>
            </c:strRef>
          </c:cat>
          <c:val>
            <c:numRef>
              <c:f>Taul1!$C$2:$C$181</c:f>
              <c:numCache>
                <c:formatCode>General</c:formatCode>
                <c:ptCount val="180"/>
                <c:pt idx="0">
                  <c:v>-15.081765024999999</c:v>
                </c:pt>
                <c:pt idx="1">
                  <c:v>-11.1790197899999</c:v>
                </c:pt>
                <c:pt idx="2">
                  <c:v>2.17793483999999</c:v>
                </c:pt>
                <c:pt idx="3">
                  <c:v>6.9092184349999997</c:v>
                </c:pt>
                <c:pt idx="4">
                  <c:v>4.5611291449999998</c:v>
                </c:pt>
                <c:pt idx="5">
                  <c:v>3.9153638399999902</c:v>
                </c:pt>
                <c:pt idx="6">
                  <c:v>6.2203389499999897</c:v>
                </c:pt>
                <c:pt idx="7">
                  <c:v>8.0739301999999995</c:v>
                </c:pt>
                <c:pt idx="8">
                  <c:v>-0.51437155500000298</c:v>
                </c:pt>
                <c:pt idx="9">
                  <c:v>2.18636907</c:v>
                </c:pt>
                <c:pt idx="10">
                  <c:v>1.40466304499999</c:v>
                </c:pt>
                <c:pt idx="11">
                  <c:v>-2.3337815399999902</c:v>
                </c:pt>
                <c:pt idx="12">
                  <c:v>7.8422470000000004</c:v>
                </c:pt>
                <c:pt idx="13">
                  <c:v>17.936057399999999</c:v>
                </c:pt>
                <c:pt idx="14">
                  <c:v>11.837092325</c:v>
                </c:pt>
                <c:pt idx="15">
                  <c:v>7.7600833949999899</c:v>
                </c:pt>
                <c:pt idx="16">
                  <c:v>8.2500292949999903</c:v>
                </c:pt>
                <c:pt idx="17">
                  <c:v>11.8505146999999</c:v>
                </c:pt>
                <c:pt idx="18">
                  <c:v>9.4666627499999905</c:v>
                </c:pt>
                <c:pt idx="19">
                  <c:v>8.7151193249999999</c:v>
                </c:pt>
                <c:pt idx="20">
                  <c:v>8.3208624449999995</c:v>
                </c:pt>
                <c:pt idx="21">
                  <c:v>3.8025897999999998</c:v>
                </c:pt>
                <c:pt idx="22">
                  <c:v>7.7210601999999904</c:v>
                </c:pt>
                <c:pt idx="23">
                  <c:v>5.1635867500000003</c:v>
                </c:pt>
                <c:pt idx="24">
                  <c:v>11.047896349999901</c:v>
                </c:pt>
                <c:pt idx="25">
                  <c:v>16.585903500000001</c:v>
                </c:pt>
                <c:pt idx="26">
                  <c:v>29.5472763</c:v>
                </c:pt>
                <c:pt idx="27">
                  <c:v>2.6770864749999901</c:v>
                </c:pt>
                <c:pt idx="28">
                  <c:v>21.783660849999901</c:v>
                </c:pt>
                <c:pt idx="29">
                  <c:v>19.908390050000001</c:v>
                </c:pt>
                <c:pt idx="30">
                  <c:v>21.7893004999999</c:v>
                </c:pt>
                <c:pt idx="31">
                  <c:v>14.019165549999901</c:v>
                </c:pt>
                <c:pt idx="32">
                  <c:v>17.332929750000002</c:v>
                </c:pt>
                <c:pt idx="33">
                  <c:v>14.192447999999899</c:v>
                </c:pt>
                <c:pt idx="34">
                  <c:v>12.91097165</c:v>
                </c:pt>
                <c:pt idx="35">
                  <c:v>6.6986231899999904</c:v>
                </c:pt>
                <c:pt idx="36">
                  <c:v>15.845674649999999</c:v>
                </c:pt>
                <c:pt idx="37">
                  <c:v>17.179584850000001</c:v>
                </c:pt>
                <c:pt idx="38">
                  <c:v>12.502570199999999</c:v>
                </c:pt>
                <c:pt idx="39">
                  <c:v>5.9029284000000004</c:v>
                </c:pt>
                <c:pt idx="40">
                  <c:v>-0.147173675000004</c:v>
                </c:pt>
                <c:pt idx="41">
                  <c:v>3.30987984999999</c:v>
                </c:pt>
                <c:pt idx="42">
                  <c:v>-25.100111715000001</c:v>
                </c:pt>
                <c:pt idx="43">
                  <c:v>-11.43421811</c:v>
                </c:pt>
                <c:pt idx="44">
                  <c:v>-18.499803464999999</c:v>
                </c:pt>
                <c:pt idx="45">
                  <c:v>-21.994934059999999</c:v>
                </c:pt>
                <c:pt idx="46">
                  <c:v>-43.524087195</c:v>
                </c:pt>
                <c:pt idx="47">
                  <c:v>-47.7622596</c:v>
                </c:pt>
                <c:pt idx="48">
                  <c:v>-52.725970074999999</c:v>
                </c:pt>
                <c:pt idx="49">
                  <c:v>-52.20593178</c:v>
                </c:pt>
                <c:pt idx="50">
                  <c:v>-49.144524324999999</c:v>
                </c:pt>
                <c:pt idx="51">
                  <c:v>-45.661896704999997</c:v>
                </c:pt>
                <c:pt idx="52">
                  <c:v>-48.723113714999997</c:v>
                </c:pt>
                <c:pt idx="53">
                  <c:v>-58.118305890000002</c:v>
                </c:pt>
                <c:pt idx="54">
                  <c:v>-52.051102559999997</c:v>
                </c:pt>
                <c:pt idx="55">
                  <c:v>-50.440990990000003</c:v>
                </c:pt>
                <c:pt idx="56">
                  <c:v>-43.954244349999897</c:v>
                </c:pt>
                <c:pt idx="57">
                  <c:v>-30.519178929999999</c:v>
                </c:pt>
                <c:pt idx="58">
                  <c:v>-29.427265615</c:v>
                </c:pt>
                <c:pt idx="59">
                  <c:v>-26.490290999999999</c:v>
                </c:pt>
                <c:pt idx="60">
                  <c:v>-27.773767705000001</c:v>
                </c:pt>
                <c:pt idx="61">
                  <c:v>-27.636088884999999</c:v>
                </c:pt>
                <c:pt idx="62">
                  <c:v>-32.815752554999897</c:v>
                </c:pt>
                <c:pt idx="63">
                  <c:v>-24.402368325000001</c:v>
                </c:pt>
                <c:pt idx="64">
                  <c:v>-14.319798029999999</c:v>
                </c:pt>
                <c:pt idx="65">
                  <c:v>-28.772535189999999</c:v>
                </c:pt>
                <c:pt idx="66">
                  <c:v>-15.044910585</c:v>
                </c:pt>
                <c:pt idx="67">
                  <c:v>-21.84997396</c:v>
                </c:pt>
                <c:pt idx="68">
                  <c:v>-5.70180734499999</c:v>
                </c:pt>
                <c:pt idx="69">
                  <c:v>-13.710504800000001</c:v>
                </c:pt>
                <c:pt idx="70">
                  <c:v>-14.375061795000001</c:v>
                </c:pt>
                <c:pt idx="71">
                  <c:v>-6.3468259599999897</c:v>
                </c:pt>
                <c:pt idx="72">
                  <c:v>-4.47483568</c:v>
                </c:pt>
                <c:pt idx="73">
                  <c:v>-1.4481758899999899</c:v>
                </c:pt>
                <c:pt idx="74">
                  <c:v>4.9143113049999902</c:v>
                </c:pt>
                <c:pt idx="75">
                  <c:v>4.3192000000047397E-3</c:v>
                </c:pt>
                <c:pt idx="76">
                  <c:v>3.79267992999999</c:v>
                </c:pt>
                <c:pt idx="77">
                  <c:v>6.0352505549999904</c:v>
                </c:pt>
                <c:pt idx="78">
                  <c:v>2.166455945</c:v>
                </c:pt>
                <c:pt idx="79">
                  <c:v>3.66754618</c:v>
                </c:pt>
                <c:pt idx="80">
                  <c:v>-4.6510019949999997</c:v>
                </c:pt>
                <c:pt idx="81">
                  <c:v>-6.5029067500000002</c:v>
                </c:pt>
                <c:pt idx="82">
                  <c:v>-3.75856553499999</c:v>
                </c:pt>
                <c:pt idx="83">
                  <c:v>-11.3005482199999</c:v>
                </c:pt>
                <c:pt idx="84">
                  <c:v>-1.23822611499999</c:v>
                </c:pt>
                <c:pt idx="85">
                  <c:v>0.90767366000000005</c:v>
                </c:pt>
                <c:pt idx="86">
                  <c:v>2.9353132999999998</c:v>
                </c:pt>
                <c:pt idx="87">
                  <c:v>-6.7499420450000001</c:v>
                </c:pt>
                <c:pt idx="88">
                  <c:v>-17.98977008</c:v>
                </c:pt>
                <c:pt idx="89">
                  <c:v>-11.89907666</c:v>
                </c:pt>
                <c:pt idx="90">
                  <c:v>-9.9541968449999896</c:v>
                </c:pt>
                <c:pt idx="91">
                  <c:v>-17.213365025000002</c:v>
                </c:pt>
                <c:pt idx="92">
                  <c:v>-19.621081515</c:v>
                </c:pt>
                <c:pt idx="93">
                  <c:v>-20.966360535</c:v>
                </c:pt>
                <c:pt idx="94">
                  <c:v>-16.774617450000001</c:v>
                </c:pt>
                <c:pt idx="95">
                  <c:v>-22.297289065000001</c:v>
                </c:pt>
                <c:pt idx="96">
                  <c:v>-26.379532919999999</c:v>
                </c:pt>
                <c:pt idx="97">
                  <c:v>-26.535359874999902</c:v>
                </c:pt>
                <c:pt idx="98">
                  <c:v>-18.462669744999999</c:v>
                </c:pt>
                <c:pt idx="99">
                  <c:v>-19.93085228</c:v>
                </c:pt>
                <c:pt idx="100">
                  <c:v>-32.853131550000001</c:v>
                </c:pt>
                <c:pt idx="101">
                  <c:v>-18.957091499999901</c:v>
                </c:pt>
                <c:pt idx="102">
                  <c:v>-18.625833920000002</c:v>
                </c:pt>
                <c:pt idx="103">
                  <c:v>-23.729854584999998</c:v>
                </c:pt>
                <c:pt idx="104">
                  <c:v>-23.9454920549999</c:v>
                </c:pt>
                <c:pt idx="105">
                  <c:v>-9.0906542350000006</c:v>
                </c:pt>
                <c:pt idx="106">
                  <c:v>-28.56169169</c:v>
                </c:pt>
                <c:pt idx="107">
                  <c:v>-16.936747669999999</c:v>
                </c:pt>
                <c:pt idx="108">
                  <c:v>-24.367505300000001</c:v>
                </c:pt>
                <c:pt idx="109">
                  <c:v>-17.666912705000001</c:v>
                </c:pt>
                <c:pt idx="110">
                  <c:v>-26.718471735000001</c:v>
                </c:pt>
                <c:pt idx="111">
                  <c:v>-28.274183174999902</c:v>
                </c:pt>
                <c:pt idx="112">
                  <c:v>-19.892135539999899</c:v>
                </c:pt>
                <c:pt idx="113">
                  <c:v>-20.504990785</c:v>
                </c:pt>
                <c:pt idx="114">
                  <c:v>-23.67082993</c:v>
                </c:pt>
                <c:pt idx="115">
                  <c:v>-33.266126739999997</c:v>
                </c:pt>
                <c:pt idx="116">
                  <c:v>-32.16681088</c:v>
                </c:pt>
                <c:pt idx="117">
                  <c:v>-30.515888085</c:v>
                </c:pt>
                <c:pt idx="118">
                  <c:v>-35.011942404999999</c:v>
                </c:pt>
                <c:pt idx="119">
                  <c:v>-19.022046695</c:v>
                </c:pt>
                <c:pt idx="120">
                  <c:v>-22.058231084999999</c:v>
                </c:pt>
                <c:pt idx="121">
                  <c:v>-23.297745620000001</c:v>
                </c:pt>
                <c:pt idx="122">
                  <c:v>-20.18622186</c:v>
                </c:pt>
                <c:pt idx="123">
                  <c:v>-15.945313044999899</c:v>
                </c:pt>
                <c:pt idx="124">
                  <c:v>-8.1822471449999892</c:v>
                </c:pt>
                <c:pt idx="125">
                  <c:v>-14.66953464</c:v>
                </c:pt>
                <c:pt idx="126">
                  <c:v>0.807838154999998</c:v>
                </c:pt>
                <c:pt idx="127">
                  <c:v>-14.640873115</c:v>
                </c:pt>
                <c:pt idx="128">
                  <c:v>-10.7373693199999</c:v>
                </c:pt>
                <c:pt idx="129">
                  <c:v>-0.35592271999999497</c:v>
                </c:pt>
                <c:pt idx="130">
                  <c:v>1.11984174</c:v>
                </c:pt>
                <c:pt idx="131">
                  <c:v>-3.60378031999999</c:v>
                </c:pt>
                <c:pt idx="132">
                  <c:v>-9.0388265699999994</c:v>
                </c:pt>
                <c:pt idx="133">
                  <c:v>-8.7271237950000007</c:v>
                </c:pt>
                <c:pt idx="134">
                  <c:v>-3.9530121799999902</c:v>
                </c:pt>
                <c:pt idx="135">
                  <c:v>-5.08182910499999</c:v>
                </c:pt>
                <c:pt idx="136">
                  <c:v>-4.4718530849999896</c:v>
                </c:pt>
                <c:pt idx="137">
                  <c:v>-5.61900361</c:v>
                </c:pt>
                <c:pt idx="138">
                  <c:v>-4.4306681399999901</c:v>
                </c:pt>
                <c:pt idx="139">
                  <c:v>3.4820749149999899</c:v>
                </c:pt>
                <c:pt idx="140">
                  <c:v>0.204901580000004</c:v>
                </c:pt>
                <c:pt idx="141">
                  <c:v>-4.1580687399999903</c:v>
                </c:pt>
                <c:pt idx="142">
                  <c:v>-8.1172557699999999</c:v>
                </c:pt>
                <c:pt idx="143">
                  <c:v>-1.6421173899999999</c:v>
                </c:pt>
                <c:pt idx="144">
                  <c:v>1.39075882999999</c:v>
                </c:pt>
                <c:pt idx="145">
                  <c:v>2.0607262849999999</c:v>
                </c:pt>
                <c:pt idx="146">
                  <c:v>-3.1120025949999999</c:v>
                </c:pt>
                <c:pt idx="147">
                  <c:v>-2.1592611499999901</c:v>
                </c:pt>
                <c:pt idx="148">
                  <c:v>-2.93682507499999</c:v>
                </c:pt>
                <c:pt idx="149">
                  <c:v>4.1386101499999901</c:v>
                </c:pt>
                <c:pt idx="150">
                  <c:v>-1.4773494549999999</c:v>
                </c:pt>
                <c:pt idx="151">
                  <c:v>-3.2939027200000002</c:v>
                </c:pt>
                <c:pt idx="152">
                  <c:v>-7.3895485799999898</c:v>
                </c:pt>
                <c:pt idx="153">
                  <c:v>7.3745534499999996</c:v>
                </c:pt>
                <c:pt idx="154">
                  <c:v>8.6775669999999892</c:v>
                </c:pt>
                <c:pt idx="155">
                  <c:v>11.0302730499999</c:v>
                </c:pt>
                <c:pt idx="156">
                  <c:v>-0.85991871499999895</c:v>
                </c:pt>
                <c:pt idx="157">
                  <c:v>3.12998215</c:v>
                </c:pt>
                <c:pt idx="158">
                  <c:v>0.56641840999999704</c:v>
                </c:pt>
                <c:pt idx="159">
                  <c:v>9.1517195000000005</c:v>
                </c:pt>
                <c:pt idx="160">
                  <c:v>7.2370850499999904</c:v>
                </c:pt>
                <c:pt idx="161">
                  <c:v>8.1475061499999892</c:v>
                </c:pt>
                <c:pt idx="162">
                  <c:v>-1.9101657049999901</c:v>
                </c:pt>
                <c:pt idx="163">
                  <c:v>13.69180935</c:v>
                </c:pt>
                <c:pt idx="164">
                  <c:v>7.5790436000000003</c:v>
                </c:pt>
                <c:pt idx="165">
                  <c:v>3.5409945999999901</c:v>
                </c:pt>
                <c:pt idx="166">
                  <c:v>14.498010450000001</c:v>
                </c:pt>
                <c:pt idx="167">
                  <c:v>15.513825499999999</c:v>
                </c:pt>
                <c:pt idx="168">
                  <c:v>15.5227091</c:v>
                </c:pt>
                <c:pt idx="169">
                  <c:v>7.3190261000000003</c:v>
                </c:pt>
                <c:pt idx="170">
                  <c:v>7.2075614000000003</c:v>
                </c:pt>
                <c:pt idx="171">
                  <c:v>3.2573425299999901</c:v>
                </c:pt>
                <c:pt idx="172">
                  <c:v>5.8509750350000003</c:v>
                </c:pt>
                <c:pt idx="173">
                  <c:v>0.42116973500000598</c:v>
                </c:pt>
                <c:pt idx="174">
                  <c:v>1.6998047299999901</c:v>
                </c:pt>
                <c:pt idx="175">
                  <c:v>3.5592637999999899</c:v>
                </c:pt>
                <c:pt idx="176">
                  <c:v>6.9460955999999996</c:v>
                </c:pt>
                <c:pt idx="177">
                  <c:v>6.3964678999999904</c:v>
                </c:pt>
                <c:pt idx="178">
                  <c:v>3.9393053849999999</c:v>
                </c:pt>
              </c:numCache>
            </c:numRef>
          </c:val>
          <c:smooth val="0"/>
          <c:extLst>
            <c:ext xmlns:c16="http://schemas.microsoft.com/office/drawing/2014/chart" uri="{C3380CC4-5D6E-409C-BE32-E72D297353CC}">
              <c16:uniqueId val="{00000003-A423-4F09-98CC-C881E647E97E}"/>
            </c:ext>
          </c:extLst>
        </c:ser>
        <c:dLbls>
          <c:showLegendKey val="0"/>
          <c:showVal val="0"/>
          <c:showCatName val="0"/>
          <c:showSerName val="0"/>
          <c:showPercent val="0"/>
          <c:showBubbleSize val="0"/>
        </c:dLbls>
        <c:smooth val="0"/>
        <c:axId val="34235904"/>
        <c:axId val="34237440"/>
      </c:lineChart>
      <c:catAx>
        <c:axId val="34235904"/>
        <c:scaling>
          <c:orientation val="minMax"/>
        </c:scaling>
        <c:delete val="0"/>
        <c:axPos val="b"/>
        <c:numFmt formatCode="General" sourceLinked="0"/>
        <c:majorTickMark val="none"/>
        <c:minorTickMark val="none"/>
        <c:tickLblPos val="low"/>
        <c:txPr>
          <a:bodyPr/>
          <a:lstStyle/>
          <a:p>
            <a:pPr>
              <a:defRPr sz="1600">
                <a:solidFill>
                  <a:schemeClr val="tx1"/>
                </a:solidFill>
              </a:defRPr>
            </a:pPr>
            <a:endParaRPr lang="fi-FI"/>
          </a:p>
        </c:txPr>
        <c:crossAx val="34237440"/>
        <c:crosses val="autoZero"/>
        <c:auto val="1"/>
        <c:lblAlgn val="ctr"/>
        <c:lblOffset val="100"/>
        <c:tickLblSkip val="12"/>
        <c:tickMarkSkip val="12"/>
        <c:noMultiLvlLbl val="0"/>
      </c:catAx>
      <c:valAx>
        <c:axId val="34237440"/>
        <c:scaling>
          <c:orientation val="minMax"/>
        </c:scaling>
        <c:delete val="0"/>
        <c:axPos val="l"/>
        <c:majorGridlines/>
        <c:numFmt formatCode="General" sourceLinked="1"/>
        <c:majorTickMark val="out"/>
        <c:minorTickMark val="none"/>
        <c:tickLblPos val="nextTo"/>
        <c:txPr>
          <a:bodyPr/>
          <a:lstStyle/>
          <a:p>
            <a:pPr>
              <a:defRPr sz="1600">
                <a:solidFill>
                  <a:schemeClr val="tx1"/>
                </a:solidFill>
              </a:defRPr>
            </a:pPr>
            <a:endParaRPr lang="fi-FI"/>
          </a:p>
        </c:txPr>
        <c:crossAx val="34235904"/>
        <c:crosses val="autoZero"/>
        <c:crossBetween val="between"/>
      </c:valAx>
    </c:plotArea>
    <c:legend>
      <c:legendPos val="r"/>
      <c:layout>
        <c:manualLayout>
          <c:xMode val="edge"/>
          <c:yMode val="edge"/>
          <c:x val="0.53741357749275753"/>
          <c:y val="0.60923909253470232"/>
          <c:w val="0.31531580898756373"/>
          <c:h val="0.24413419989823687"/>
        </c:manualLayout>
      </c:layout>
      <c:overlay val="0"/>
      <c:spPr>
        <a:solidFill>
          <a:schemeClr val="bg1"/>
        </a:solidFill>
      </c:spPr>
      <c:txPr>
        <a:bodyPr/>
        <a:lstStyle/>
        <a:p>
          <a:pPr>
            <a:defRPr sz="1200">
              <a:solidFill>
                <a:schemeClr val="tx1"/>
              </a:solidFill>
            </a:defRPr>
          </a:pPr>
          <a:endParaRPr lang="fi-FI"/>
        </a:p>
      </c:txPr>
    </c:legend>
    <c:plotVisOnly val="1"/>
    <c:dispBlanksAs val="gap"/>
    <c:showDLblsOverMax val="0"/>
  </c:chart>
  <c:txPr>
    <a:bodyPr/>
    <a:lstStyle/>
    <a:p>
      <a:pPr>
        <a:defRPr sz="1800">
          <a:solidFill>
            <a:srgbClr val="000000"/>
          </a:solidFill>
          <a:latin typeface="Tahoma" panose="020B0604030504040204" pitchFamily="34" charset="0"/>
          <a:ea typeface="Tahoma" panose="020B0604030504040204" pitchFamily="34" charset="0"/>
          <a:cs typeface="Tahoma" panose="020B0604030504040204" pitchFamily="34" charset="0"/>
        </a:defRPr>
      </a:pPr>
      <a:endParaRPr lang="fi-FI"/>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73313182220938E-2"/>
          <c:y val="4.3368421052631577E-2"/>
          <c:w val="0.87884020084081682"/>
          <c:h val="0.91326315789473689"/>
        </c:manualLayout>
      </c:layout>
      <c:lineChart>
        <c:grouping val="standard"/>
        <c:varyColors val="0"/>
        <c:ser>
          <c:idx val="2"/>
          <c:order val="0"/>
          <c:tx>
            <c:strRef>
              <c:f>Taul1!#REF!</c:f>
              <c:strCache>
                <c:ptCount val="1"/>
                <c:pt idx="0">
                  <c:v>#REF!</c:v>
                </c:pt>
              </c:strCache>
            </c:strRef>
          </c:tx>
          <c:marker>
            <c:symbol val="none"/>
          </c:marker>
          <c:cat>
            <c:strRef>
              <c:f>Taul1!$A$2:$A$181</c:f>
              <c:strCache>
                <c:ptCount val="180"/>
                <c:pt idx="0">
                  <c:v>2005</c:v>
                </c:pt>
                <c:pt idx="1">
                  <c:v>2005/02</c:v>
                </c:pt>
                <c:pt idx="2">
                  <c:v>2005/03</c:v>
                </c:pt>
                <c:pt idx="3">
                  <c:v>2005/04</c:v>
                </c:pt>
                <c:pt idx="4">
                  <c:v>2005/05</c:v>
                </c:pt>
                <c:pt idx="5">
                  <c:v>2005/06</c:v>
                </c:pt>
                <c:pt idx="6">
                  <c:v>2005/07</c:v>
                </c:pt>
                <c:pt idx="7">
                  <c:v>2005/08</c:v>
                </c:pt>
                <c:pt idx="8">
                  <c:v>2005/09</c:v>
                </c:pt>
                <c:pt idx="9">
                  <c:v>2005/10</c:v>
                </c:pt>
                <c:pt idx="10">
                  <c:v>2005/11</c:v>
                </c:pt>
                <c:pt idx="11">
                  <c:v>2005/12</c:v>
                </c:pt>
                <c:pt idx="12">
                  <c:v>2006</c:v>
                </c:pt>
                <c:pt idx="13">
                  <c:v>2006/02</c:v>
                </c:pt>
                <c:pt idx="14">
                  <c:v>2006/03</c:v>
                </c:pt>
                <c:pt idx="15">
                  <c:v>2006/04</c:v>
                </c:pt>
                <c:pt idx="16">
                  <c:v>2006/05</c:v>
                </c:pt>
                <c:pt idx="17">
                  <c:v>2006/06</c:v>
                </c:pt>
                <c:pt idx="18">
                  <c:v>2006/07</c:v>
                </c:pt>
                <c:pt idx="19">
                  <c:v>2006/08</c:v>
                </c:pt>
                <c:pt idx="20">
                  <c:v>2006/09</c:v>
                </c:pt>
                <c:pt idx="21">
                  <c:v>2006/10</c:v>
                </c:pt>
                <c:pt idx="22">
                  <c:v>2006/11</c:v>
                </c:pt>
                <c:pt idx="23">
                  <c:v>2006/12</c:v>
                </c:pt>
                <c:pt idx="24">
                  <c:v>2007</c:v>
                </c:pt>
                <c:pt idx="25">
                  <c:v>2007/02</c:v>
                </c:pt>
                <c:pt idx="26">
                  <c:v>2007/03</c:v>
                </c:pt>
                <c:pt idx="27">
                  <c:v>2007/04</c:v>
                </c:pt>
                <c:pt idx="28">
                  <c:v>2007/05</c:v>
                </c:pt>
                <c:pt idx="29">
                  <c:v>2007/06</c:v>
                </c:pt>
                <c:pt idx="30">
                  <c:v>2007/07</c:v>
                </c:pt>
                <c:pt idx="31">
                  <c:v>2007/08</c:v>
                </c:pt>
                <c:pt idx="32">
                  <c:v>2007/09</c:v>
                </c:pt>
                <c:pt idx="33">
                  <c:v>2007/10</c:v>
                </c:pt>
                <c:pt idx="34">
                  <c:v>2007/11</c:v>
                </c:pt>
                <c:pt idx="35">
                  <c:v>2007/12</c:v>
                </c:pt>
                <c:pt idx="36">
                  <c:v>2008</c:v>
                </c:pt>
                <c:pt idx="37">
                  <c:v>2008/02</c:v>
                </c:pt>
                <c:pt idx="38">
                  <c:v>2008/03</c:v>
                </c:pt>
                <c:pt idx="39">
                  <c:v>2008/04</c:v>
                </c:pt>
                <c:pt idx="40">
                  <c:v>2008/05</c:v>
                </c:pt>
                <c:pt idx="41">
                  <c:v>2008/06</c:v>
                </c:pt>
                <c:pt idx="42">
                  <c:v>2008/07</c:v>
                </c:pt>
                <c:pt idx="43">
                  <c:v>2008/08</c:v>
                </c:pt>
                <c:pt idx="44">
                  <c:v>2008/09</c:v>
                </c:pt>
                <c:pt idx="45">
                  <c:v>2008/10</c:v>
                </c:pt>
                <c:pt idx="46">
                  <c:v>2008/11</c:v>
                </c:pt>
                <c:pt idx="47">
                  <c:v>2008/12</c:v>
                </c:pt>
                <c:pt idx="48">
                  <c:v>2009</c:v>
                </c:pt>
                <c:pt idx="49">
                  <c:v>2009/02</c:v>
                </c:pt>
                <c:pt idx="50">
                  <c:v>2009/03</c:v>
                </c:pt>
                <c:pt idx="51">
                  <c:v>2009/04</c:v>
                </c:pt>
                <c:pt idx="52">
                  <c:v>2009/05</c:v>
                </c:pt>
                <c:pt idx="53">
                  <c:v>2009/06</c:v>
                </c:pt>
                <c:pt idx="54">
                  <c:v>2009/07</c:v>
                </c:pt>
                <c:pt idx="55">
                  <c:v>2009/08</c:v>
                </c:pt>
                <c:pt idx="56">
                  <c:v>2009/09</c:v>
                </c:pt>
                <c:pt idx="57">
                  <c:v>2009/10</c:v>
                </c:pt>
                <c:pt idx="58">
                  <c:v>2009/11</c:v>
                </c:pt>
                <c:pt idx="59">
                  <c:v>2009/12</c:v>
                </c:pt>
                <c:pt idx="60">
                  <c:v>2010</c:v>
                </c:pt>
                <c:pt idx="61">
                  <c:v>2010/02</c:v>
                </c:pt>
                <c:pt idx="62">
                  <c:v>2010/03</c:v>
                </c:pt>
                <c:pt idx="63">
                  <c:v>2010/04</c:v>
                </c:pt>
                <c:pt idx="64">
                  <c:v>2010/05</c:v>
                </c:pt>
                <c:pt idx="65">
                  <c:v>2010/06</c:v>
                </c:pt>
                <c:pt idx="66">
                  <c:v>2010/07</c:v>
                </c:pt>
                <c:pt idx="67">
                  <c:v>2010/08</c:v>
                </c:pt>
                <c:pt idx="68">
                  <c:v>2010/09</c:v>
                </c:pt>
                <c:pt idx="69">
                  <c:v>2010/10</c:v>
                </c:pt>
                <c:pt idx="70">
                  <c:v>2010/11</c:v>
                </c:pt>
                <c:pt idx="71">
                  <c:v>2010/12</c:v>
                </c:pt>
                <c:pt idx="72">
                  <c:v>2011</c:v>
                </c:pt>
                <c:pt idx="73">
                  <c:v>2011/02</c:v>
                </c:pt>
                <c:pt idx="74">
                  <c:v>2011/03</c:v>
                </c:pt>
                <c:pt idx="75">
                  <c:v>2011/04</c:v>
                </c:pt>
                <c:pt idx="76">
                  <c:v>2011/05</c:v>
                </c:pt>
                <c:pt idx="77">
                  <c:v>2011/06</c:v>
                </c:pt>
                <c:pt idx="78">
                  <c:v>2011/07</c:v>
                </c:pt>
                <c:pt idx="79">
                  <c:v>2011/08</c:v>
                </c:pt>
                <c:pt idx="80">
                  <c:v>2011/09</c:v>
                </c:pt>
                <c:pt idx="81">
                  <c:v>2011/10</c:v>
                </c:pt>
                <c:pt idx="82">
                  <c:v>2011/11</c:v>
                </c:pt>
                <c:pt idx="83">
                  <c:v>2011/12</c:v>
                </c:pt>
                <c:pt idx="84">
                  <c:v>2012</c:v>
                </c:pt>
                <c:pt idx="85">
                  <c:v>2012/02</c:v>
                </c:pt>
                <c:pt idx="86">
                  <c:v>2012/03</c:v>
                </c:pt>
                <c:pt idx="87">
                  <c:v>2012/04</c:v>
                </c:pt>
                <c:pt idx="88">
                  <c:v>2012/05</c:v>
                </c:pt>
                <c:pt idx="89">
                  <c:v>2012/06</c:v>
                </c:pt>
                <c:pt idx="90">
                  <c:v>2012/07</c:v>
                </c:pt>
                <c:pt idx="91">
                  <c:v>2012/08</c:v>
                </c:pt>
                <c:pt idx="92">
                  <c:v>2012/09</c:v>
                </c:pt>
                <c:pt idx="93">
                  <c:v>2012/10</c:v>
                </c:pt>
                <c:pt idx="94">
                  <c:v>2012/11</c:v>
                </c:pt>
                <c:pt idx="95">
                  <c:v>2012/12</c:v>
                </c:pt>
                <c:pt idx="96">
                  <c:v>2013</c:v>
                </c:pt>
                <c:pt idx="97">
                  <c:v>2</c:v>
                </c:pt>
                <c:pt idx="98">
                  <c:v>3</c:v>
                </c:pt>
                <c:pt idx="99">
                  <c:v>4</c:v>
                </c:pt>
                <c:pt idx="100">
                  <c:v>5</c:v>
                </c:pt>
                <c:pt idx="101">
                  <c:v>6</c:v>
                </c:pt>
                <c:pt idx="102">
                  <c:v>7</c:v>
                </c:pt>
                <c:pt idx="103">
                  <c:v>8</c:v>
                </c:pt>
                <c:pt idx="104">
                  <c:v>9</c:v>
                </c:pt>
                <c:pt idx="105">
                  <c:v>10</c:v>
                </c:pt>
                <c:pt idx="106">
                  <c:v>11</c:v>
                </c:pt>
                <c:pt idx="107">
                  <c:v>12</c:v>
                </c:pt>
                <c:pt idx="108">
                  <c:v>2014</c:v>
                </c:pt>
                <c:pt idx="109">
                  <c:v>2</c:v>
                </c:pt>
                <c:pt idx="110">
                  <c:v>3</c:v>
                </c:pt>
                <c:pt idx="111">
                  <c:v>4</c:v>
                </c:pt>
                <c:pt idx="112">
                  <c:v>5</c:v>
                </c:pt>
                <c:pt idx="113">
                  <c:v>6</c:v>
                </c:pt>
                <c:pt idx="114">
                  <c:v>7</c:v>
                </c:pt>
                <c:pt idx="115">
                  <c:v>8</c:v>
                </c:pt>
                <c:pt idx="116">
                  <c:v>9</c:v>
                </c:pt>
                <c:pt idx="117">
                  <c:v>10</c:v>
                </c:pt>
                <c:pt idx="118">
                  <c:v>11</c:v>
                </c:pt>
                <c:pt idx="119">
                  <c:v>12</c:v>
                </c:pt>
                <c:pt idx="120">
                  <c:v>2015</c:v>
                </c:pt>
                <c:pt idx="121">
                  <c:v>2</c:v>
                </c:pt>
                <c:pt idx="122">
                  <c:v>3</c:v>
                </c:pt>
                <c:pt idx="123">
                  <c:v>4</c:v>
                </c:pt>
                <c:pt idx="124">
                  <c:v>5</c:v>
                </c:pt>
                <c:pt idx="125">
                  <c:v>6</c:v>
                </c:pt>
                <c:pt idx="126">
                  <c:v>7</c:v>
                </c:pt>
                <c:pt idx="127">
                  <c:v>8</c:v>
                </c:pt>
                <c:pt idx="128">
                  <c:v>9</c:v>
                </c:pt>
                <c:pt idx="129">
                  <c:v>10</c:v>
                </c:pt>
                <c:pt idx="130">
                  <c:v>11</c:v>
                </c:pt>
                <c:pt idx="131">
                  <c:v>12</c:v>
                </c:pt>
                <c:pt idx="132">
                  <c:v>2016</c:v>
                </c:pt>
                <c:pt idx="133">
                  <c:v>2</c:v>
                </c:pt>
                <c:pt idx="134">
                  <c:v>3</c:v>
                </c:pt>
                <c:pt idx="135">
                  <c:v>4</c:v>
                </c:pt>
                <c:pt idx="136">
                  <c:v>5</c:v>
                </c:pt>
                <c:pt idx="137">
                  <c:v>6</c:v>
                </c:pt>
                <c:pt idx="138">
                  <c:v>7</c:v>
                </c:pt>
                <c:pt idx="139">
                  <c:v>8</c:v>
                </c:pt>
                <c:pt idx="140">
                  <c:v>9</c:v>
                </c:pt>
                <c:pt idx="141">
                  <c:v>10</c:v>
                </c:pt>
                <c:pt idx="142">
                  <c:v>11</c:v>
                </c:pt>
                <c:pt idx="143">
                  <c:v>12</c:v>
                </c:pt>
                <c:pt idx="144">
                  <c:v>2017</c:v>
                </c:pt>
                <c:pt idx="145">
                  <c:v>2</c:v>
                </c:pt>
                <c:pt idx="146">
                  <c:v>3</c:v>
                </c:pt>
                <c:pt idx="147">
                  <c:v>4</c:v>
                </c:pt>
                <c:pt idx="148">
                  <c:v>5</c:v>
                </c:pt>
                <c:pt idx="149">
                  <c:v>6</c:v>
                </c:pt>
                <c:pt idx="150">
                  <c:v>7</c:v>
                </c:pt>
                <c:pt idx="151">
                  <c:v>8</c:v>
                </c:pt>
                <c:pt idx="152">
                  <c:v>9</c:v>
                </c:pt>
                <c:pt idx="153">
                  <c:v>10</c:v>
                </c:pt>
                <c:pt idx="154">
                  <c:v>11</c:v>
                </c:pt>
                <c:pt idx="155">
                  <c:v>12</c:v>
                </c:pt>
                <c:pt idx="156">
                  <c:v>2018</c:v>
                </c:pt>
                <c:pt idx="157">
                  <c:v>2</c:v>
                </c:pt>
                <c:pt idx="158">
                  <c:v>3</c:v>
                </c:pt>
                <c:pt idx="159">
                  <c:v>4</c:v>
                </c:pt>
                <c:pt idx="160">
                  <c:v>5</c:v>
                </c:pt>
                <c:pt idx="161">
                  <c:v>6</c:v>
                </c:pt>
                <c:pt idx="162">
                  <c:v>7</c:v>
                </c:pt>
                <c:pt idx="163">
                  <c:v>8</c:v>
                </c:pt>
                <c:pt idx="164">
                  <c:v>9</c:v>
                </c:pt>
                <c:pt idx="165">
                  <c:v>10</c:v>
                </c:pt>
                <c:pt idx="166">
                  <c:v>11</c:v>
                </c:pt>
                <c:pt idx="167">
                  <c:v>12</c:v>
                </c:pt>
                <c:pt idx="168">
                  <c:v>2019</c:v>
                </c:pt>
                <c:pt idx="169">
                  <c:v>2</c:v>
                </c:pt>
                <c:pt idx="170">
                  <c:v>3</c:v>
                </c:pt>
                <c:pt idx="171">
                  <c:v>4</c:v>
                </c:pt>
                <c:pt idx="172">
                  <c:v>5</c:v>
                </c:pt>
                <c:pt idx="173">
                  <c:v>6</c:v>
                </c:pt>
                <c:pt idx="174">
                  <c:v>7</c:v>
                </c:pt>
                <c:pt idx="175">
                  <c:v>8</c:v>
                </c:pt>
                <c:pt idx="176">
                  <c:v>9</c:v>
                </c:pt>
                <c:pt idx="177">
                  <c:v>10</c:v>
                </c:pt>
                <c:pt idx="178">
                  <c:v>11</c:v>
                </c:pt>
                <c:pt idx="179">
                  <c:v>12</c:v>
                </c:pt>
              </c:strCache>
            </c:strRef>
          </c:cat>
          <c:val>
            <c:numRef>
              <c:f>Taul1!#REF!</c:f>
              <c:numCache>
                <c:formatCode>General</c:formatCode>
                <c:ptCount val="1"/>
                <c:pt idx="0">
                  <c:v>1</c:v>
                </c:pt>
              </c:numCache>
            </c:numRef>
          </c:val>
          <c:smooth val="0"/>
          <c:extLst>
            <c:ext xmlns:c16="http://schemas.microsoft.com/office/drawing/2014/chart" uri="{C3380CC4-5D6E-409C-BE32-E72D297353CC}">
              <c16:uniqueId val="{00000000-A423-4F09-98CC-C881E647E97E}"/>
            </c:ext>
          </c:extLst>
        </c:ser>
        <c:ser>
          <c:idx val="3"/>
          <c:order val="1"/>
          <c:tx>
            <c:strRef>
              <c:f>Taul1!#REF!</c:f>
              <c:strCache>
                <c:ptCount val="1"/>
                <c:pt idx="0">
                  <c:v>#REF!</c:v>
                </c:pt>
              </c:strCache>
            </c:strRef>
          </c:tx>
          <c:marker>
            <c:symbol val="none"/>
          </c:marker>
          <c:cat>
            <c:strRef>
              <c:f>Taul1!$A$2:$A$181</c:f>
              <c:strCache>
                <c:ptCount val="180"/>
                <c:pt idx="0">
                  <c:v>2005</c:v>
                </c:pt>
                <c:pt idx="1">
                  <c:v>2005/02</c:v>
                </c:pt>
                <c:pt idx="2">
                  <c:v>2005/03</c:v>
                </c:pt>
                <c:pt idx="3">
                  <c:v>2005/04</c:v>
                </c:pt>
                <c:pt idx="4">
                  <c:v>2005/05</c:v>
                </c:pt>
                <c:pt idx="5">
                  <c:v>2005/06</c:v>
                </c:pt>
                <c:pt idx="6">
                  <c:v>2005/07</c:v>
                </c:pt>
                <c:pt idx="7">
                  <c:v>2005/08</c:v>
                </c:pt>
                <c:pt idx="8">
                  <c:v>2005/09</c:v>
                </c:pt>
                <c:pt idx="9">
                  <c:v>2005/10</c:v>
                </c:pt>
                <c:pt idx="10">
                  <c:v>2005/11</c:v>
                </c:pt>
                <c:pt idx="11">
                  <c:v>2005/12</c:v>
                </c:pt>
                <c:pt idx="12">
                  <c:v>2006</c:v>
                </c:pt>
                <c:pt idx="13">
                  <c:v>2006/02</c:v>
                </c:pt>
                <c:pt idx="14">
                  <c:v>2006/03</c:v>
                </c:pt>
                <c:pt idx="15">
                  <c:v>2006/04</c:v>
                </c:pt>
                <c:pt idx="16">
                  <c:v>2006/05</c:v>
                </c:pt>
                <c:pt idx="17">
                  <c:v>2006/06</c:v>
                </c:pt>
                <c:pt idx="18">
                  <c:v>2006/07</c:v>
                </c:pt>
                <c:pt idx="19">
                  <c:v>2006/08</c:v>
                </c:pt>
                <c:pt idx="20">
                  <c:v>2006/09</c:v>
                </c:pt>
                <c:pt idx="21">
                  <c:v>2006/10</c:v>
                </c:pt>
                <c:pt idx="22">
                  <c:v>2006/11</c:v>
                </c:pt>
                <c:pt idx="23">
                  <c:v>2006/12</c:v>
                </c:pt>
                <c:pt idx="24">
                  <c:v>2007</c:v>
                </c:pt>
                <c:pt idx="25">
                  <c:v>2007/02</c:v>
                </c:pt>
                <c:pt idx="26">
                  <c:v>2007/03</c:v>
                </c:pt>
                <c:pt idx="27">
                  <c:v>2007/04</c:v>
                </c:pt>
                <c:pt idx="28">
                  <c:v>2007/05</c:v>
                </c:pt>
                <c:pt idx="29">
                  <c:v>2007/06</c:v>
                </c:pt>
                <c:pt idx="30">
                  <c:v>2007/07</c:v>
                </c:pt>
                <c:pt idx="31">
                  <c:v>2007/08</c:v>
                </c:pt>
                <c:pt idx="32">
                  <c:v>2007/09</c:v>
                </c:pt>
                <c:pt idx="33">
                  <c:v>2007/10</c:v>
                </c:pt>
                <c:pt idx="34">
                  <c:v>2007/11</c:v>
                </c:pt>
                <c:pt idx="35">
                  <c:v>2007/12</c:v>
                </c:pt>
                <c:pt idx="36">
                  <c:v>2008</c:v>
                </c:pt>
                <c:pt idx="37">
                  <c:v>2008/02</c:v>
                </c:pt>
                <c:pt idx="38">
                  <c:v>2008/03</c:v>
                </c:pt>
                <c:pt idx="39">
                  <c:v>2008/04</c:v>
                </c:pt>
                <c:pt idx="40">
                  <c:v>2008/05</c:v>
                </c:pt>
                <c:pt idx="41">
                  <c:v>2008/06</c:v>
                </c:pt>
                <c:pt idx="42">
                  <c:v>2008/07</c:v>
                </c:pt>
                <c:pt idx="43">
                  <c:v>2008/08</c:v>
                </c:pt>
                <c:pt idx="44">
                  <c:v>2008/09</c:v>
                </c:pt>
                <c:pt idx="45">
                  <c:v>2008/10</c:v>
                </c:pt>
                <c:pt idx="46">
                  <c:v>2008/11</c:v>
                </c:pt>
                <c:pt idx="47">
                  <c:v>2008/12</c:v>
                </c:pt>
                <c:pt idx="48">
                  <c:v>2009</c:v>
                </c:pt>
                <c:pt idx="49">
                  <c:v>2009/02</c:v>
                </c:pt>
                <c:pt idx="50">
                  <c:v>2009/03</c:v>
                </c:pt>
                <c:pt idx="51">
                  <c:v>2009/04</c:v>
                </c:pt>
                <c:pt idx="52">
                  <c:v>2009/05</c:v>
                </c:pt>
                <c:pt idx="53">
                  <c:v>2009/06</c:v>
                </c:pt>
                <c:pt idx="54">
                  <c:v>2009/07</c:v>
                </c:pt>
                <c:pt idx="55">
                  <c:v>2009/08</c:v>
                </c:pt>
                <c:pt idx="56">
                  <c:v>2009/09</c:v>
                </c:pt>
                <c:pt idx="57">
                  <c:v>2009/10</c:v>
                </c:pt>
                <c:pt idx="58">
                  <c:v>2009/11</c:v>
                </c:pt>
                <c:pt idx="59">
                  <c:v>2009/12</c:v>
                </c:pt>
                <c:pt idx="60">
                  <c:v>2010</c:v>
                </c:pt>
                <c:pt idx="61">
                  <c:v>2010/02</c:v>
                </c:pt>
                <c:pt idx="62">
                  <c:v>2010/03</c:v>
                </c:pt>
                <c:pt idx="63">
                  <c:v>2010/04</c:v>
                </c:pt>
                <c:pt idx="64">
                  <c:v>2010/05</c:v>
                </c:pt>
                <c:pt idx="65">
                  <c:v>2010/06</c:v>
                </c:pt>
                <c:pt idx="66">
                  <c:v>2010/07</c:v>
                </c:pt>
                <c:pt idx="67">
                  <c:v>2010/08</c:v>
                </c:pt>
                <c:pt idx="68">
                  <c:v>2010/09</c:v>
                </c:pt>
                <c:pt idx="69">
                  <c:v>2010/10</c:v>
                </c:pt>
                <c:pt idx="70">
                  <c:v>2010/11</c:v>
                </c:pt>
                <c:pt idx="71">
                  <c:v>2010/12</c:v>
                </c:pt>
                <c:pt idx="72">
                  <c:v>2011</c:v>
                </c:pt>
                <c:pt idx="73">
                  <c:v>2011/02</c:v>
                </c:pt>
                <c:pt idx="74">
                  <c:v>2011/03</c:v>
                </c:pt>
                <c:pt idx="75">
                  <c:v>2011/04</c:v>
                </c:pt>
                <c:pt idx="76">
                  <c:v>2011/05</c:v>
                </c:pt>
                <c:pt idx="77">
                  <c:v>2011/06</c:v>
                </c:pt>
                <c:pt idx="78">
                  <c:v>2011/07</c:v>
                </c:pt>
                <c:pt idx="79">
                  <c:v>2011/08</c:v>
                </c:pt>
                <c:pt idx="80">
                  <c:v>2011/09</c:v>
                </c:pt>
                <c:pt idx="81">
                  <c:v>2011/10</c:v>
                </c:pt>
                <c:pt idx="82">
                  <c:v>2011/11</c:v>
                </c:pt>
                <c:pt idx="83">
                  <c:v>2011/12</c:v>
                </c:pt>
                <c:pt idx="84">
                  <c:v>2012</c:v>
                </c:pt>
                <c:pt idx="85">
                  <c:v>2012/02</c:v>
                </c:pt>
                <c:pt idx="86">
                  <c:v>2012/03</c:v>
                </c:pt>
                <c:pt idx="87">
                  <c:v>2012/04</c:v>
                </c:pt>
                <c:pt idx="88">
                  <c:v>2012/05</c:v>
                </c:pt>
                <c:pt idx="89">
                  <c:v>2012/06</c:v>
                </c:pt>
                <c:pt idx="90">
                  <c:v>2012/07</c:v>
                </c:pt>
                <c:pt idx="91">
                  <c:v>2012/08</c:v>
                </c:pt>
                <c:pt idx="92">
                  <c:v>2012/09</c:v>
                </c:pt>
                <c:pt idx="93">
                  <c:v>2012/10</c:v>
                </c:pt>
                <c:pt idx="94">
                  <c:v>2012/11</c:v>
                </c:pt>
                <c:pt idx="95">
                  <c:v>2012/12</c:v>
                </c:pt>
                <c:pt idx="96">
                  <c:v>2013</c:v>
                </c:pt>
                <c:pt idx="97">
                  <c:v>2</c:v>
                </c:pt>
                <c:pt idx="98">
                  <c:v>3</c:v>
                </c:pt>
                <c:pt idx="99">
                  <c:v>4</c:v>
                </c:pt>
                <c:pt idx="100">
                  <c:v>5</c:v>
                </c:pt>
                <c:pt idx="101">
                  <c:v>6</c:v>
                </c:pt>
                <c:pt idx="102">
                  <c:v>7</c:v>
                </c:pt>
                <c:pt idx="103">
                  <c:v>8</c:v>
                </c:pt>
                <c:pt idx="104">
                  <c:v>9</c:v>
                </c:pt>
                <c:pt idx="105">
                  <c:v>10</c:v>
                </c:pt>
                <c:pt idx="106">
                  <c:v>11</c:v>
                </c:pt>
                <c:pt idx="107">
                  <c:v>12</c:v>
                </c:pt>
                <c:pt idx="108">
                  <c:v>2014</c:v>
                </c:pt>
                <c:pt idx="109">
                  <c:v>2</c:v>
                </c:pt>
                <c:pt idx="110">
                  <c:v>3</c:v>
                </c:pt>
                <c:pt idx="111">
                  <c:v>4</c:v>
                </c:pt>
                <c:pt idx="112">
                  <c:v>5</c:v>
                </c:pt>
                <c:pt idx="113">
                  <c:v>6</c:v>
                </c:pt>
                <c:pt idx="114">
                  <c:v>7</c:v>
                </c:pt>
                <c:pt idx="115">
                  <c:v>8</c:v>
                </c:pt>
                <c:pt idx="116">
                  <c:v>9</c:v>
                </c:pt>
                <c:pt idx="117">
                  <c:v>10</c:v>
                </c:pt>
                <c:pt idx="118">
                  <c:v>11</c:v>
                </c:pt>
                <c:pt idx="119">
                  <c:v>12</c:v>
                </c:pt>
                <c:pt idx="120">
                  <c:v>2015</c:v>
                </c:pt>
                <c:pt idx="121">
                  <c:v>2</c:v>
                </c:pt>
                <c:pt idx="122">
                  <c:v>3</c:v>
                </c:pt>
                <c:pt idx="123">
                  <c:v>4</c:v>
                </c:pt>
                <c:pt idx="124">
                  <c:v>5</c:v>
                </c:pt>
                <c:pt idx="125">
                  <c:v>6</c:v>
                </c:pt>
                <c:pt idx="126">
                  <c:v>7</c:v>
                </c:pt>
                <c:pt idx="127">
                  <c:v>8</c:v>
                </c:pt>
                <c:pt idx="128">
                  <c:v>9</c:v>
                </c:pt>
                <c:pt idx="129">
                  <c:v>10</c:v>
                </c:pt>
                <c:pt idx="130">
                  <c:v>11</c:v>
                </c:pt>
                <c:pt idx="131">
                  <c:v>12</c:v>
                </c:pt>
                <c:pt idx="132">
                  <c:v>2016</c:v>
                </c:pt>
                <c:pt idx="133">
                  <c:v>2</c:v>
                </c:pt>
                <c:pt idx="134">
                  <c:v>3</c:v>
                </c:pt>
                <c:pt idx="135">
                  <c:v>4</c:v>
                </c:pt>
                <c:pt idx="136">
                  <c:v>5</c:v>
                </c:pt>
                <c:pt idx="137">
                  <c:v>6</c:v>
                </c:pt>
                <c:pt idx="138">
                  <c:v>7</c:v>
                </c:pt>
                <c:pt idx="139">
                  <c:v>8</c:v>
                </c:pt>
                <c:pt idx="140">
                  <c:v>9</c:v>
                </c:pt>
                <c:pt idx="141">
                  <c:v>10</c:v>
                </c:pt>
                <c:pt idx="142">
                  <c:v>11</c:v>
                </c:pt>
                <c:pt idx="143">
                  <c:v>12</c:v>
                </c:pt>
                <c:pt idx="144">
                  <c:v>2017</c:v>
                </c:pt>
                <c:pt idx="145">
                  <c:v>2</c:v>
                </c:pt>
                <c:pt idx="146">
                  <c:v>3</c:v>
                </c:pt>
                <c:pt idx="147">
                  <c:v>4</c:v>
                </c:pt>
                <c:pt idx="148">
                  <c:v>5</c:v>
                </c:pt>
                <c:pt idx="149">
                  <c:v>6</c:v>
                </c:pt>
                <c:pt idx="150">
                  <c:v>7</c:v>
                </c:pt>
                <c:pt idx="151">
                  <c:v>8</c:v>
                </c:pt>
                <c:pt idx="152">
                  <c:v>9</c:v>
                </c:pt>
                <c:pt idx="153">
                  <c:v>10</c:v>
                </c:pt>
                <c:pt idx="154">
                  <c:v>11</c:v>
                </c:pt>
                <c:pt idx="155">
                  <c:v>12</c:v>
                </c:pt>
                <c:pt idx="156">
                  <c:v>2018</c:v>
                </c:pt>
                <c:pt idx="157">
                  <c:v>2</c:v>
                </c:pt>
                <c:pt idx="158">
                  <c:v>3</c:v>
                </c:pt>
                <c:pt idx="159">
                  <c:v>4</c:v>
                </c:pt>
                <c:pt idx="160">
                  <c:v>5</c:v>
                </c:pt>
                <c:pt idx="161">
                  <c:v>6</c:v>
                </c:pt>
                <c:pt idx="162">
                  <c:v>7</c:v>
                </c:pt>
                <c:pt idx="163">
                  <c:v>8</c:v>
                </c:pt>
                <c:pt idx="164">
                  <c:v>9</c:v>
                </c:pt>
                <c:pt idx="165">
                  <c:v>10</c:v>
                </c:pt>
                <c:pt idx="166">
                  <c:v>11</c:v>
                </c:pt>
                <c:pt idx="167">
                  <c:v>12</c:v>
                </c:pt>
                <c:pt idx="168">
                  <c:v>2019</c:v>
                </c:pt>
                <c:pt idx="169">
                  <c:v>2</c:v>
                </c:pt>
                <c:pt idx="170">
                  <c:v>3</c:v>
                </c:pt>
                <c:pt idx="171">
                  <c:v>4</c:v>
                </c:pt>
                <c:pt idx="172">
                  <c:v>5</c:v>
                </c:pt>
                <c:pt idx="173">
                  <c:v>6</c:v>
                </c:pt>
                <c:pt idx="174">
                  <c:v>7</c:v>
                </c:pt>
                <c:pt idx="175">
                  <c:v>8</c:v>
                </c:pt>
                <c:pt idx="176">
                  <c:v>9</c:v>
                </c:pt>
                <c:pt idx="177">
                  <c:v>10</c:v>
                </c:pt>
                <c:pt idx="178">
                  <c:v>11</c:v>
                </c:pt>
                <c:pt idx="179">
                  <c:v>12</c:v>
                </c:pt>
              </c:strCache>
            </c:strRef>
          </c:cat>
          <c:val>
            <c:numRef>
              <c:f>Taul1!#REF!</c:f>
              <c:numCache>
                <c:formatCode>General</c:formatCode>
                <c:ptCount val="1"/>
                <c:pt idx="0">
                  <c:v>1</c:v>
                </c:pt>
              </c:numCache>
            </c:numRef>
          </c:val>
          <c:smooth val="0"/>
          <c:extLst>
            <c:ext xmlns:c16="http://schemas.microsoft.com/office/drawing/2014/chart" uri="{C3380CC4-5D6E-409C-BE32-E72D297353CC}">
              <c16:uniqueId val="{00000001-A423-4F09-98CC-C881E647E97E}"/>
            </c:ext>
          </c:extLst>
        </c:ser>
        <c:ser>
          <c:idx val="0"/>
          <c:order val="2"/>
          <c:tx>
            <c:strRef>
              <c:f>Taul1!$B$1</c:f>
              <c:strCache>
                <c:ptCount val="1"/>
                <c:pt idx="0">
                  <c:v>Teollisuus</c:v>
                </c:pt>
              </c:strCache>
            </c:strRef>
          </c:tx>
          <c:marker>
            <c:symbol val="none"/>
          </c:marker>
          <c:cat>
            <c:strRef>
              <c:f>Taul1!$A$2:$A$181</c:f>
              <c:strCache>
                <c:ptCount val="180"/>
                <c:pt idx="0">
                  <c:v>2005</c:v>
                </c:pt>
                <c:pt idx="1">
                  <c:v>2005/02</c:v>
                </c:pt>
                <c:pt idx="2">
                  <c:v>2005/03</c:v>
                </c:pt>
                <c:pt idx="3">
                  <c:v>2005/04</c:v>
                </c:pt>
                <c:pt idx="4">
                  <c:v>2005/05</c:v>
                </c:pt>
                <c:pt idx="5">
                  <c:v>2005/06</c:v>
                </c:pt>
                <c:pt idx="6">
                  <c:v>2005/07</c:v>
                </c:pt>
                <c:pt idx="7">
                  <c:v>2005/08</c:v>
                </c:pt>
                <c:pt idx="8">
                  <c:v>2005/09</c:v>
                </c:pt>
                <c:pt idx="9">
                  <c:v>2005/10</c:v>
                </c:pt>
                <c:pt idx="10">
                  <c:v>2005/11</c:v>
                </c:pt>
                <c:pt idx="11">
                  <c:v>2005/12</c:v>
                </c:pt>
                <c:pt idx="12">
                  <c:v>2006</c:v>
                </c:pt>
                <c:pt idx="13">
                  <c:v>2006/02</c:v>
                </c:pt>
                <c:pt idx="14">
                  <c:v>2006/03</c:v>
                </c:pt>
                <c:pt idx="15">
                  <c:v>2006/04</c:v>
                </c:pt>
                <c:pt idx="16">
                  <c:v>2006/05</c:v>
                </c:pt>
                <c:pt idx="17">
                  <c:v>2006/06</c:v>
                </c:pt>
                <c:pt idx="18">
                  <c:v>2006/07</c:v>
                </c:pt>
                <c:pt idx="19">
                  <c:v>2006/08</c:v>
                </c:pt>
                <c:pt idx="20">
                  <c:v>2006/09</c:v>
                </c:pt>
                <c:pt idx="21">
                  <c:v>2006/10</c:v>
                </c:pt>
                <c:pt idx="22">
                  <c:v>2006/11</c:v>
                </c:pt>
                <c:pt idx="23">
                  <c:v>2006/12</c:v>
                </c:pt>
                <c:pt idx="24">
                  <c:v>2007</c:v>
                </c:pt>
                <c:pt idx="25">
                  <c:v>2007/02</c:v>
                </c:pt>
                <c:pt idx="26">
                  <c:v>2007/03</c:v>
                </c:pt>
                <c:pt idx="27">
                  <c:v>2007/04</c:v>
                </c:pt>
                <c:pt idx="28">
                  <c:v>2007/05</c:v>
                </c:pt>
                <c:pt idx="29">
                  <c:v>2007/06</c:v>
                </c:pt>
                <c:pt idx="30">
                  <c:v>2007/07</c:v>
                </c:pt>
                <c:pt idx="31">
                  <c:v>2007/08</c:v>
                </c:pt>
                <c:pt idx="32">
                  <c:v>2007/09</c:v>
                </c:pt>
                <c:pt idx="33">
                  <c:v>2007/10</c:v>
                </c:pt>
                <c:pt idx="34">
                  <c:v>2007/11</c:v>
                </c:pt>
                <c:pt idx="35">
                  <c:v>2007/12</c:v>
                </c:pt>
                <c:pt idx="36">
                  <c:v>2008</c:v>
                </c:pt>
                <c:pt idx="37">
                  <c:v>2008/02</c:v>
                </c:pt>
                <c:pt idx="38">
                  <c:v>2008/03</c:v>
                </c:pt>
                <c:pt idx="39">
                  <c:v>2008/04</c:v>
                </c:pt>
                <c:pt idx="40">
                  <c:v>2008/05</c:v>
                </c:pt>
                <c:pt idx="41">
                  <c:v>2008/06</c:v>
                </c:pt>
                <c:pt idx="42">
                  <c:v>2008/07</c:v>
                </c:pt>
                <c:pt idx="43">
                  <c:v>2008/08</c:v>
                </c:pt>
                <c:pt idx="44">
                  <c:v>2008/09</c:v>
                </c:pt>
                <c:pt idx="45">
                  <c:v>2008/10</c:v>
                </c:pt>
                <c:pt idx="46">
                  <c:v>2008/11</c:v>
                </c:pt>
                <c:pt idx="47">
                  <c:v>2008/12</c:v>
                </c:pt>
                <c:pt idx="48">
                  <c:v>2009</c:v>
                </c:pt>
                <c:pt idx="49">
                  <c:v>2009/02</c:v>
                </c:pt>
                <c:pt idx="50">
                  <c:v>2009/03</c:v>
                </c:pt>
                <c:pt idx="51">
                  <c:v>2009/04</c:v>
                </c:pt>
                <c:pt idx="52">
                  <c:v>2009/05</c:v>
                </c:pt>
                <c:pt idx="53">
                  <c:v>2009/06</c:v>
                </c:pt>
                <c:pt idx="54">
                  <c:v>2009/07</c:v>
                </c:pt>
                <c:pt idx="55">
                  <c:v>2009/08</c:v>
                </c:pt>
                <c:pt idx="56">
                  <c:v>2009/09</c:v>
                </c:pt>
                <c:pt idx="57">
                  <c:v>2009/10</c:v>
                </c:pt>
                <c:pt idx="58">
                  <c:v>2009/11</c:v>
                </c:pt>
                <c:pt idx="59">
                  <c:v>2009/12</c:v>
                </c:pt>
                <c:pt idx="60">
                  <c:v>2010</c:v>
                </c:pt>
                <c:pt idx="61">
                  <c:v>2010/02</c:v>
                </c:pt>
                <c:pt idx="62">
                  <c:v>2010/03</c:v>
                </c:pt>
                <c:pt idx="63">
                  <c:v>2010/04</c:v>
                </c:pt>
                <c:pt idx="64">
                  <c:v>2010/05</c:v>
                </c:pt>
                <c:pt idx="65">
                  <c:v>2010/06</c:v>
                </c:pt>
                <c:pt idx="66">
                  <c:v>2010/07</c:v>
                </c:pt>
                <c:pt idx="67">
                  <c:v>2010/08</c:v>
                </c:pt>
                <c:pt idx="68">
                  <c:v>2010/09</c:v>
                </c:pt>
                <c:pt idx="69">
                  <c:v>2010/10</c:v>
                </c:pt>
                <c:pt idx="70">
                  <c:v>2010/11</c:v>
                </c:pt>
                <c:pt idx="71">
                  <c:v>2010/12</c:v>
                </c:pt>
                <c:pt idx="72">
                  <c:v>2011</c:v>
                </c:pt>
                <c:pt idx="73">
                  <c:v>2011/02</c:v>
                </c:pt>
                <c:pt idx="74">
                  <c:v>2011/03</c:v>
                </c:pt>
                <c:pt idx="75">
                  <c:v>2011/04</c:v>
                </c:pt>
                <c:pt idx="76">
                  <c:v>2011/05</c:v>
                </c:pt>
                <c:pt idx="77">
                  <c:v>2011/06</c:v>
                </c:pt>
                <c:pt idx="78">
                  <c:v>2011/07</c:v>
                </c:pt>
                <c:pt idx="79">
                  <c:v>2011/08</c:v>
                </c:pt>
                <c:pt idx="80">
                  <c:v>2011/09</c:v>
                </c:pt>
                <c:pt idx="81">
                  <c:v>2011/10</c:v>
                </c:pt>
                <c:pt idx="82">
                  <c:v>2011/11</c:v>
                </c:pt>
                <c:pt idx="83">
                  <c:v>2011/12</c:v>
                </c:pt>
                <c:pt idx="84">
                  <c:v>2012</c:v>
                </c:pt>
                <c:pt idx="85">
                  <c:v>2012/02</c:v>
                </c:pt>
                <c:pt idx="86">
                  <c:v>2012/03</c:v>
                </c:pt>
                <c:pt idx="87">
                  <c:v>2012/04</c:v>
                </c:pt>
                <c:pt idx="88">
                  <c:v>2012/05</c:v>
                </c:pt>
                <c:pt idx="89">
                  <c:v>2012/06</c:v>
                </c:pt>
                <c:pt idx="90">
                  <c:v>2012/07</c:v>
                </c:pt>
                <c:pt idx="91">
                  <c:v>2012/08</c:v>
                </c:pt>
                <c:pt idx="92">
                  <c:v>2012/09</c:v>
                </c:pt>
                <c:pt idx="93">
                  <c:v>2012/10</c:v>
                </c:pt>
                <c:pt idx="94">
                  <c:v>2012/11</c:v>
                </c:pt>
                <c:pt idx="95">
                  <c:v>2012/12</c:v>
                </c:pt>
                <c:pt idx="96">
                  <c:v>2013</c:v>
                </c:pt>
                <c:pt idx="97">
                  <c:v>2</c:v>
                </c:pt>
                <c:pt idx="98">
                  <c:v>3</c:v>
                </c:pt>
                <c:pt idx="99">
                  <c:v>4</c:v>
                </c:pt>
                <c:pt idx="100">
                  <c:v>5</c:v>
                </c:pt>
                <c:pt idx="101">
                  <c:v>6</c:v>
                </c:pt>
                <c:pt idx="102">
                  <c:v>7</c:v>
                </c:pt>
                <c:pt idx="103">
                  <c:v>8</c:v>
                </c:pt>
                <c:pt idx="104">
                  <c:v>9</c:v>
                </c:pt>
                <c:pt idx="105">
                  <c:v>10</c:v>
                </c:pt>
                <c:pt idx="106">
                  <c:v>11</c:v>
                </c:pt>
                <c:pt idx="107">
                  <c:v>12</c:v>
                </c:pt>
                <c:pt idx="108">
                  <c:v>2014</c:v>
                </c:pt>
                <c:pt idx="109">
                  <c:v>2</c:v>
                </c:pt>
                <c:pt idx="110">
                  <c:v>3</c:v>
                </c:pt>
                <c:pt idx="111">
                  <c:v>4</c:v>
                </c:pt>
                <c:pt idx="112">
                  <c:v>5</c:v>
                </c:pt>
                <c:pt idx="113">
                  <c:v>6</c:v>
                </c:pt>
                <c:pt idx="114">
                  <c:v>7</c:v>
                </c:pt>
                <c:pt idx="115">
                  <c:v>8</c:v>
                </c:pt>
                <c:pt idx="116">
                  <c:v>9</c:v>
                </c:pt>
                <c:pt idx="117">
                  <c:v>10</c:v>
                </c:pt>
                <c:pt idx="118">
                  <c:v>11</c:v>
                </c:pt>
                <c:pt idx="119">
                  <c:v>12</c:v>
                </c:pt>
                <c:pt idx="120">
                  <c:v>2015</c:v>
                </c:pt>
                <c:pt idx="121">
                  <c:v>2</c:v>
                </c:pt>
                <c:pt idx="122">
                  <c:v>3</c:v>
                </c:pt>
                <c:pt idx="123">
                  <c:v>4</c:v>
                </c:pt>
                <c:pt idx="124">
                  <c:v>5</c:v>
                </c:pt>
                <c:pt idx="125">
                  <c:v>6</c:v>
                </c:pt>
                <c:pt idx="126">
                  <c:v>7</c:v>
                </c:pt>
                <c:pt idx="127">
                  <c:v>8</c:v>
                </c:pt>
                <c:pt idx="128">
                  <c:v>9</c:v>
                </c:pt>
                <c:pt idx="129">
                  <c:v>10</c:v>
                </c:pt>
                <c:pt idx="130">
                  <c:v>11</c:v>
                </c:pt>
                <c:pt idx="131">
                  <c:v>12</c:v>
                </c:pt>
                <c:pt idx="132">
                  <c:v>2016</c:v>
                </c:pt>
                <c:pt idx="133">
                  <c:v>2</c:v>
                </c:pt>
                <c:pt idx="134">
                  <c:v>3</c:v>
                </c:pt>
                <c:pt idx="135">
                  <c:v>4</c:v>
                </c:pt>
                <c:pt idx="136">
                  <c:v>5</c:v>
                </c:pt>
                <c:pt idx="137">
                  <c:v>6</c:v>
                </c:pt>
                <c:pt idx="138">
                  <c:v>7</c:v>
                </c:pt>
                <c:pt idx="139">
                  <c:v>8</c:v>
                </c:pt>
                <c:pt idx="140">
                  <c:v>9</c:v>
                </c:pt>
                <c:pt idx="141">
                  <c:v>10</c:v>
                </c:pt>
                <c:pt idx="142">
                  <c:v>11</c:v>
                </c:pt>
                <c:pt idx="143">
                  <c:v>12</c:v>
                </c:pt>
                <c:pt idx="144">
                  <c:v>2017</c:v>
                </c:pt>
                <c:pt idx="145">
                  <c:v>2</c:v>
                </c:pt>
                <c:pt idx="146">
                  <c:v>3</c:v>
                </c:pt>
                <c:pt idx="147">
                  <c:v>4</c:v>
                </c:pt>
                <c:pt idx="148">
                  <c:v>5</c:v>
                </c:pt>
                <c:pt idx="149">
                  <c:v>6</c:v>
                </c:pt>
                <c:pt idx="150">
                  <c:v>7</c:v>
                </c:pt>
                <c:pt idx="151">
                  <c:v>8</c:v>
                </c:pt>
                <c:pt idx="152">
                  <c:v>9</c:v>
                </c:pt>
                <c:pt idx="153">
                  <c:v>10</c:v>
                </c:pt>
                <c:pt idx="154">
                  <c:v>11</c:v>
                </c:pt>
                <c:pt idx="155">
                  <c:v>12</c:v>
                </c:pt>
                <c:pt idx="156">
                  <c:v>2018</c:v>
                </c:pt>
                <c:pt idx="157">
                  <c:v>2</c:v>
                </c:pt>
                <c:pt idx="158">
                  <c:v>3</c:v>
                </c:pt>
                <c:pt idx="159">
                  <c:v>4</c:v>
                </c:pt>
                <c:pt idx="160">
                  <c:v>5</c:v>
                </c:pt>
                <c:pt idx="161">
                  <c:v>6</c:v>
                </c:pt>
                <c:pt idx="162">
                  <c:v>7</c:v>
                </c:pt>
                <c:pt idx="163">
                  <c:v>8</c:v>
                </c:pt>
                <c:pt idx="164">
                  <c:v>9</c:v>
                </c:pt>
                <c:pt idx="165">
                  <c:v>10</c:v>
                </c:pt>
                <c:pt idx="166">
                  <c:v>11</c:v>
                </c:pt>
                <c:pt idx="167">
                  <c:v>12</c:v>
                </c:pt>
                <c:pt idx="168">
                  <c:v>2019</c:v>
                </c:pt>
                <c:pt idx="169">
                  <c:v>2</c:v>
                </c:pt>
                <c:pt idx="170">
                  <c:v>3</c:v>
                </c:pt>
                <c:pt idx="171">
                  <c:v>4</c:v>
                </c:pt>
                <c:pt idx="172">
                  <c:v>5</c:v>
                </c:pt>
                <c:pt idx="173">
                  <c:v>6</c:v>
                </c:pt>
                <c:pt idx="174">
                  <c:v>7</c:v>
                </c:pt>
                <c:pt idx="175">
                  <c:v>8</c:v>
                </c:pt>
                <c:pt idx="176">
                  <c:v>9</c:v>
                </c:pt>
                <c:pt idx="177">
                  <c:v>10</c:v>
                </c:pt>
                <c:pt idx="178">
                  <c:v>11</c:v>
                </c:pt>
                <c:pt idx="179">
                  <c:v>12</c:v>
                </c:pt>
              </c:strCache>
            </c:strRef>
          </c:cat>
          <c:val>
            <c:numRef>
              <c:f>Taul1!$B$2:$B$181</c:f>
              <c:numCache>
                <c:formatCode>General</c:formatCode>
                <c:ptCount val="180"/>
                <c:pt idx="0">
                  <c:v>4.5246851699999997</c:v>
                </c:pt>
                <c:pt idx="1">
                  <c:v>1.99488907333333</c:v>
                </c:pt>
                <c:pt idx="2">
                  <c:v>3.2433392699999999</c:v>
                </c:pt>
                <c:pt idx="3">
                  <c:v>2.6420885833333299</c:v>
                </c:pt>
                <c:pt idx="4">
                  <c:v>-1.7381797133333301</c:v>
                </c:pt>
                <c:pt idx="5">
                  <c:v>6.8788133533333298</c:v>
                </c:pt>
                <c:pt idx="6">
                  <c:v>10.70526679</c:v>
                </c:pt>
                <c:pt idx="7">
                  <c:v>10.142850943333301</c:v>
                </c:pt>
                <c:pt idx="8">
                  <c:v>8.6395219999999995</c:v>
                </c:pt>
                <c:pt idx="9">
                  <c:v>12.5325402333333</c:v>
                </c:pt>
                <c:pt idx="10">
                  <c:v>12.6074058266666</c:v>
                </c:pt>
                <c:pt idx="11">
                  <c:v>8.8604339000000003</c:v>
                </c:pt>
                <c:pt idx="12">
                  <c:v>10.948446466666599</c:v>
                </c:pt>
                <c:pt idx="13">
                  <c:v>12.022765700000001</c:v>
                </c:pt>
                <c:pt idx="14">
                  <c:v>13.6260891999999</c:v>
                </c:pt>
                <c:pt idx="15">
                  <c:v>15.5588274633333</c:v>
                </c:pt>
                <c:pt idx="16">
                  <c:v>13.4931119033333</c:v>
                </c:pt>
                <c:pt idx="17">
                  <c:v>16.4904200633333</c:v>
                </c:pt>
                <c:pt idx="18">
                  <c:v>18.1328264266666</c:v>
                </c:pt>
                <c:pt idx="19">
                  <c:v>14.464192166666599</c:v>
                </c:pt>
                <c:pt idx="20">
                  <c:v>15.808885166666601</c:v>
                </c:pt>
                <c:pt idx="21">
                  <c:v>18.413187339999901</c:v>
                </c:pt>
                <c:pt idx="22">
                  <c:v>17.190263736666601</c:v>
                </c:pt>
                <c:pt idx="23">
                  <c:v>17.3328130999999</c:v>
                </c:pt>
                <c:pt idx="24">
                  <c:v>14.436856763333299</c:v>
                </c:pt>
                <c:pt idx="25">
                  <c:v>17.181579673333299</c:v>
                </c:pt>
                <c:pt idx="26">
                  <c:v>20.6145428433333</c:v>
                </c:pt>
                <c:pt idx="27">
                  <c:v>20.510209516666599</c:v>
                </c:pt>
                <c:pt idx="28">
                  <c:v>20.013418266666601</c:v>
                </c:pt>
                <c:pt idx="29">
                  <c:v>17.877704099999999</c:v>
                </c:pt>
                <c:pt idx="30">
                  <c:v>17.748896633333299</c:v>
                </c:pt>
                <c:pt idx="31">
                  <c:v>18.1966848333333</c:v>
                </c:pt>
                <c:pt idx="32">
                  <c:v>15.224214099999999</c:v>
                </c:pt>
                <c:pt idx="33">
                  <c:v>15.189568099999899</c:v>
                </c:pt>
                <c:pt idx="34">
                  <c:v>15.6297920999999</c:v>
                </c:pt>
                <c:pt idx="35">
                  <c:v>15.9471811</c:v>
                </c:pt>
                <c:pt idx="36">
                  <c:v>14.910770599999999</c:v>
                </c:pt>
                <c:pt idx="37">
                  <c:v>5.1161160999999904</c:v>
                </c:pt>
                <c:pt idx="38">
                  <c:v>2.3542182</c:v>
                </c:pt>
                <c:pt idx="39">
                  <c:v>1.8142204</c:v>
                </c:pt>
                <c:pt idx="40">
                  <c:v>2.3120841666666698</c:v>
                </c:pt>
                <c:pt idx="41">
                  <c:v>-1.09322662999999</c:v>
                </c:pt>
                <c:pt idx="42">
                  <c:v>-2.8365335899999899</c:v>
                </c:pt>
                <c:pt idx="43">
                  <c:v>-6.85733108999999</c:v>
                </c:pt>
                <c:pt idx="44">
                  <c:v>-8.6856518333333295</c:v>
                </c:pt>
                <c:pt idx="45">
                  <c:v>-10.868534523333301</c:v>
                </c:pt>
                <c:pt idx="46">
                  <c:v>-30.408842303333302</c:v>
                </c:pt>
                <c:pt idx="47">
                  <c:v>-33.724645926666597</c:v>
                </c:pt>
                <c:pt idx="48">
                  <c:v>-31.435548996666601</c:v>
                </c:pt>
                <c:pt idx="49">
                  <c:v>-36.238472576666602</c:v>
                </c:pt>
                <c:pt idx="50">
                  <c:v>-36.655472189999998</c:v>
                </c:pt>
                <c:pt idx="51">
                  <c:v>-32.096991759999902</c:v>
                </c:pt>
                <c:pt idx="52">
                  <c:v>-30.2491559199999</c:v>
                </c:pt>
                <c:pt idx="53">
                  <c:v>-30.395493009999999</c:v>
                </c:pt>
                <c:pt idx="54">
                  <c:v>-21.099164143333301</c:v>
                </c:pt>
                <c:pt idx="55">
                  <c:v>-19.926898113333301</c:v>
                </c:pt>
                <c:pt idx="56">
                  <c:v>-15.8687391533333</c:v>
                </c:pt>
                <c:pt idx="57">
                  <c:v>-14.35927936</c:v>
                </c:pt>
                <c:pt idx="58">
                  <c:v>-14.6543571433333</c:v>
                </c:pt>
                <c:pt idx="59">
                  <c:v>-7.6518267699999996</c:v>
                </c:pt>
                <c:pt idx="60">
                  <c:v>-6.2751900566666601</c:v>
                </c:pt>
                <c:pt idx="61">
                  <c:v>-5.4669642200000004</c:v>
                </c:pt>
                <c:pt idx="62">
                  <c:v>-5.7061461099999997</c:v>
                </c:pt>
                <c:pt idx="63">
                  <c:v>-0.90289719666666601</c:v>
                </c:pt>
                <c:pt idx="64">
                  <c:v>5.9853127999999902</c:v>
                </c:pt>
                <c:pt idx="65">
                  <c:v>2.7389530333333298</c:v>
                </c:pt>
                <c:pt idx="66">
                  <c:v>3.3995814599999901</c:v>
                </c:pt>
                <c:pt idx="67">
                  <c:v>5.0628658833333304</c:v>
                </c:pt>
                <c:pt idx="68">
                  <c:v>3.1514116699999999</c:v>
                </c:pt>
                <c:pt idx="69">
                  <c:v>7.27910258</c:v>
                </c:pt>
                <c:pt idx="70">
                  <c:v>6.0195502933333298</c:v>
                </c:pt>
                <c:pt idx="71">
                  <c:v>6.3196712399999999</c:v>
                </c:pt>
                <c:pt idx="72">
                  <c:v>2.5409817866666602</c:v>
                </c:pt>
                <c:pt idx="73">
                  <c:v>3.3210101166666601</c:v>
                </c:pt>
                <c:pt idx="74">
                  <c:v>8.2166073466666596</c:v>
                </c:pt>
                <c:pt idx="75">
                  <c:v>4.0778443099999997</c:v>
                </c:pt>
                <c:pt idx="76">
                  <c:v>6.5748333466666598</c:v>
                </c:pt>
                <c:pt idx="77">
                  <c:v>6.4139422366666601</c:v>
                </c:pt>
                <c:pt idx="78">
                  <c:v>-0.79394957000000399</c:v>
                </c:pt>
                <c:pt idx="79">
                  <c:v>-5.1355864699999998</c:v>
                </c:pt>
                <c:pt idx="80">
                  <c:v>-8.1663262766666591</c:v>
                </c:pt>
                <c:pt idx="81">
                  <c:v>-5.0539821233333297</c:v>
                </c:pt>
                <c:pt idx="82">
                  <c:v>-9.0168777399999893</c:v>
                </c:pt>
                <c:pt idx="83">
                  <c:v>-10.4003188299999</c:v>
                </c:pt>
                <c:pt idx="84">
                  <c:v>-9.4692551233333297</c:v>
                </c:pt>
                <c:pt idx="85">
                  <c:v>-2.8756635566666602</c:v>
                </c:pt>
                <c:pt idx="86">
                  <c:v>-4.6969144566666703</c:v>
                </c:pt>
                <c:pt idx="87">
                  <c:v>-1.1535217333333301</c:v>
                </c:pt>
                <c:pt idx="88">
                  <c:v>-9.8494388133333306</c:v>
                </c:pt>
                <c:pt idx="89">
                  <c:v>-6.8008943266666604</c:v>
                </c:pt>
                <c:pt idx="90">
                  <c:v>-7.2505950333333304</c:v>
                </c:pt>
                <c:pt idx="91">
                  <c:v>-8.8221263200000006</c:v>
                </c:pt>
                <c:pt idx="92">
                  <c:v>-7.3769063333333298</c:v>
                </c:pt>
                <c:pt idx="93">
                  <c:v>-11.0122714133333</c:v>
                </c:pt>
                <c:pt idx="94">
                  <c:v>-11.9778445333333</c:v>
                </c:pt>
                <c:pt idx="95">
                  <c:v>-10.316079949999899</c:v>
                </c:pt>
                <c:pt idx="96">
                  <c:v>-10.8727768466666</c:v>
                </c:pt>
                <c:pt idx="97">
                  <c:v>-6.6002460199999904</c:v>
                </c:pt>
                <c:pt idx="98">
                  <c:v>-8.6959064799999997</c:v>
                </c:pt>
                <c:pt idx="99">
                  <c:v>-6.9600600933333299</c:v>
                </c:pt>
                <c:pt idx="100">
                  <c:v>-3.9179237266666598</c:v>
                </c:pt>
                <c:pt idx="101">
                  <c:v>-7.3472170999999902</c:v>
                </c:pt>
                <c:pt idx="102">
                  <c:v>-9.5264153833333296</c:v>
                </c:pt>
                <c:pt idx="103">
                  <c:v>-12.275981776666599</c:v>
                </c:pt>
                <c:pt idx="104">
                  <c:v>-13.52495585</c:v>
                </c:pt>
                <c:pt idx="105">
                  <c:v>-13.9573614233333</c:v>
                </c:pt>
                <c:pt idx="106">
                  <c:v>-7.1760254833333299</c:v>
                </c:pt>
                <c:pt idx="107">
                  <c:v>-8.3763686799999899</c:v>
                </c:pt>
                <c:pt idx="108">
                  <c:v>-9.9615998300000008</c:v>
                </c:pt>
                <c:pt idx="109">
                  <c:v>-6.4866948266666604</c:v>
                </c:pt>
                <c:pt idx="110">
                  <c:v>-7.2144643366666603</c:v>
                </c:pt>
                <c:pt idx="111">
                  <c:v>-5.6672240499999997</c:v>
                </c:pt>
                <c:pt idx="112">
                  <c:v>-5.0339402566666598</c:v>
                </c:pt>
                <c:pt idx="113">
                  <c:v>-8.5992335600000001</c:v>
                </c:pt>
                <c:pt idx="114">
                  <c:v>-9.6742021633333302</c:v>
                </c:pt>
                <c:pt idx="115">
                  <c:v>-7.7354165733333202</c:v>
                </c:pt>
                <c:pt idx="116">
                  <c:v>-12.181909640000001</c:v>
                </c:pt>
                <c:pt idx="117">
                  <c:v>-9.1250936633333293</c:v>
                </c:pt>
                <c:pt idx="118">
                  <c:v>-8.6229189300000009</c:v>
                </c:pt>
                <c:pt idx="119">
                  <c:v>-9.0951160433333307</c:v>
                </c:pt>
                <c:pt idx="120">
                  <c:v>-7.4490046333333302</c:v>
                </c:pt>
                <c:pt idx="121">
                  <c:v>-7.3245604766666599</c:v>
                </c:pt>
                <c:pt idx="122">
                  <c:v>-8.9022525199999993</c:v>
                </c:pt>
                <c:pt idx="123">
                  <c:v>-11.728573559999999</c:v>
                </c:pt>
                <c:pt idx="124">
                  <c:v>-10.7380281133333</c:v>
                </c:pt>
                <c:pt idx="125">
                  <c:v>-7.4482352966666596</c:v>
                </c:pt>
                <c:pt idx="126">
                  <c:v>-10.101036953333301</c:v>
                </c:pt>
                <c:pt idx="127">
                  <c:v>-12.084882279999899</c:v>
                </c:pt>
                <c:pt idx="128">
                  <c:v>-9.5467427366666602</c:v>
                </c:pt>
                <c:pt idx="129">
                  <c:v>-7.0509933933333304</c:v>
                </c:pt>
                <c:pt idx="130">
                  <c:v>-9.5190202766666605</c:v>
                </c:pt>
                <c:pt idx="131">
                  <c:v>-10.834979150000001</c:v>
                </c:pt>
                <c:pt idx="132">
                  <c:v>-7.9946389633333297</c:v>
                </c:pt>
                <c:pt idx="133">
                  <c:v>-7.88118053</c:v>
                </c:pt>
                <c:pt idx="134">
                  <c:v>-4.4085786866666599</c:v>
                </c:pt>
                <c:pt idx="135">
                  <c:v>-7.8643526733333298</c:v>
                </c:pt>
                <c:pt idx="136">
                  <c:v>-11.8672916766666</c:v>
                </c:pt>
                <c:pt idx="137">
                  <c:v>-10.6657393633333</c:v>
                </c:pt>
                <c:pt idx="138">
                  <c:v>-13.450176783333299</c:v>
                </c:pt>
                <c:pt idx="139">
                  <c:v>-9.1457534066666604</c:v>
                </c:pt>
                <c:pt idx="140">
                  <c:v>0.45948469333333197</c:v>
                </c:pt>
                <c:pt idx="141">
                  <c:v>-1.39385408666666</c:v>
                </c:pt>
                <c:pt idx="142">
                  <c:v>-3.7411064766666602</c:v>
                </c:pt>
                <c:pt idx="143">
                  <c:v>1.0931317699999901</c:v>
                </c:pt>
                <c:pt idx="144">
                  <c:v>1.9090895966666599</c:v>
                </c:pt>
                <c:pt idx="145">
                  <c:v>3.0324385733333301</c:v>
                </c:pt>
                <c:pt idx="146">
                  <c:v>6.4687749933333301</c:v>
                </c:pt>
                <c:pt idx="147">
                  <c:v>4.5552498666666601</c:v>
                </c:pt>
                <c:pt idx="148">
                  <c:v>8.5846091666666595</c:v>
                </c:pt>
                <c:pt idx="149">
                  <c:v>8.9947133000000008</c:v>
                </c:pt>
                <c:pt idx="150">
                  <c:v>9.8681205666666596</c:v>
                </c:pt>
                <c:pt idx="151">
                  <c:v>6.2071774333333298</c:v>
                </c:pt>
                <c:pt idx="152">
                  <c:v>9.9353994999999902</c:v>
                </c:pt>
                <c:pt idx="153">
                  <c:v>12.074531299999901</c:v>
                </c:pt>
                <c:pt idx="154">
                  <c:v>14.490307833333301</c:v>
                </c:pt>
                <c:pt idx="155">
                  <c:v>16.496122966666601</c:v>
                </c:pt>
                <c:pt idx="156">
                  <c:v>15.47031232</c:v>
                </c:pt>
                <c:pt idx="157">
                  <c:v>14.70389458</c:v>
                </c:pt>
                <c:pt idx="158">
                  <c:v>11.919776990000001</c:v>
                </c:pt>
                <c:pt idx="159">
                  <c:v>12.943620559999999</c:v>
                </c:pt>
                <c:pt idx="160">
                  <c:v>10.1994101333333</c:v>
                </c:pt>
                <c:pt idx="161">
                  <c:v>14.163606666666601</c:v>
                </c:pt>
                <c:pt idx="162">
                  <c:v>13.4015986</c:v>
                </c:pt>
                <c:pt idx="163">
                  <c:v>11.209704199999999</c:v>
                </c:pt>
                <c:pt idx="164">
                  <c:v>9.9691496999999991</c:v>
                </c:pt>
                <c:pt idx="165">
                  <c:v>8.5770108999999994</c:v>
                </c:pt>
                <c:pt idx="166">
                  <c:v>5.4391827666666597</c:v>
                </c:pt>
                <c:pt idx="167">
                  <c:v>2.1893895333333302</c:v>
                </c:pt>
                <c:pt idx="168">
                  <c:v>3.8652069333333299</c:v>
                </c:pt>
                <c:pt idx="169">
                  <c:v>-1.1282157633333301</c:v>
                </c:pt>
                <c:pt idx="170">
                  <c:v>7.4716999999997299E-2</c:v>
                </c:pt>
                <c:pt idx="171">
                  <c:v>-0.97379592333333598</c:v>
                </c:pt>
                <c:pt idx="172">
                  <c:v>0.39873245333333301</c:v>
                </c:pt>
                <c:pt idx="173">
                  <c:v>-4.4514215433333302</c:v>
                </c:pt>
                <c:pt idx="174">
                  <c:v>-4.3440546133333298</c:v>
                </c:pt>
                <c:pt idx="175">
                  <c:v>-2.2632665300000001</c:v>
                </c:pt>
                <c:pt idx="176">
                  <c:v>-5.2381152533333299</c:v>
                </c:pt>
                <c:pt idx="177">
                  <c:v>-7.2820032866666597</c:v>
                </c:pt>
                <c:pt idx="178">
                  <c:v>-7.0996112933333198</c:v>
                </c:pt>
              </c:numCache>
            </c:numRef>
          </c:val>
          <c:smooth val="0"/>
          <c:extLst>
            <c:ext xmlns:c16="http://schemas.microsoft.com/office/drawing/2014/chart" uri="{C3380CC4-5D6E-409C-BE32-E72D297353CC}">
              <c16:uniqueId val="{00000002-A423-4F09-98CC-C881E647E97E}"/>
            </c:ext>
          </c:extLst>
        </c:ser>
        <c:ser>
          <c:idx val="1"/>
          <c:order val="3"/>
          <c:tx>
            <c:strRef>
              <c:f>Taul1!#REF!</c:f>
              <c:strCache>
                <c:ptCount val="1"/>
                <c:pt idx="0">
                  <c:v>#REF!</c:v>
                </c:pt>
              </c:strCache>
            </c:strRef>
          </c:tx>
          <c:marker>
            <c:symbol val="none"/>
          </c:marker>
          <c:cat>
            <c:strRef>
              <c:f>Taul1!$A$2:$A$181</c:f>
              <c:strCache>
                <c:ptCount val="180"/>
                <c:pt idx="0">
                  <c:v>2005</c:v>
                </c:pt>
                <c:pt idx="1">
                  <c:v>2005/02</c:v>
                </c:pt>
                <c:pt idx="2">
                  <c:v>2005/03</c:v>
                </c:pt>
                <c:pt idx="3">
                  <c:v>2005/04</c:v>
                </c:pt>
                <c:pt idx="4">
                  <c:v>2005/05</c:v>
                </c:pt>
                <c:pt idx="5">
                  <c:v>2005/06</c:v>
                </c:pt>
                <c:pt idx="6">
                  <c:v>2005/07</c:v>
                </c:pt>
                <c:pt idx="7">
                  <c:v>2005/08</c:v>
                </c:pt>
                <c:pt idx="8">
                  <c:v>2005/09</c:v>
                </c:pt>
                <c:pt idx="9">
                  <c:v>2005/10</c:v>
                </c:pt>
                <c:pt idx="10">
                  <c:v>2005/11</c:v>
                </c:pt>
                <c:pt idx="11">
                  <c:v>2005/12</c:v>
                </c:pt>
                <c:pt idx="12">
                  <c:v>2006</c:v>
                </c:pt>
                <c:pt idx="13">
                  <c:v>2006/02</c:v>
                </c:pt>
                <c:pt idx="14">
                  <c:v>2006/03</c:v>
                </c:pt>
                <c:pt idx="15">
                  <c:v>2006/04</c:v>
                </c:pt>
                <c:pt idx="16">
                  <c:v>2006/05</c:v>
                </c:pt>
                <c:pt idx="17">
                  <c:v>2006/06</c:v>
                </c:pt>
                <c:pt idx="18">
                  <c:v>2006/07</c:v>
                </c:pt>
                <c:pt idx="19">
                  <c:v>2006/08</c:v>
                </c:pt>
                <c:pt idx="20">
                  <c:v>2006/09</c:v>
                </c:pt>
                <c:pt idx="21">
                  <c:v>2006/10</c:v>
                </c:pt>
                <c:pt idx="22">
                  <c:v>2006/11</c:v>
                </c:pt>
                <c:pt idx="23">
                  <c:v>2006/12</c:v>
                </c:pt>
                <c:pt idx="24">
                  <c:v>2007</c:v>
                </c:pt>
                <c:pt idx="25">
                  <c:v>2007/02</c:v>
                </c:pt>
                <c:pt idx="26">
                  <c:v>2007/03</c:v>
                </c:pt>
                <c:pt idx="27">
                  <c:v>2007/04</c:v>
                </c:pt>
                <c:pt idx="28">
                  <c:v>2007/05</c:v>
                </c:pt>
                <c:pt idx="29">
                  <c:v>2007/06</c:v>
                </c:pt>
                <c:pt idx="30">
                  <c:v>2007/07</c:v>
                </c:pt>
                <c:pt idx="31">
                  <c:v>2007/08</c:v>
                </c:pt>
                <c:pt idx="32">
                  <c:v>2007/09</c:v>
                </c:pt>
                <c:pt idx="33">
                  <c:v>2007/10</c:v>
                </c:pt>
                <c:pt idx="34">
                  <c:v>2007/11</c:v>
                </c:pt>
                <c:pt idx="35">
                  <c:v>2007/12</c:v>
                </c:pt>
                <c:pt idx="36">
                  <c:v>2008</c:v>
                </c:pt>
                <c:pt idx="37">
                  <c:v>2008/02</c:v>
                </c:pt>
                <c:pt idx="38">
                  <c:v>2008/03</c:v>
                </c:pt>
                <c:pt idx="39">
                  <c:v>2008/04</c:v>
                </c:pt>
                <c:pt idx="40">
                  <c:v>2008/05</c:v>
                </c:pt>
                <c:pt idx="41">
                  <c:v>2008/06</c:v>
                </c:pt>
                <c:pt idx="42">
                  <c:v>2008/07</c:v>
                </c:pt>
                <c:pt idx="43">
                  <c:v>2008/08</c:v>
                </c:pt>
                <c:pt idx="44">
                  <c:v>2008/09</c:v>
                </c:pt>
                <c:pt idx="45">
                  <c:v>2008/10</c:v>
                </c:pt>
                <c:pt idx="46">
                  <c:v>2008/11</c:v>
                </c:pt>
                <c:pt idx="47">
                  <c:v>2008/12</c:v>
                </c:pt>
                <c:pt idx="48">
                  <c:v>2009</c:v>
                </c:pt>
                <c:pt idx="49">
                  <c:v>2009/02</c:v>
                </c:pt>
                <c:pt idx="50">
                  <c:v>2009/03</c:v>
                </c:pt>
                <c:pt idx="51">
                  <c:v>2009/04</c:v>
                </c:pt>
                <c:pt idx="52">
                  <c:v>2009/05</c:v>
                </c:pt>
                <c:pt idx="53">
                  <c:v>2009/06</c:v>
                </c:pt>
                <c:pt idx="54">
                  <c:v>2009/07</c:v>
                </c:pt>
                <c:pt idx="55">
                  <c:v>2009/08</c:v>
                </c:pt>
                <c:pt idx="56">
                  <c:v>2009/09</c:v>
                </c:pt>
                <c:pt idx="57">
                  <c:v>2009/10</c:v>
                </c:pt>
                <c:pt idx="58">
                  <c:v>2009/11</c:v>
                </c:pt>
                <c:pt idx="59">
                  <c:v>2009/12</c:v>
                </c:pt>
                <c:pt idx="60">
                  <c:v>2010</c:v>
                </c:pt>
                <c:pt idx="61">
                  <c:v>2010/02</c:v>
                </c:pt>
                <c:pt idx="62">
                  <c:v>2010/03</c:v>
                </c:pt>
                <c:pt idx="63">
                  <c:v>2010/04</c:v>
                </c:pt>
                <c:pt idx="64">
                  <c:v>2010/05</c:v>
                </c:pt>
                <c:pt idx="65">
                  <c:v>2010/06</c:v>
                </c:pt>
                <c:pt idx="66">
                  <c:v>2010/07</c:v>
                </c:pt>
                <c:pt idx="67">
                  <c:v>2010/08</c:v>
                </c:pt>
                <c:pt idx="68">
                  <c:v>2010/09</c:v>
                </c:pt>
                <c:pt idx="69">
                  <c:v>2010/10</c:v>
                </c:pt>
                <c:pt idx="70">
                  <c:v>2010/11</c:v>
                </c:pt>
                <c:pt idx="71">
                  <c:v>2010/12</c:v>
                </c:pt>
                <c:pt idx="72">
                  <c:v>2011</c:v>
                </c:pt>
                <c:pt idx="73">
                  <c:v>2011/02</c:v>
                </c:pt>
                <c:pt idx="74">
                  <c:v>2011/03</c:v>
                </c:pt>
                <c:pt idx="75">
                  <c:v>2011/04</c:v>
                </c:pt>
                <c:pt idx="76">
                  <c:v>2011/05</c:v>
                </c:pt>
                <c:pt idx="77">
                  <c:v>2011/06</c:v>
                </c:pt>
                <c:pt idx="78">
                  <c:v>2011/07</c:v>
                </c:pt>
                <c:pt idx="79">
                  <c:v>2011/08</c:v>
                </c:pt>
                <c:pt idx="80">
                  <c:v>2011/09</c:v>
                </c:pt>
                <c:pt idx="81">
                  <c:v>2011/10</c:v>
                </c:pt>
                <c:pt idx="82">
                  <c:v>2011/11</c:v>
                </c:pt>
                <c:pt idx="83">
                  <c:v>2011/12</c:v>
                </c:pt>
                <c:pt idx="84">
                  <c:v>2012</c:v>
                </c:pt>
                <c:pt idx="85">
                  <c:v>2012/02</c:v>
                </c:pt>
                <c:pt idx="86">
                  <c:v>2012/03</c:v>
                </c:pt>
                <c:pt idx="87">
                  <c:v>2012/04</c:v>
                </c:pt>
                <c:pt idx="88">
                  <c:v>2012/05</c:v>
                </c:pt>
                <c:pt idx="89">
                  <c:v>2012/06</c:v>
                </c:pt>
                <c:pt idx="90">
                  <c:v>2012/07</c:v>
                </c:pt>
                <c:pt idx="91">
                  <c:v>2012/08</c:v>
                </c:pt>
                <c:pt idx="92">
                  <c:v>2012/09</c:v>
                </c:pt>
                <c:pt idx="93">
                  <c:v>2012/10</c:v>
                </c:pt>
                <c:pt idx="94">
                  <c:v>2012/11</c:v>
                </c:pt>
                <c:pt idx="95">
                  <c:v>2012/12</c:v>
                </c:pt>
                <c:pt idx="96">
                  <c:v>2013</c:v>
                </c:pt>
                <c:pt idx="97">
                  <c:v>2</c:v>
                </c:pt>
                <c:pt idx="98">
                  <c:v>3</c:v>
                </c:pt>
                <c:pt idx="99">
                  <c:v>4</c:v>
                </c:pt>
                <c:pt idx="100">
                  <c:v>5</c:v>
                </c:pt>
                <c:pt idx="101">
                  <c:v>6</c:v>
                </c:pt>
                <c:pt idx="102">
                  <c:v>7</c:v>
                </c:pt>
                <c:pt idx="103">
                  <c:v>8</c:v>
                </c:pt>
                <c:pt idx="104">
                  <c:v>9</c:v>
                </c:pt>
                <c:pt idx="105">
                  <c:v>10</c:v>
                </c:pt>
                <c:pt idx="106">
                  <c:v>11</c:v>
                </c:pt>
                <c:pt idx="107">
                  <c:v>12</c:v>
                </c:pt>
                <c:pt idx="108">
                  <c:v>2014</c:v>
                </c:pt>
                <c:pt idx="109">
                  <c:v>2</c:v>
                </c:pt>
                <c:pt idx="110">
                  <c:v>3</c:v>
                </c:pt>
                <c:pt idx="111">
                  <c:v>4</c:v>
                </c:pt>
                <c:pt idx="112">
                  <c:v>5</c:v>
                </c:pt>
                <c:pt idx="113">
                  <c:v>6</c:v>
                </c:pt>
                <c:pt idx="114">
                  <c:v>7</c:v>
                </c:pt>
                <c:pt idx="115">
                  <c:v>8</c:v>
                </c:pt>
                <c:pt idx="116">
                  <c:v>9</c:v>
                </c:pt>
                <c:pt idx="117">
                  <c:v>10</c:v>
                </c:pt>
                <c:pt idx="118">
                  <c:v>11</c:v>
                </c:pt>
                <c:pt idx="119">
                  <c:v>12</c:v>
                </c:pt>
                <c:pt idx="120">
                  <c:v>2015</c:v>
                </c:pt>
                <c:pt idx="121">
                  <c:v>2</c:v>
                </c:pt>
                <c:pt idx="122">
                  <c:v>3</c:v>
                </c:pt>
                <c:pt idx="123">
                  <c:v>4</c:v>
                </c:pt>
                <c:pt idx="124">
                  <c:v>5</c:v>
                </c:pt>
                <c:pt idx="125">
                  <c:v>6</c:v>
                </c:pt>
                <c:pt idx="126">
                  <c:v>7</c:v>
                </c:pt>
                <c:pt idx="127">
                  <c:v>8</c:v>
                </c:pt>
                <c:pt idx="128">
                  <c:v>9</c:v>
                </c:pt>
                <c:pt idx="129">
                  <c:v>10</c:v>
                </c:pt>
                <c:pt idx="130">
                  <c:v>11</c:v>
                </c:pt>
                <c:pt idx="131">
                  <c:v>12</c:v>
                </c:pt>
                <c:pt idx="132">
                  <c:v>2016</c:v>
                </c:pt>
                <c:pt idx="133">
                  <c:v>2</c:v>
                </c:pt>
                <c:pt idx="134">
                  <c:v>3</c:v>
                </c:pt>
                <c:pt idx="135">
                  <c:v>4</c:v>
                </c:pt>
                <c:pt idx="136">
                  <c:v>5</c:v>
                </c:pt>
                <c:pt idx="137">
                  <c:v>6</c:v>
                </c:pt>
                <c:pt idx="138">
                  <c:v>7</c:v>
                </c:pt>
                <c:pt idx="139">
                  <c:v>8</c:v>
                </c:pt>
                <c:pt idx="140">
                  <c:v>9</c:v>
                </c:pt>
                <c:pt idx="141">
                  <c:v>10</c:v>
                </c:pt>
                <c:pt idx="142">
                  <c:v>11</c:v>
                </c:pt>
                <c:pt idx="143">
                  <c:v>12</c:v>
                </c:pt>
                <c:pt idx="144">
                  <c:v>2017</c:v>
                </c:pt>
                <c:pt idx="145">
                  <c:v>2</c:v>
                </c:pt>
                <c:pt idx="146">
                  <c:v>3</c:v>
                </c:pt>
                <c:pt idx="147">
                  <c:v>4</c:v>
                </c:pt>
                <c:pt idx="148">
                  <c:v>5</c:v>
                </c:pt>
                <c:pt idx="149">
                  <c:v>6</c:v>
                </c:pt>
                <c:pt idx="150">
                  <c:v>7</c:v>
                </c:pt>
                <c:pt idx="151">
                  <c:v>8</c:v>
                </c:pt>
                <c:pt idx="152">
                  <c:v>9</c:v>
                </c:pt>
                <c:pt idx="153">
                  <c:v>10</c:v>
                </c:pt>
                <c:pt idx="154">
                  <c:v>11</c:v>
                </c:pt>
                <c:pt idx="155">
                  <c:v>12</c:v>
                </c:pt>
                <c:pt idx="156">
                  <c:v>2018</c:v>
                </c:pt>
                <c:pt idx="157">
                  <c:v>2</c:v>
                </c:pt>
                <c:pt idx="158">
                  <c:v>3</c:v>
                </c:pt>
                <c:pt idx="159">
                  <c:v>4</c:v>
                </c:pt>
                <c:pt idx="160">
                  <c:v>5</c:v>
                </c:pt>
                <c:pt idx="161">
                  <c:v>6</c:v>
                </c:pt>
                <c:pt idx="162">
                  <c:v>7</c:v>
                </c:pt>
                <c:pt idx="163">
                  <c:v>8</c:v>
                </c:pt>
                <c:pt idx="164">
                  <c:v>9</c:v>
                </c:pt>
                <c:pt idx="165">
                  <c:v>10</c:v>
                </c:pt>
                <c:pt idx="166">
                  <c:v>11</c:v>
                </c:pt>
                <c:pt idx="167">
                  <c:v>12</c:v>
                </c:pt>
                <c:pt idx="168">
                  <c:v>2019</c:v>
                </c:pt>
                <c:pt idx="169">
                  <c:v>2</c:v>
                </c:pt>
                <c:pt idx="170">
                  <c:v>3</c:v>
                </c:pt>
                <c:pt idx="171">
                  <c:v>4</c:v>
                </c:pt>
                <c:pt idx="172">
                  <c:v>5</c:v>
                </c:pt>
                <c:pt idx="173">
                  <c:v>6</c:v>
                </c:pt>
                <c:pt idx="174">
                  <c:v>7</c:v>
                </c:pt>
                <c:pt idx="175">
                  <c:v>8</c:v>
                </c:pt>
                <c:pt idx="176">
                  <c:v>9</c:v>
                </c:pt>
                <c:pt idx="177">
                  <c:v>10</c:v>
                </c:pt>
                <c:pt idx="178">
                  <c:v>11</c:v>
                </c:pt>
                <c:pt idx="179">
                  <c:v>12</c:v>
                </c:pt>
              </c:strCache>
            </c:strRef>
          </c:cat>
          <c:val>
            <c:numRef>
              <c:f>Taul1!#REF!</c:f>
              <c:numCache>
                <c:formatCode>General</c:formatCode>
                <c:ptCount val="1"/>
                <c:pt idx="0">
                  <c:v>1</c:v>
                </c:pt>
              </c:numCache>
            </c:numRef>
          </c:val>
          <c:smooth val="0"/>
          <c:extLst>
            <c:ext xmlns:c16="http://schemas.microsoft.com/office/drawing/2014/chart" uri="{C3380CC4-5D6E-409C-BE32-E72D297353CC}">
              <c16:uniqueId val="{00000003-A423-4F09-98CC-C881E647E97E}"/>
            </c:ext>
          </c:extLst>
        </c:ser>
        <c:dLbls>
          <c:showLegendKey val="0"/>
          <c:showVal val="0"/>
          <c:showCatName val="0"/>
          <c:showSerName val="0"/>
          <c:showPercent val="0"/>
          <c:showBubbleSize val="0"/>
        </c:dLbls>
        <c:smooth val="0"/>
        <c:axId val="34235904"/>
        <c:axId val="34237440"/>
      </c:lineChart>
      <c:catAx>
        <c:axId val="34235904"/>
        <c:scaling>
          <c:orientation val="minMax"/>
        </c:scaling>
        <c:delete val="0"/>
        <c:axPos val="b"/>
        <c:numFmt formatCode="General" sourceLinked="0"/>
        <c:majorTickMark val="none"/>
        <c:minorTickMark val="none"/>
        <c:tickLblPos val="low"/>
        <c:txPr>
          <a:bodyPr/>
          <a:lstStyle/>
          <a:p>
            <a:pPr>
              <a:defRPr sz="1600">
                <a:solidFill>
                  <a:schemeClr val="tx1"/>
                </a:solidFill>
              </a:defRPr>
            </a:pPr>
            <a:endParaRPr lang="fi-FI"/>
          </a:p>
        </c:txPr>
        <c:crossAx val="34237440"/>
        <c:crosses val="autoZero"/>
        <c:auto val="1"/>
        <c:lblAlgn val="ctr"/>
        <c:lblOffset val="100"/>
        <c:tickLblSkip val="12"/>
        <c:tickMarkSkip val="12"/>
        <c:noMultiLvlLbl val="0"/>
      </c:catAx>
      <c:valAx>
        <c:axId val="34237440"/>
        <c:scaling>
          <c:orientation val="minMax"/>
        </c:scaling>
        <c:delete val="0"/>
        <c:axPos val="l"/>
        <c:majorGridlines/>
        <c:numFmt formatCode="General" sourceLinked="1"/>
        <c:majorTickMark val="out"/>
        <c:minorTickMark val="none"/>
        <c:tickLblPos val="nextTo"/>
        <c:txPr>
          <a:bodyPr/>
          <a:lstStyle/>
          <a:p>
            <a:pPr>
              <a:defRPr sz="1600">
                <a:solidFill>
                  <a:schemeClr val="tx1"/>
                </a:solidFill>
              </a:defRPr>
            </a:pPr>
            <a:endParaRPr lang="fi-FI"/>
          </a:p>
        </c:txPr>
        <c:crossAx val="34235904"/>
        <c:crosses val="autoZero"/>
        <c:crossBetween val="between"/>
      </c:valAx>
    </c:plotArea>
    <c:plotVisOnly val="1"/>
    <c:dispBlanksAs val="gap"/>
    <c:showDLblsOverMax val="0"/>
  </c:chart>
  <c:txPr>
    <a:bodyPr/>
    <a:lstStyle/>
    <a:p>
      <a:pPr>
        <a:defRPr sz="1800">
          <a:solidFill>
            <a:srgbClr val="000000"/>
          </a:solidFill>
          <a:latin typeface="Tahoma" panose="020B0604030504040204" pitchFamily="34" charset="0"/>
          <a:ea typeface="Tahoma" panose="020B0604030504040204" pitchFamily="34" charset="0"/>
          <a:cs typeface="Tahoma" panose="020B0604030504040204" pitchFamily="34" charset="0"/>
        </a:defRPr>
      </a:pPr>
      <a:endParaRPr lang="fi-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7.1817828802318032E-2"/>
          <c:y val="3.3725388560383429E-2"/>
          <c:w val="0.87033387586328237"/>
          <c:h val="0.84809371460146432"/>
        </c:manualLayout>
      </c:layout>
      <c:lineChart>
        <c:grouping val="standard"/>
        <c:varyColors val="0"/>
        <c:ser>
          <c:idx val="0"/>
          <c:order val="0"/>
          <c:tx>
            <c:strRef>
              <c:f>Taul1!$B$1</c:f>
              <c:strCache>
                <c:ptCount val="1"/>
                <c:pt idx="0">
                  <c:v>Suhdannetilanne</c:v>
                </c:pt>
              </c:strCache>
            </c:strRef>
          </c:tx>
          <c:spPr>
            <a:ln w="38100">
              <a:solidFill>
                <a:schemeClr val="accent2"/>
              </a:solidFill>
            </a:ln>
          </c:spPr>
          <c:marker>
            <c:symbol val="none"/>
          </c:marker>
          <c:cat>
            <c:numRef>
              <c:f>Taul1!$A$2:$A$61</c:f>
              <c:numCache>
                <c:formatCode>General</c:formatCode>
                <c:ptCount val="60"/>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pt idx="49">
                  <c:v>2</c:v>
                </c:pt>
                <c:pt idx="50">
                  <c:v>3</c:v>
                </c:pt>
                <c:pt idx="51">
                  <c:v>4</c:v>
                </c:pt>
                <c:pt idx="52">
                  <c:v>2018</c:v>
                </c:pt>
                <c:pt idx="53">
                  <c:v>2</c:v>
                </c:pt>
                <c:pt idx="54">
                  <c:v>3</c:v>
                </c:pt>
                <c:pt idx="55">
                  <c:v>4</c:v>
                </c:pt>
                <c:pt idx="56">
                  <c:v>2019</c:v>
                </c:pt>
                <c:pt idx="57">
                  <c:v>2</c:v>
                </c:pt>
                <c:pt idx="58">
                  <c:v>3</c:v>
                </c:pt>
                <c:pt idx="59">
                  <c:v>4</c:v>
                </c:pt>
              </c:numCache>
            </c:numRef>
          </c:cat>
          <c:val>
            <c:numRef>
              <c:f>Taul1!$B$2:$B$61</c:f>
              <c:numCache>
                <c:formatCode>General</c:formatCode>
                <c:ptCount val="60"/>
                <c:pt idx="0">
                  <c:v>20.567</c:v>
                </c:pt>
                <c:pt idx="1">
                  <c:v>16.443999999999999</c:v>
                </c:pt>
                <c:pt idx="2">
                  <c:v>26.177</c:v>
                </c:pt>
                <c:pt idx="3">
                  <c:v>21.306999999999999</c:v>
                </c:pt>
                <c:pt idx="4">
                  <c:v>39.938000000000002</c:v>
                </c:pt>
                <c:pt idx="5">
                  <c:v>35.628999999999998</c:v>
                </c:pt>
                <c:pt idx="6">
                  <c:v>43.244</c:v>
                </c:pt>
                <c:pt idx="7">
                  <c:v>30.425000000000001</c:v>
                </c:pt>
                <c:pt idx="8">
                  <c:v>23.138000000000002</c:v>
                </c:pt>
                <c:pt idx="9">
                  <c:v>32.618000000000002</c:v>
                </c:pt>
                <c:pt idx="10">
                  <c:v>18.225999999999999</c:v>
                </c:pt>
                <c:pt idx="11">
                  <c:v>26.29</c:v>
                </c:pt>
                <c:pt idx="12">
                  <c:v>29.783999999999999</c:v>
                </c:pt>
                <c:pt idx="13">
                  <c:v>6.101</c:v>
                </c:pt>
                <c:pt idx="14">
                  <c:v>-17.859000000000002</c:v>
                </c:pt>
                <c:pt idx="15">
                  <c:v>-63.768999999999998</c:v>
                </c:pt>
                <c:pt idx="16">
                  <c:v>-70.903999999999996</c:v>
                </c:pt>
                <c:pt idx="17">
                  <c:v>-62.951999999999998</c:v>
                </c:pt>
                <c:pt idx="18">
                  <c:v>-64.591999999999999</c:v>
                </c:pt>
                <c:pt idx="19">
                  <c:v>-53.893000000000001</c:v>
                </c:pt>
                <c:pt idx="20">
                  <c:v>-5.6029999999999998</c:v>
                </c:pt>
                <c:pt idx="21">
                  <c:v>35.456000000000003</c:v>
                </c:pt>
                <c:pt idx="22">
                  <c:v>30.707000000000001</c:v>
                </c:pt>
                <c:pt idx="23">
                  <c:v>55.317999999999998</c:v>
                </c:pt>
                <c:pt idx="24">
                  <c:v>49.505000000000003</c:v>
                </c:pt>
                <c:pt idx="25">
                  <c:v>48.265999999999998</c:v>
                </c:pt>
                <c:pt idx="26">
                  <c:v>2.0030000000000001</c:v>
                </c:pt>
                <c:pt idx="27">
                  <c:v>5.0869999999999997</c:v>
                </c:pt>
                <c:pt idx="28">
                  <c:v>21.745999999999999</c:v>
                </c:pt>
                <c:pt idx="29">
                  <c:v>37.732999999999997</c:v>
                </c:pt>
                <c:pt idx="30">
                  <c:v>7.47</c:v>
                </c:pt>
                <c:pt idx="31">
                  <c:v>-4.7560000000000002</c:v>
                </c:pt>
                <c:pt idx="32">
                  <c:v>1.4139999999999999</c:v>
                </c:pt>
                <c:pt idx="33">
                  <c:v>3.7509999999999999</c:v>
                </c:pt>
                <c:pt idx="34">
                  <c:v>-11.022</c:v>
                </c:pt>
                <c:pt idx="35">
                  <c:v>-3.6920000000000002</c:v>
                </c:pt>
                <c:pt idx="36">
                  <c:v>-4.125</c:v>
                </c:pt>
                <c:pt idx="37">
                  <c:v>13.488</c:v>
                </c:pt>
                <c:pt idx="38">
                  <c:v>2.0230000000000001</c:v>
                </c:pt>
                <c:pt idx="39">
                  <c:v>-11.433</c:v>
                </c:pt>
                <c:pt idx="40">
                  <c:v>1.9530000000000001</c:v>
                </c:pt>
                <c:pt idx="41">
                  <c:v>-4.6760000000000002</c:v>
                </c:pt>
                <c:pt idx="42">
                  <c:v>4.2030000000000003</c:v>
                </c:pt>
                <c:pt idx="43">
                  <c:v>14.542</c:v>
                </c:pt>
                <c:pt idx="44">
                  <c:v>18.571000000000002</c:v>
                </c:pt>
                <c:pt idx="45">
                  <c:v>25.498999999999999</c:v>
                </c:pt>
                <c:pt idx="46">
                  <c:v>22.355</c:v>
                </c:pt>
                <c:pt idx="47">
                  <c:v>26.695</c:v>
                </c:pt>
                <c:pt idx="48">
                  <c:v>25.172000000000001</c:v>
                </c:pt>
                <c:pt idx="49">
                  <c:v>28.550999999999998</c:v>
                </c:pt>
                <c:pt idx="50">
                  <c:v>46.436</c:v>
                </c:pt>
                <c:pt idx="51">
                  <c:v>34.362000000000002</c:v>
                </c:pt>
                <c:pt idx="52">
                  <c:v>26.734000000000002</c:v>
                </c:pt>
                <c:pt idx="53">
                  <c:v>34.914000000000001</c:v>
                </c:pt>
                <c:pt idx="54">
                  <c:v>14.946</c:v>
                </c:pt>
                <c:pt idx="55">
                  <c:v>13.999000000000001</c:v>
                </c:pt>
                <c:pt idx="56">
                  <c:v>15.611000000000001</c:v>
                </c:pt>
                <c:pt idx="57">
                  <c:v>6.2590000000000003</c:v>
                </c:pt>
                <c:pt idx="58">
                  <c:v>-0.28000000000000003</c:v>
                </c:pt>
              </c:numCache>
            </c:numRef>
          </c:val>
          <c:smooth val="0"/>
          <c:extLst>
            <c:ext xmlns:c16="http://schemas.microsoft.com/office/drawing/2014/chart" uri="{C3380CC4-5D6E-409C-BE32-E72D297353CC}">
              <c16:uniqueId val="{00000000-A0A9-4985-A602-A3FEC4AA91A4}"/>
            </c:ext>
          </c:extLst>
        </c:ser>
        <c:ser>
          <c:idx val="1"/>
          <c:order val="1"/>
          <c:tx>
            <c:strRef>
              <c:f>Taul1!$C$1</c:f>
              <c:strCache>
                <c:ptCount val="1"/>
                <c:pt idx="0">
                  <c:v>Suhdannenäkymät</c:v>
                </c:pt>
              </c:strCache>
            </c:strRef>
          </c:tx>
          <c:spPr>
            <a:ln w="38100">
              <a:solidFill>
                <a:schemeClr val="bg2"/>
              </a:solidFill>
            </a:ln>
          </c:spPr>
          <c:marker>
            <c:symbol val="none"/>
          </c:marker>
          <c:cat>
            <c:numRef>
              <c:f>Taul1!$A$2:$A$61</c:f>
              <c:numCache>
                <c:formatCode>General</c:formatCode>
                <c:ptCount val="60"/>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pt idx="49">
                  <c:v>2</c:v>
                </c:pt>
                <c:pt idx="50">
                  <c:v>3</c:v>
                </c:pt>
                <c:pt idx="51">
                  <c:v>4</c:v>
                </c:pt>
                <c:pt idx="52">
                  <c:v>2018</c:v>
                </c:pt>
                <c:pt idx="53">
                  <c:v>2</c:v>
                </c:pt>
                <c:pt idx="54">
                  <c:v>3</c:v>
                </c:pt>
                <c:pt idx="55">
                  <c:v>4</c:v>
                </c:pt>
                <c:pt idx="56">
                  <c:v>2019</c:v>
                </c:pt>
                <c:pt idx="57">
                  <c:v>2</c:v>
                </c:pt>
                <c:pt idx="58">
                  <c:v>3</c:v>
                </c:pt>
                <c:pt idx="59">
                  <c:v>4</c:v>
                </c:pt>
              </c:numCache>
            </c:numRef>
          </c:cat>
          <c:val>
            <c:numRef>
              <c:f>Taul1!$C$2:$C$61</c:f>
              <c:numCache>
                <c:formatCode>General</c:formatCode>
                <c:ptCount val="60"/>
                <c:pt idx="0">
                  <c:v>28.587</c:v>
                </c:pt>
                <c:pt idx="1">
                  <c:v>-1.054</c:v>
                </c:pt>
                <c:pt idx="2">
                  <c:v>9.3030000000000008</c:v>
                </c:pt>
                <c:pt idx="3">
                  <c:v>1.3009999999999999</c:v>
                </c:pt>
                <c:pt idx="4">
                  <c:v>-0.63300000000000001</c:v>
                </c:pt>
                <c:pt idx="5">
                  <c:v>-0.72699999999999998</c:v>
                </c:pt>
                <c:pt idx="6">
                  <c:v>-3.35</c:v>
                </c:pt>
                <c:pt idx="7">
                  <c:v>-2.8980000000000001</c:v>
                </c:pt>
                <c:pt idx="8">
                  <c:v>7.3019999999999996</c:v>
                </c:pt>
                <c:pt idx="9">
                  <c:v>-1.0269999999999999</c:v>
                </c:pt>
                <c:pt idx="10">
                  <c:v>5.9480000000000004</c:v>
                </c:pt>
                <c:pt idx="11">
                  <c:v>-2.391</c:v>
                </c:pt>
                <c:pt idx="12">
                  <c:v>-1.1140000000000001</c:v>
                </c:pt>
                <c:pt idx="13">
                  <c:v>-32.759</c:v>
                </c:pt>
                <c:pt idx="14">
                  <c:v>-41.036000000000001</c:v>
                </c:pt>
                <c:pt idx="15">
                  <c:v>-35.786999999999999</c:v>
                </c:pt>
                <c:pt idx="16">
                  <c:v>-27.797000000000001</c:v>
                </c:pt>
                <c:pt idx="17">
                  <c:v>-12.875</c:v>
                </c:pt>
                <c:pt idx="18">
                  <c:v>9.7690000000000001</c:v>
                </c:pt>
                <c:pt idx="19">
                  <c:v>24.323</c:v>
                </c:pt>
                <c:pt idx="20">
                  <c:v>34.287999999999997</c:v>
                </c:pt>
                <c:pt idx="21">
                  <c:v>11.246</c:v>
                </c:pt>
                <c:pt idx="22">
                  <c:v>27.800999999999998</c:v>
                </c:pt>
                <c:pt idx="23">
                  <c:v>13.973000000000001</c:v>
                </c:pt>
                <c:pt idx="24">
                  <c:v>37.902000000000001</c:v>
                </c:pt>
                <c:pt idx="25">
                  <c:v>25.524000000000001</c:v>
                </c:pt>
                <c:pt idx="26">
                  <c:v>-25.864000000000001</c:v>
                </c:pt>
                <c:pt idx="27">
                  <c:v>-19.617000000000001</c:v>
                </c:pt>
                <c:pt idx="28">
                  <c:v>13.798999999999999</c:v>
                </c:pt>
                <c:pt idx="29">
                  <c:v>12.976000000000001</c:v>
                </c:pt>
                <c:pt idx="30">
                  <c:v>-24.443999999999999</c:v>
                </c:pt>
                <c:pt idx="31">
                  <c:v>-1.895</c:v>
                </c:pt>
                <c:pt idx="32">
                  <c:v>13.964</c:v>
                </c:pt>
                <c:pt idx="33">
                  <c:v>-4.8760000000000003</c:v>
                </c:pt>
                <c:pt idx="34">
                  <c:v>-8.09</c:v>
                </c:pt>
                <c:pt idx="35">
                  <c:v>-9.0250000000000004</c:v>
                </c:pt>
                <c:pt idx="36">
                  <c:v>-0.20699999999999999</c:v>
                </c:pt>
                <c:pt idx="37">
                  <c:v>-13.326000000000001</c:v>
                </c:pt>
                <c:pt idx="38">
                  <c:v>-12.858000000000001</c:v>
                </c:pt>
                <c:pt idx="39">
                  <c:v>-10.192</c:v>
                </c:pt>
                <c:pt idx="40">
                  <c:v>12.323</c:v>
                </c:pt>
                <c:pt idx="41">
                  <c:v>-4.6790000000000003</c:v>
                </c:pt>
                <c:pt idx="42">
                  <c:v>-5.5250000000000004</c:v>
                </c:pt>
                <c:pt idx="43">
                  <c:v>-5.1319999999999997</c:v>
                </c:pt>
                <c:pt idx="44">
                  <c:v>-8.0709999999999997</c:v>
                </c:pt>
                <c:pt idx="45">
                  <c:v>2.1269999999999998</c:v>
                </c:pt>
                <c:pt idx="46">
                  <c:v>-2.069</c:v>
                </c:pt>
                <c:pt idx="47">
                  <c:v>2.1280000000000001</c:v>
                </c:pt>
                <c:pt idx="48">
                  <c:v>-2.879</c:v>
                </c:pt>
                <c:pt idx="49">
                  <c:v>5.9059999999999997</c:v>
                </c:pt>
                <c:pt idx="50">
                  <c:v>12.653</c:v>
                </c:pt>
                <c:pt idx="51">
                  <c:v>11.602</c:v>
                </c:pt>
                <c:pt idx="52">
                  <c:v>12.471</c:v>
                </c:pt>
                <c:pt idx="53">
                  <c:v>3.621</c:v>
                </c:pt>
                <c:pt idx="54">
                  <c:v>-6.5419999999999998</c:v>
                </c:pt>
                <c:pt idx="55">
                  <c:v>1.601</c:v>
                </c:pt>
                <c:pt idx="56">
                  <c:v>-8.5060000000000002</c:v>
                </c:pt>
                <c:pt idx="57">
                  <c:v>-6.4950000000000001</c:v>
                </c:pt>
                <c:pt idx="58">
                  <c:v>-11.715</c:v>
                </c:pt>
              </c:numCache>
            </c:numRef>
          </c:val>
          <c:smooth val="0"/>
          <c:extLst>
            <c:ext xmlns:c16="http://schemas.microsoft.com/office/drawing/2014/chart" uri="{C3380CC4-5D6E-409C-BE32-E72D297353CC}">
              <c16:uniqueId val="{00000001-A0A9-4985-A602-A3FEC4AA91A4}"/>
            </c:ext>
          </c:extLst>
        </c:ser>
        <c:dLbls>
          <c:showLegendKey val="0"/>
          <c:showVal val="0"/>
          <c:showCatName val="0"/>
          <c:showSerName val="0"/>
          <c:showPercent val="0"/>
          <c:showBubbleSize val="0"/>
        </c:dLbls>
        <c:smooth val="0"/>
        <c:axId val="156907008"/>
        <c:axId val="156908544"/>
      </c:lineChart>
      <c:catAx>
        <c:axId val="156907008"/>
        <c:scaling>
          <c:orientation val="minMax"/>
        </c:scaling>
        <c:delete val="0"/>
        <c:axPos val="b"/>
        <c:numFmt formatCode="General" sourceLinked="1"/>
        <c:majorTickMark val="none"/>
        <c:minorTickMark val="none"/>
        <c:tickLblPos val="low"/>
        <c:txPr>
          <a:bodyPr/>
          <a:lstStyle/>
          <a:p>
            <a:pPr>
              <a:defRPr sz="1600">
                <a:solidFill>
                  <a:schemeClr val="tx1"/>
                </a:solidFill>
              </a:defRPr>
            </a:pPr>
            <a:endParaRPr lang="fi-FI"/>
          </a:p>
        </c:txPr>
        <c:crossAx val="156908544"/>
        <c:crosses val="autoZero"/>
        <c:auto val="1"/>
        <c:lblAlgn val="ctr"/>
        <c:lblOffset val="100"/>
        <c:tickLblSkip val="4"/>
        <c:noMultiLvlLbl val="0"/>
      </c:catAx>
      <c:valAx>
        <c:axId val="156908544"/>
        <c:scaling>
          <c:orientation val="minMax"/>
        </c:scaling>
        <c:delete val="0"/>
        <c:axPos val="l"/>
        <c:majorGridlines/>
        <c:numFmt formatCode="General" sourceLinked="1"/>
        <c:majorTickMark val="out"/>
        <c:minorTickMark val="none"/>
        <c:tickLblPos val="nextTo"/>
        <c:txPr>
          <a:bodyPr/>
          <a:lstStyle/>
          <a:p>
            <a:pPr>
              <a:defRPr sz="1600">
                <a:solidFill>
                  <a:schemeClr val="tx1"/>
                </a:solidFill>
              </a:defRPr>
            </a:pPr>
            <a:endParaRPr lang="fi-FI"/>
          </a:p>
        </c:txPr>
        <c:crossAx val="156907008"/>
        <c:crosses val="autoZero"/>
        <c:crossBetween val="between"/>
      </c:valAx>
    </c:plotArea>
    <c:legend>
      <c:legendPos val="r"/>
      <c:legendEntry>
        <c:idx val="0"/>
        <c:txPr>
          <a:bodyPr/>
          <a:lstStyle/>
          <a:p>
            <a:pPr>
              <a:defRPr sz="1200">
                <a:solidFill>
                  <a:schemeClr val="tx1"/>
                </a:solidFill>
              </a:defRPr>
            </a:pPr>
            <a:endParaRPr lang="fi-FI"/>
          </a:p>
        </c:txPr>
      </c:legendEntry>
      <c:legendEntry>
        <c:idx val="1"/>
        <c:txPr>
          <a:bodyPr/>
          <a:lstStyle/>
          <a:p>
            <a:pPr>
              <a:defRPr sz="1200">
                <a:solidFill>
                  <a:schemeClr val="tx1"/>
                </a:solidFill>
              </a:defRPr>
            </a:pPr>
            <a:endParaRPr lang="fi-FI"/>
          </a:p>
        </c:txPr>
      </c:legendEntry>
      <c:layout>
        <c:manualLayout>
          <c:xMode val="edge"/>
          <c:yMode val="edge"/>
          <c:x val="0.54072395079363111"/>
          <c:y val="0.6842665089885609"/>
          <c:w val="0.31801780067832996"/>
          <c:h val="8.548979350698796E-2"/>
        </c:manualLayout>
      </c:layout>
      <c:overlay val="0"/>
      <c:spPr>
        <a:solidFill>
          <a:schemeClr val="bg1"/>
        </a:solidFill>
      </c:spPr>
      <c:txPr>
        <a:bodyPr/>
        <a:lstStyle/>
        <a:p>
          <a:pPr>
            <a:defRPr sz="1200">
              <a:solidFill>
                <a:schemeClr val="tx1"/>
              </a:solidFill>
            </a:defRPr>
          </a:pPr>
          <a:endParaRPr lang="fi-FI"/>
        </a:p>
      </c:txPr>
    </c:legend>
    <c:plotVisOnly val="1"/>
    <c:dispBlanksAs val="gap"/>
    <c:showDLblsOverMax val="0"/>
  </c:chart>
  <c:txPr>
    <a:bodyPr/>
    <a:lstStyle/>
    <a:p>
      <a:pPr>
        <a:defRPr sz="1800">
          <a:solidFill>
            <a:srgbClr val="000000"/>
          </a:solidFill>
          <a:latin typeface="Tahoma" panose="020B0604030504040204" pitchFamily="34" charset="0"/>
          <a:ea typeface="Tahoma" panose="020B0604030504040204" pitchFamily="34" charset="0"/>
          <a:cs typeface="Tahoma" panose="020B0604030504040204" pitchFamily="34" charset="0"/>
        </a:defRPr>
      </a:pPr>
      <a:endParaRPr lang="fi-FI"/>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73313182220938E-2"/>
          <c:y val="4.3368421052631577E-2"/>
          <c:w val="0.84257950996348918"/>
          <c:h val="0.91326315789473689"/>
        </c:manualLayout>
      </c:layout>
      <c:lineChart>
        <c:grouping val="standard"/>
        <c:varyColors val="0"/>
        <c:ser>
          <c:idx val="0"/>
          <c:order val="0"/>
          <c:tx>
            <c:strRef>
              <c:f>Taul1!$B$1</c:f>
              <c:strCache>
                <c:ptCount val="1"/>
                <c:pt idx="0">
                  <c:v>Tuotanto viime kk verrattuna</c:v>
                </c:pt>
              </c:strCache>
            </c:strRef>
          </c:tx>
          <c:spPr>
            <a:ln w="38100">
              <a:solidFill>
                <a:schemeClr val="accent3"/>
              </a:solidFill>
            </a:ln>
          </c:spPr>
          <c:marker>
            <c:symbol val="none"/>
          </c:marker>
          <c:cat>
            <c:numRef>
              <c:f>Taul1!$A$2:$A$61</c:f>
              <c:numCache>
                <c:formatCode>General</c:formatCode>
                <c:ptCount val="60"/>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pt idx="49">
                  <c:v>2</c:v>
                </c:pt>
                <c:pt idx="50">
                  <c:v>3</c:v>
                </c:pt>
                <c:pt idx="51">
                  <c:v>4</c:v>
                </c:pt>
                <c:pt idx="52">
                  <c:v>2018</c:v>
                </c:pt>
                <c:pt idx="53">
                  <c:v>2</c:v>
                </c:pt>
                <c:pt idx="54">
                  <c:v>3</c:v>
                </c:pt>
                <c:pt idx="55">
                  <c:v>4</c:v>
                </c:pt>
                <c:pt idx="56">
                  <c:v>2019</c:v>
                </c:pt>
                <c:pt idx="57">
                  <c:v>2</c:v>
                </c:pt>
                <c:pt idx="58">
                  <c:v>3</c:v>
                </c:pt>
                <c:pt idx="59">
                  <c:v>4</c:v>
                </c:pt>
              </c:numCache>
            </c:numRef>
          </c:cat>
          <c:val>
            <c:numRef>
              <c:f>Taul1!$B$2:$B$61</c:f>
              <c:numCache>
                <c:formatCode>General</c:formatCode>
                <c:ptCount val="60"/>
                <c:pt idx="0">
                  <c:v>8.78508774737994</c:v>
                </c:pt>
                <c:pt idx="1">
                  <c:v>8.25961067186382</c:v>
                </c:pt>
                <c:pt idx="2">
                  <c:v>-8.3014703400940402</c:v>
                </c:pt>
                <c:pt idx="3">
                  <c:v>14.8106410302199</c:v>
                </c:pt>
                <c:pt idx="4">
                  <c:v>26.314302289235901</c:v>
                </c:pt>
                <c:pt idx="5">
                  <c:v>24.139448992900501</c:v>
                </c:pt>
                <c:pt idx="6">
                  <c:v>39.758594156621598</c:v>
                </c:pt>
                <c:pt idx="7">
                  <c:v>21.389961699169199</c:v>
                </c:pt>
                <c:pt idx="8">
                  <c:v>14.0239461836836</c:v>
                </c:pt>
                <c:pt idx="9">
                  <c:v>14.120643500493699</c:v>
                </c:pt>
                <c:pt idx="10">
                  <c:v>2.5289465810820402</c:v>
                </c:pt>
                <c:pt idx="11">
                  <c:v>31.3209852806356</c:v>
                </c:pt>
                <c:pt idx="12">
                  <c:v>25.790474433444501</c:v>
                </c:pt>
                <c:pt idx="13">
                  <c:v>10.0716818182444</c:v>
                </c:pt>
                <c:pt idx="14">
                  <c:v>-8.62566860119464</c:v>
                </c:pt>
                <c:pt idx="15">
                  <c:v>-55.927029840741803</c:v>
                </c:pt>
                <c:pt idx="16">
                  <c:v>-53.763269851580802</c:v>
                </c:pt>
                <c:pt idx="17">
                  <c:v>-27.039400442846301</c:v>
                </c:pt>
                <c:pt idx="18">
                  <c:v>7.1763600052143497</c:v>
                </c:pt>
                <c:pt idx="19">
                  <c:v>18.549672190816299</c:v>
                </c:pt>
                <c:pt idx="20">
                  <c:v>36.866152464737603</c:v>
                </c:pt>
                <c:pt idx="21">
                  <c:v>27.556435945740901</c:v>
                </c:pt>
                <c:pt idx="22">
                  <c:v>35.918039776122797</c:v>
                </c:pt>
                <c:pt idx="23">
                  <c:v>49.089220191749497</c:v>
                </c:pt>
                <c:pt idx="24">
                  <c:v>30.495155052348899</c:v>
                </c:pt>
                <c:pt idx="25">
                  <c:v>36.254319748455401</c:v>
                </c:pt>
                <c:pt idx="26">
                  <c:v>12.429702228521499</c:v>
                </c:pt>
                <c:pt idx="27">
                  <c:v>17.611353379795901</c:v>
                </c:pt>
                <c:pt idx="28">
                  <c:v>15.7767852063002</c:v>
                </c:pt>
                <c:pt idx="29">
                  <c:v>24.706287174354902</c:v>
                </c:pt>
                <c:pt idx="30">
                  <c:v>22.101845776698099</c:v>
                </c:pt>
                <c:pt idx="31">
                  <c:v>-3.16282144531261</c:v>
                </c:pt>
                <c:pt idx="32">
                  <c:v>6.1441688789967301</c:v>
                </c:pt>
                <c:pt idx="33">
                  <c:v>-8.2703783407864204</c:v>
                </c:pt>
                <c:pt idx="34">
                  <c:v>1.8792273436874301</c:v>
                </c:pt>
                <c:pt idx="35">
                  <c:v>15.014891737132</c:v>
                </c:pt>
                <c:pt idx="36">
                  <c:v>6.3575351460382601</c:v>
                </c:pt>
                <c:pt idx="37">
                  <c:v>5.0239136150786301</c:v>
                </c:pt>
                <c:pt idx="38">
                  <c:v>7.7098211780921</c:v>
                </c:pt>
                <c:pt idx="39">
                  <c:v>-5.1343243609395097</c:v>
                </c:pt>
                <c:pt idx="40">
                  <c:v>17.422406475156802</c:v>
                </c:pt>
                <c:pt idx="41">
                  <c:v>-0.55791558396702801</c:v>
                </c:pt>
                <c:pt idx="42">
                  <c:v>5.1115226991021903</c:v>
                </c:pt>
                <c:pt idx="43">
                  <c:v>4.6575876629266704</c:v>
                </c:pt>
                <c:pt idx="44">
                  <c:v>-8.1964000382458693</c:v>
                </c:pt>
                <c:pt idx="45">
                  <c:v>13.6010748893664</c:v>
                </c:pt>
                <c:pt idx="46">
                  <c:v>17.893064935592601</c:v>
                </c:pt>
                <c:pt idx="47">
                  <c:v>23.689448182206501</c:v>
                </c:pt>
                <c:pt idx="48">
                  <c:v>29.1903679504446</c:v>
                </c:pt>
                <c:pt idx="49">
                  <c:v>35.738136147137297</c:v>
                </c:pt>
                <c:pt idx="50">
                  <c:v>18.9315093753039</c:v>
                </c:pt>
                <c:pt idx="51">
                  <c:v>32.823464518623098</c:v>
                </c:pt>
                <c:pt idx="52">
                  <c:v>29.482732249379101</c:v>
                </c:pt>
                <c:pt idx="53">
                  <c:v>20.3579498726499</c:v>
                </c:pt>
                <c:pt idx="54">
                  <c:v>7.2178054721440104</c:v>
                </c:pt>
                <c:pt idx="55">
                  <c:v>-2.2509191661684902</c:v>
                </c:pt>
                <c:pt idx="56">
                  <c:v>-10.847866319894599</c:v>
                </c:pt>
                <c:pt idx="57">
                  <c:v>-14.436856341805299</c:v>
                </c:pt>
                <c:pt idx="58">
                  <c:v>1.31146842574222</c:v>
                </c:pt>
              </c:numCache>
            </c:numRef>
          </c:val>
          <c:smooth val="0"/>
          <c:extLst>
            <c:ext xmlns:c16="http://schemas.microsoft.com/office/drawing/2014/chart" uri="{C3380CC4-5D6E-409C-BE32-E72D297353CC}">
              <c16:uniqueId val="{00000000-AE71-417C-8792-D820B5482A4F}"/>
            </c:ext>
          </c:extLst>
        </c:ser>
        <c:ser>
          <c:idx val="1"/>
          <c:order val="1"/>
          <c:tx>
            <c:strRef>
              <c:f>Taul1!$C$1</c:f>
              <c:strCache>
                <c:ptCount val="1"/>
                <c:pt idx="0">
                  <c:v>Tuotanto-odotus lähikuukausina</c:v>
                </c:pt>
              </c:strCache>
            </c:strRef>
          </c:tx>
          <c:spPr>
            <a:ln w="38100"/>
          </c:spPr>
          <c:marker>
            <c:symbol val="none"/>
          </c:marker>
          <c:cat>
            <c:numRef>
              <c:f>Taul1!$A$2:$A$61</c:f>
              <c:numCache>
                <c:formatCode>General</c:formatCode>
                <c:ptCount val="60"/>
                <c:pt idx="0">
                  <c:v>2005</c:v>
                </c:pt>
                <c:pt idx="4">
                  <c:v>2006</c:v>
                </c:pt>
                <c:pt idx="8">
                  <c:v>2007</c:v>
                </c:pt>
                <c:pt idx="12">
                  <c:v>2008</c:v>
                </c:pt>
                <c:pt idx="16">
                  <c:v>2009</c:v>
                </c:pt>
                <c:pt idx="20">
                  <c:v>2010</c:v>
                </c:pt>
                <c:pt idx="24">
                  <c:v>2011</c:v>
                </c:pt>
                <c:pt idx="28">
                  <c:v>2012</c:v>
                </c:pt>
                <c:pt idx="32">
                  <c:v>2013</c:v>
                </c:pt>
                <c:pt idx="36">
                  <c:v>2014</c:v>
                </c:pt>
                <c:pt idx="40">
                  <c:v>2015</c:v>
                </c:pt>
                <c:pt idx="44">
                  <c:v>2016</c:v>
                </c:pt>
                <c:pt idx="48">
                  <c:v>2017</c:v>
                </c:pt>
                <c:pt idx="49">
                  <c:v>2</c:v>
                </c:pt>
                <c:pt idx="50">
                  <c:v>3</c:v>
                </c:pt>
                <c:pt idx="51">
                  <c:v>4</c:v>
                </c:pt>
                <c:pt idx="52">
                  <c:v>2018</c:v>
                </c:pt>
                <c:pt idx="53">
                  <c:v>2</c:v>
                </c:pt>
                <c:pt idx="54">
                  <c:v>3</c:v>
                </c:pt>
                <c:pt idx="55">
                  <c:v>4</c:v>
                </c:pt>
                <c:pt idx="56">
                  <c:v>2019</c:v>
                </c:pt>
                <c:pt idx="57">
                  <c:v>2</c:v>
                </c:pt>
                <c:pt idx="58">
                  <c:v>3</c:v>
                </c:pt>
                <c:pt idx="59">
                  <c:v>4</c:v>
                </c:pt>
              </c:numCache>
            </c:numRef>
          </c:cat>
          <c:val>
            <c:numRef>
              <c:f>Taul1!$C$2:$C$61</c:f>
              <c:numCache>
                <c:formatCode>General</c:formatCode>
                <c:ptCount val="60"/>
                <c:pt idx="1">
                  <c:v>14.329052046308</c:v>
                </c:pt>
                <c:pt idx="2">
                  <c:v>17.057578428439001</c:v>
                </c:pt>
                <c:pt idx="3">
                  <c:v>24.5113092270342</c:v>
                </c:pt>
                <c:pt idx="4">
                  <c:v>27.355964119153299</c:v>
                </c:pt>
                <c:pt idx="5">
                  <c:v>22.960218472343701</c:v>
                </c:pt>
                <c:pt idx="6">
                  <c:v>13.9233240477247</c:v>
                </c:pt>
                <c:pt idx="7">
                  <c:v>20.061859142956799</c:v>
                </c:pt>
                <c:pt idx="8">
                  <c:v>4.1701393443080796</c:v>
                </c:pt>
                <c:pt idx="9">
                  <c:v>14.5243228391756</c:v>
                </c:pt>
                <c:pt idx="10">
                  <c:v>15.923516081653</c:v>
                </c:pt>
                <c:pt idx="11">
                  <c:v>21.5254244744951</c:v>
                </c:pt>
                <c:pt idx="12">
                  <c:v>36.792451129021501</c:v>
                </c:pt>
                <c:pt idx="13">
                  <c:v>18.568893155378099</c:v>
                </c:pt>
                <c:pt idx="14">
                  <c:v>16.875668461376399</c:v>
                </c:pt>
                <c:pt idx="15">
                  <c:v>-19.290598160725299</c:v>
                </c:pt>
                <c:pt idx="16">
                  <c:v>-31.6195532536724</c:v>
                </c:pt>
                <c:pt idx="17">
                  <c:v>-20.2596121652678</c:v>
                </c:pt>
                <c:pt idx="18">
                  <c:v>-1.7854292250071999</c:v>
                </c:pt>
                <c:pt idx="19">
                  <c:v>3.3634781874275101</c:v>
                </c:pt>
                <c:pt idx="20">
                  <c:v>25.074223763372999</c:v>
                </c:pt>
                <c:pt idx="21">
                  <c:v>29.2995319097436</c:v>
                </c:pt>
                <c:pt idx="22">
                  <c:v>22.523521006101699</c:v>
                </c:pt>
                <c:pt idx="23">
                  <c:v>37.719466640678498</c:v>
                </c:pt>
                <c:pt idx="24">
                  <c:v>43.426454720802397</c:v>
                </c:pt>
                <c:pt idx="25">
                  <c:v>14.8794500819634</c:v>
                </c:pt>
                <c:pt idx="26">
                  <c:v>16.868373111108401</c:v>
                </c:pt>
                <c:pt idx="27">
                  <c:v>25.2638135291769</c:v>
                </c:pt>
                <c:pt idx="28">
                  <c:v>1.5047545520765599</c:v>
                </c:pt>
                <c:pt idx="29">
                  <c:v>13.382287349189699</c:v>
                </c:pt>
                <c:pt idx="30">
                  <c:v>21.577120624572299</c:v>
                </c:pt>
                <c:pt idx="31">
                  <c:v>-12.3055194362303</c:v>
                </c:pt>
                <c:pt idx="32">
                  <c:v>7.5156133738094901</c:v>
                </c:pt>
                <c:pt idx="33">
                  <c:v>16.778848340219401</c:v>
                </c:pt>
                <c:pt idx="34">
                  <c:v>-2.2856521094903002</c:v>
                </c:pt>
                <c:pt idx="35">
                  <c:v>9.6594517908889497</c:v>
                </c:pt>
                <c:pt idx="36">
                  <c:v>2.7838924878487998</c:v>
                </c:pt>
                <c:pt idx="37">
                  <c:v>6.0214038501108904</c:v>
                </c:pt>
                <c:pt idx="38">
                  <c:v>17.909119411492998</c:v>
                </c:pt>
                <c:pt idx="39">
                  <c:v>11.2170882011944</c:v>
                </c:pt>
                <c:pt idx="40">
                  <c:v>-0.104261995202669</c:v>
                </c:pt>
                <c:pt idx="41">
                  <c:v>14.792991482081501</c:v>
                </c:pt>
                <c:pt idx="42">
                  <c:v>14.174906102514999</c:v>
                </c:pt>
                <c:pt idx="43">
                  <c:v>6.4023094005921699</c:v>
                </c:pt>
                <c:pt idx="44">
                  <c:v>26.4921300571893</c:v>
                </c:pt>
                <c:pt idx="45">
                  <c:v>5.4655840293112101</c:v>
                </c:pt>
                <c:pt idx="46">
                  <c:v>-1.27694622000352</c:v>
                </c:pt>
                <c:pt idx="47">
                  <c:v>23.140217779766399</c:v>
                </c:pt>
                <c:pt idx="48">
                  <c:v>24.074051313260401</c:v>
                </c:pt>
                <c:pt idx="49">
                  <c:v>28.461612242828899</c:v>
                </c:pt>
                <c:pt idx="50">
                  <c:v>26.094042319135401</c:v>
                </c:pt>
                <c:pt idx="51">
                  <c:v>47.7092701082723</c:v>
                </c:pt>
                <c:pt idx="52">
                  <c:v>25.2629730352247</c:v>
                </c:pt>
                <c:pt idx="53">
                  <c:v>13.355963048962799</c:v>
                </c:pt>
                <c:pt idx="54">
                  <c:v>22.1248180347961</c:v>
                </c:pt>
                <c:pt idx="55">
                  <c:v>-0.49495638379310603</c:v>
                </c:pt>
                <c:pt idx="56">
                  <c:v>13.754094616379501</c:v>
                </c:pt>
                <c:pt idx="57">
                  <c:v>17.724131207849702</c:v>
                </c:pt>
                <c:pt idx="58">
                  <c:v>9.4357144228259404</c:v>
                </c:pt>
                <c:pt idx="59">
                  <c:v>5.5497997755699897</c:v>
                </c:pt>
              </c:numCache>
            </c:numRef>
          </c:val>
          <c:smooth val="0"/>
          <c:extLst>
            <c:ext xmlns:c16="http://schemas.microsoft.com/office/drawing/2014/chart" uri="{C3380CC4-5D6E-409C-BE32-E72D297353CC}">
              <c16:uniqueId val="{00000001-AE71-417C-8792-D820B5482A4F}"/>
            </c:ext>
          </c:extLst>
        </c:ser>
        <c:dLbls>
          <c:showLegendKey val="0"/>
          <c:showVal val="0"/>
          <c:showCatName val="0"/>
          <c:showSerName val="0"/>
          <c:showPercent val="0"/>
          <c:showBubbleSize val="0"/>
        </c:dLbls>
        <c:smooth val="0"/>
        <c:axId val="157239552"/>
        <c:axId val="157253632"/>
      </c:lineChart>
      <c:catAx>
        <c:axId val="157239552"/>
        <c:scaling>
          <c:orientation val="minMax"/>
        </c:scaling>
        <c:delete val="0"/>
        <c:axPos val="b"/>
        <c:numFmt formatCode="General" sourceLinked="1"/>
        <c:majorTickMark val="none"/>
        <c:minorTickMark val="none"/>
        <c:tickLblPos val="low"/>
        <c:spPr>
          <a:ln w="25400">
            <a:solidFill>
              <a:srgbClr val="002060"/>
            </a:solidFill>
          </a:ln>
        </c:spPr>
        <c:txPr>
          <a:bodyPr/>
          <a:lstStyle/>
          <a:p>
            <a:pPr>
              <a:defRPr>
                <a:solidFill>
                  <a:schemeClr val="tx1"/>
                </a:solidFill>
              </a:defRPr>
            </a:pPr>
            <a:endParaRPr lang="fi-FI"/>
          </a:p>
        </c:txPr>
        <c:crossAx val="157253632"/>
        <c:crosses val="autoZero"/>
        <c:auto val="1"/>
        <c:lblAlgn val="ctr"/>
        <c:lblOffset val="100"/>
        <c:tickLblSkip val="4"/>
        <c:tickMarkSkip val="4"/>
        <c:noMultiLvlLbl val="0"/>
      </c:catAx>
      <c:valAx>
        <c:axId val="157253632"/>
        <c:scaling>
          <c:orientation val="minMax"/>
        </c:scaling>
        <c:delete val="0"/>
        <c:axPos val="l"/>
        <c:majorGridlines/>
        <c:numFmt formatCode="General" sourceLinked="1"/>
        <c:majorTickMark val="out"/>
        <c:minorTickMark val="none"/>
        <c:tickLblPos val="nextTo"/>
        <c:txPr>
          <a:bodyPr/>
          <a:lstStyle/>
          <a:p>
            <a:pPr>
              <a:defRPr>
                <a:solidFill>
                  <a:schemeClr val="tx1"/>
                </a:solidFill>
              </a:defRPr>
            </a:pPr>
            <a:endParaRPr lang="fi-FI"/>
          </a:p>
        </c:txPr>
        <c:crossAx val="157239552"/>
        <c:crosses val="autoZero"/>
        <c:crossBetween val="between"/>
      </c:valAx>
    </c:plotArea>
    <c:legend>
      <c:legendPos val="r"/>
      <c:layout>
        <c:manualLayout>
          <c:xMode val="edge"/>
          <c:yMode val="edge"/>
          <c:x val="0.52910545399702136"/>
          <c:y val="0.5859902662112868"/>
          <c:w val="0.32174108124752565"/>
          <c:h val="0.11113313993645531"/>
        </c:manualLayout>
      </c:layout>
      <c:overlay val="0"/>
      <c:spPr>
        <a:solidFill>
          <a:schemeClr val="bg1"/>
        </a:solidFill>
      </c:spPr>
      <c:txPr>
        <a:bodyPr/>
        <a:lstStyle/>
        <a:p>
          <a:pPr>
            <a:defRPr sz="1200">
              <a:solidFill>
                <a:schemeClr val="tx1"/>
              </a:solidFill>
            </a:defRPr>
          </a:pPr>
          <a:endParaRPr lang="fi-FI"/>
        </a:p>
      </c:txPr>
    </c:legend>
    <c:plotVisOnly val="1"/>
    <c:dispBlanksAs val="gap"/>
    <c:showDLblsOverMax val="0"/>
  </c:chart>
  <c:txPr>
    <a:bodyPr/>
    <a:lstStyle/>
    <a:p>
      <a:pPr>
        <a:defRPr sz="1600"/>
      </a:pPr>
      <a:endParaRPr lang="fi-FI"/>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manualLayout>
          <c:layoutTarget val="inner"/>
          <c:xMode val="edge"/>
          <c:yMode val="edge"/>
          <c:x val="7.1817828802318032E-2"/>
          <c:y val="3.3725388560383429E-2"/>
          <c:w val="0.87033387586328237"/>
          <c:h val="0.84809371460146432"/>
        </c:manualLayout>
      </c:layout>
      <c:lineChart>
        <c:grouping val="standard"/>
        <c:varyColors val="0"/>
        <c:ser>
          <c:idx val="0"/>
          <c:order val="0"/>
          <c:tx>
            <c:strRef>
              <c:f>Taul1!$B$1</c:f>
              <c:strCache>
                <c:ptCount val="1"/>
                <c:pt idx="0">
                  <c:v>Teollisuus</c:v>
                </c:pt>
              </c:strCache>
            </c:strRef>
          </c:tx>
          <c:spPr>
            <a:ln w="38100">
              <a:solidFill>
                <a:schemeClr val="accent2"/>
              </a:solidFill>
            </a:ln>
          </c:spPr>
          <c:marker>
            <c:symbol val="none"/>
          </c:marker>
          <c:cat>
            <c:strRef>
              <c:f>Taul1!$A$2:$A$61</c:f>
              <c:strCache>
                <c:ptCount val="60"/>
                <c:pt idx="0">
                  <c:v>2005</c:v>
                </c:pt>
                <c:pt idx="1">
                  <c:v>2005/2</c:v>
                </c:pt>
                <c:pt idx="2">
                  <c:v>2005/3</c:v>
                </c:pt>
                <c:pt idx="3">
                  <c:v>2005/4</c:v>
                </c:pt>
                <c:pt idx="4">
                  <c:v>2006</c:v>
                </c:pt>
                <c:pt idx="5">
                  <c:v>2006/2</c:v>
                </c:pt>
                <c:pt idx="6">
                  <c:v>2006/3</c:v>
                </c:pt>
                <c:pt idx="7">
                  <c:v>2006/4</c:v>
                </c:pt>
                <c:pt idx="8">
                  <c:v>2007</c:v>
                </c:pt>
                <c:pt idx="9">
                  <c:v>2007/2</c:v>
                </c:pt>
                <c:pt idx="10">
                  <c:v>2007/3</c:v>
                </c:pt>
                <c:pt idx="11">
                  <c:v>2007/4</c:v>
                </c:pt>
                <c:pt idx="12">
                  <c:v>2008</c:v>
                </c:pt>
                <c:pt idx="13">
                  <c:v>2008/2</c:v>
                </c:pt>
                <c:pt idx="14">
                  <c:v>2008/3</c:v>
                </c:pt>
                <c:pt idx="15">
                  <c:v>2008/4</c:v>
                </c:pt>
                <c:pt idx="16">
                  <c:v>2009</c:v>
                </c:pt>
                <c:pt idx="17">
                  <c:v>2009/2</c:v>
                </c:pt>
                <c:pt idx="18">
                  <c:v>2009/3</c:v>
                </c:pt>
                <c:pt idx="19">
                  <c:v>2009/4</c:v>
                </c:pt>
                <c:pt idx="20">
                  <c:v>2010</c:v>
                </c:pt>
                <c:pt idx="21">
                  <c:v>2010/2</c:v>
                </c:pt>
                <c:pt idx="22">
                  <c:v>2010/3</c:v>
                </c:pt>
                <c:pt idx="23">
                  <c:v>2010/4</c:v>
                </c:pt>
                <c:pt idx="24">
                  <c:v>2011</c:v>
                </c:pt>
                <c:pt idx="25">
                  <c:v>2011/2</c:v>
                </c:pt>
                <c:pt idx="26">
                  <c:v>2011/3</c:v>
                </c:pt>
                <c:pt idx="27">
                  <c:v>2011/4</c:v>
                </c:pt>
                <c:pt idx="28">
                  <c:v>2012</c:v>
                </c:pt>
                <c:pt idx="29">
                  <c:v>2012/2</c:v>
                </c:pt>
                <c:pt idx="30">
                  <c:v>2012/3</c:v>
                </c:pt>
                <c:pt idx="31">
                  <c:v>2012/4</c:v>
                </c:pt>
                <c:pt idx="32">
                  <c:v>2013</c:v>
                </c:pt>
                <c:pt idx="33">
                  <c:v>2013/2</c:v>
                </c:pt>
                <c:pt idx="34">
                  <c:v>2013/3</c:v>
                </c:pt>
                <c:pt idx="35">
                  <c:v>2013/4</c:v>
                </c:pt>
                <c:pt idx="36">
                  <c:v>2014</c:v>
                </c:pt>
                <c:pt idx="37">
                  <c:v>2014/2</c:v>
                </c:pt>
                <c:pt idx="38">
                  <c:v>2014/3</c:v>
                </c:pt>
                <c:pt idx="39">
                  <c:v>2014/4</c:v>
                </c:pt>
                <c:pt idx="40">
                  <c:v>2015</c:v>
                </c:pt>
                <c:pt idx="41">
                  <c:v>2015/2</c:v>
                </c:pt>
                <c:pt idx="42">
                  <c:v>2015/3</c:v>
                </c:pt>
                <c:pt idx="43">
                  <c:v>2015/4</c:v>
                </c:pt>
                <c:pt idx="44">
                  <c:v>2016</c:v>
                </c:pt>
                <c:pt idx="45">
                  <c:v>2016/2</c:v>
                </c:pt>
                <c:pt idx="46">
                  <c:v>2016/3</c:v>
                </c:pt>
                <c:pt idx="47">
                  <c:v>2016/4</c:v>
                </c:pt>
                <c:pt idx="48">
                  <c:v>2017</c:v>
                </c:pt>
                <c:pt idx="49">
                  <c:v>2017/2</c:v>
                </c:pt>
                <c:pt idx="50">
                  <c:v>2017/3</c:v>
                </c:pt>
                <c:pt idx="51">
                  <c:v>2017/4</c:v>
                </c:pt>
                <c:pt idx="52">
                  <c:v>2018</c:v>
                </c:pt>
                <c:pt idx="53">
                  <c:v>2018/2</c:v>
                </c:pt>
                <c:pt idx="54">
                  <c:v>2018/3</c:v>
                </c:pt>
                <c:pt idx="55">
                  <c:v>2018/4</c:v>
                </c:pt>
                <c:pt idx="56">
                  <c:v>2019</c:v>
                </c:pt>
                <c:pt idx="57">
                  <c:v>2019/2</c:v>
                </c:pt>
                <c:pt idx="58">
                  <c:v>2019/3</c:v>
                </c:pt>
                <c:pt idx="59">
                  <c:v>4</c:v>
                </c:pt>
              </c:strCache>
            </c:strRef>
          </c:cat>
          <c:val>
            <c:numRef>
              <c:f>Taul1!$B$2:$B$61</c:f>
              <c:numCache>
                <c:formatCode>General</c:formatCode>
                <c:ptCount val="60"/>
                <c:pt idx="0">
                  <c:v>-1.663</c:v>
                </c:pt>
                <c:pt idx="1">
                  <c:v>-8.3279999999999994</c:v>
                </c:pt>
                <c:pt idx="2">
                  <c:v>4.2149999999999999</c:v>
                </c:pt>
                <c:pt idx="3">
                  <c:v>-2.16</c:v>
                </c:pt>
                <c:pt idx="4">
                  <c:v>20.407</c:v>
                </c:pt>
                <c:pt idx="5">
                  <c:v>25.922999999999998</c:v>
                </c:pt>
                <c:pt idx="6">
                  <c:v>18.327000000000002</c:v>
                </c:pt>
                <c:pt idx="7">
                  <c:v>10.474</c:v>
                </c:pt>
                <c:pt idx="8">
                  <c:v>32.981000000000002</c:v>
                </c:pt>
                <c:pt idx="9">
                  <c:v>30.212</c:v>
                </c:pt>
                <c:pt idx="10">
                  <c:v>29.94</c:v>
                </c:pt>
                <c:pt idx="11">
                  <c:v>21.216999999999999</c:v>
                </c:pt>
                <c:pt idx="12">
                  <c:v>9.5389999999999997</c:v>
                </c:pt>
                <c:pt idx="13">
                  <c:v>3.2240000000000002</c:v>
                </c:pt>
                <c:pt idx="14">
                  <c:v>-23.201000000000001</c:v>
                </c:pt>
                <c:pt idx="15">
                  <c:v>-54.892000000000003</c:v>
                </c:pt>
                <c:pt idx="16">
                  <c:v>-57.18</c:v>
                </c:pt>
                <c:pt idx="17">
                  <c:v>-48.225000000000001</c:v>
                </c:pt>
                <c:pt idx="18">
                  <c:v>-49.128999999999998</c:v>
                </c:pt>
                <c:pt idx="19">
                  <c:v>-48.174999999999997</c:v>
                </c:pt>
                <c:pt idx="20">
                  <c:v>-30.533999999999999</c:v>
                </c:pt>
                <c:pt idx="21">
                  <c:v>-7.6360000000000001</c:v>
                </c:pt>
                <c:pt idx="22">
                  <c:v>-9.4049999999999994</c:v>
                </c:pt>
                <c:pt idx="23">
                  <c:v>-16.664999999999999</c:v>
                </c:pt>
                <c:pt idx="24">
                  <c:v>-2.8149999999999999</c:v>
                </c:pt>
                <c:pt idx="25">
                  <c:v>-8.5310000000000006</c:v>
                </c:pt>
                <c:pt idx="26">
                  <c:v>-18.367000000000001</c:v>
                </c:pt>
                <c:pt idx="27">
                  <c:v>-25.548999999999999</c:v>
                </c:pt>
                <c:pt idx="28">
                  <c:v>-10.74</c:v>
                </c:pt>
                <c:pt idx="29">
                  <c:v>-6.7370000000000001</c:v>
                </c:pt>
                <c:pt idx="30">
                  <c:v>-25.713000000000001</c:v>
                </c:pt>
                <c:pt idx="31">
                  <c:v>-33.487000000000002</c:v>
                </c:pt>
                <c:pt idx="32">
                  <c:v>-26.649000000000001</c:v>
                </c:pt>
                <c:pt idx="33">
                  <c:v>-23.030999999999999</c:v>
                </c:pt>
                <c:pt idx="34">
                  <c:v>-35.076999999999998</c:v>
                </c:pt>
                <c:pt idx="35">
                  <c:v>-36.518999999999998</c:v>
                </c:pt>
                <c:pt idx="36">
                  <c:v>-16.260000000000002</c:v>
                </c:pt>
                <c:pt idx="37">
                  <c:v>-24.395</c:v>
                </c:pt>
                <c:pt idx="38">
                  <c:v>-27.896000000000001</c:v>
                </c:pt>
                <c:pt idx="39">
                  <c:v>-30.163</c:v>
                </c:pt>
                <c:pt idx="40">
                  <c:v>-19.292000000000002</c:v>
                </c:pt>
                <c:pt idx="41">
                  <c:v>-18.914999999999999</c:v>
                </c:pt>
                <c:pt idx="42">
                  <c:v>-24.445</c:v>
                </c:pt>
                <c:pt idx="43">
                  <c:v>-27.526</c:v>
                </c:pt>
                <c:pt idx="44">
                  <c:v>-23.347999999999999</c:v>
                </c:pt>
                <c:pt idx="45">
                  <c:v>-20.628</c:v>
                </c:pt>
                <c:pt idx="46">
                  <c:v>-15.339</c:v>
                </c:pt>
                <c:pt idx="47">
                  <c:v>-15.026999999999999</c:v>
                </c:pt>
                <c:pt idx="48">
                  <c:v>7.702</c:v>
                </c:pt>
                <c:pt idx="49">
                  <c:v>7.548</c:v>
                </c:pt>
                <c:pt idx="50">
                  <c:v>8.8840000000000003</c:v>
                </c:pt>
                <c:pt idx="51">
                  <c:v>8.3290000000000006</c:v>
                </c:pt>
                <c:pt idx="52">
                  <c:v>18.074999999999999</c:v>
                </c:pt>
                <c:pt idx="53">
                  <c:v>17.975999999999999</c:v>
                </c:pt>
                <c:pt idx="54">
                  <c:v>14.054</c:v>
                </c:pt>
                <c:pt idx="55">
                  <c:v>2.7549999999999999</c:v>
                </c:pt>
                <c:pt idx="56">
                  <c:v>1.65</c:v>
                </c:pt>
                <c:pt idx="57">
                  <c:v>-3.9049999999999998</c:v>
                </c:pt>
                <c:pt idx="58">
                  <c:v>-9.6430000000000007</c:v>
                </c:pt>
              </c:numCache>
            </c:numRef>
          </c:val>
          <c:smooth val="0"/>
          <c:extLst>
            <c:ext xmlns:c16="http://schemas.microsoft.com/office/drawing/2014/chart" uri="{C3380CC4-5D6E-409C-BE32-E72D297353CC}">
              <c16:uniqueId val="{00000000-A0A9-4985-A602-A3FEC4AA91A4}"/>
            </c:ext>
          </c:extLst>
        </c:ser>
        <c:ser>
          <c:idx val="1"/>
          <c:order val="1"/>
          <c:tx>
            <c:strRef>
              <c:f>Taul1!$C$1</c:f>
              <c:strCache>
                <c:ptCount val="1"/>
                <c:pt idx="0">
                  <c:v>Kemianteollisuus</c:v>
                </c:pt>
              </c:strCache>
            </c:strRef>
          </c:tx>
          <c:spPr>
            <a:ln w="38100">
              <a:solidFill>
                <a:schemeClr val="bg2"/>
              </a:solidFill>
            </a:ln>
          </c:spPr>
          <c:marker>
            <c:symbol val="none"/>
          </c:marker>
          <c:cat>
            <c:strRef>
              <c:f>Taul1!$A$2:$A$61</c:f>
              <c:strCache>
                <c:ptCount val="60"/>
                <c:pt idx="0">
                  <c:v>2005</c:v>
                </c:pt>
                <c:pt idx="1">
                  <c:v>2005/2</c:v>
                </c:pt>
                <c:pt idx="2">
                  <c:v>2005/3</c:v>
                </c:pt>
                <c:pt idx="3">
                  <c:v>2005/4</c:v>
                </c:pt>
                <c:pt idx="4">
                  <c:v>2006</c:v>
                </c:pt>
                <c:pt idx="5">
                  <c:v>2006/2</c:v>
                </c:pt>
                <c:pt idx="6">
                  <c:v>2006/3</c:v>
                </c:pt>
                <c:pt idx="7">
                  <c:v>2006/4</c:v>
                </c:pt>
                <c:pt idx="8">
                  <c:v>2007</c:v>
                </c:pt>
                <c:pt idx="9">
                  <c:v>2007/2</c:v>
                </c:pt>
                <c:pt idx="10">
                  <c:v>2007/3</c:v>
                </c:pt>
                <c:pt idx="11">
                  <c:v>2007/4</c:v>
                </c:pt>
                <c:pt idx="12">
                  <c:v>2008</c:v>
                </c:pt>
                <c:pt idx="13">
                  <c:v>2008/2</c:v>
                </c:pt>
                <c:pt idx="14">
                  <c:v>2008/3</c:v>
                </c:pt>
                <c:pt idx="15">
                  <c:v>2008/4</c:v>
                </c:pt>
                <c:pt idx="16">
                  <c:v>2009</c:v>
                </c:pt>
                <c:pt idx="17">
                  <c:v>2009/2</c:v>
                </c:pt>
                <c:pt idx="18">
                  <c:v>2009/3</c:v>
                </c:pt>
                <c:pt idx="19">
                  <c:v>2009/4</c:v>
                </c:pt>
                <c:pt idx="20">
                  <c:v>2010</c:v>
                </c:pt>
                <c:pt idx="21">
                  <c:v>2010/2</c:v>
                </c:pt>
                <c:pt idx="22">
                  <c:v>2010/3</c:v>
                </c:pt>
                <c:pt idx="23">
                  <c:v>2010/4</c:v>
                </c:pt>
                <c:pt idx="24">
                  <c:v>2011</c:v>
                </c:pt>
                <c:pt idx="25">
                  <c:v>2011/2</c:v>
                </c:pt>
                <c:pt idx="26">
                  <c:v>2011/3</c:v>
                </c:pt>
                <c:pt idx="27">
                  <c:v>2011/4</c:v>
                </c:pt>
                <c:pt idx="28">
                  <c:v>2012</c:v>
                </c:pt>
                <c:pt idx="29">
                  <c:v>2012/2</c:v>
                </c:pt>
                <c:pt idx="30">
                  <c:v>2012/3</c:v>
                </c:pt>
                <c:pt idx="31">
                  <c:v>2012/4</c:v>
                </c:pt>
                <c:pt idx="32">
                  <c:v>2013</c:v>
                </c:pt>
                <c:pt idx="33">
                  <c:v>2013/2</c:v>
                </c:pt>
                <c:pt idx="34">
                  <c:v>2013/3</c:v>
                </c:pt>
                <c:pt idx="35">
                  <c:v>2013/4</c:v>
                </c:pt>
                <c:pt idx="36">
                  <c:v>2014</c:v>
                </c:pt>
                <c:pt idx="37">
                  <c:v>2014/2</c:v>
                </c:pt>
                <c:pt idx="38">
                  <c:v>2014/3</c:v>
                </c:pt>
                <c:pt idx="39">
                  <c:v>2014/4</c:v>
                </c:pt>
                <c:pt idx="40">
                  <c:v>2015</c:v>
                </c:pt>
                <c:pt idx="41">
                  <c:v>2015/2</c:v>
                </c:pt>
                <c:pt idx="42">
                  <c:v>2015/3</c:v>
                </c:pt>
                <c:pt idx="43">
                  <c:v>2015/4</c:v>
                </c:pt>
                <c:pt idx="44">
                  <c:v>2016</c:v>
                </c:pt>
                <c:pt idx="45">
                  <c:v>2016/2</c:v>
                </c:pt>
                <c:pt idx="46">
                  <c:v>2016/3</c:v>
                </c:pt>
                <c:pt idx="47">
                  <c:v>2016/4</c:v>
                </c:pt>
                <c:pt idx="48">
                  <c:v>2017</c:v>
                </c:pt>
                <c:pt idx="49">
                  <c:v>2017/2</c:v>
                </c:pt>
                <c:pt idx="50">
                  <c:v>2017/3</c:v>
                </c:pt>
                <c:pt idx="51">
                  <c:v>2017/4</c:v>
                </c:pt>
                <c:pt idx="52">
                  <c:v>2018</c:v>
                </c:pt>
                <c:pt idx="53">
                  <c:v>2018/2</c:v>
                </c:pt>
                <c:pt idx="54">
                  <c:v>2018/3</c:v>
                </c:pt>
                <c:pt idx="55">
                  <c:v>2018/4</c:v>
                </c:pt>
                <c:pt idx="56">
                  <c:v>2019</c:v>
                </c:pt>
                <c:pt idx="57">
                  <c:v>2019/2</c:v>
                </c:pt>
                <c:pt idx="58">
                  <c:v>2019/3</c:v>
                </c:pt>
                <c:pt idx="59">
                  <c:v>4</c:v>
                </c:pt>
              </c:strCache>
            </c:strRef>
          </c:cat>
          <c:val>
            <c:numRef>
              <c:f>Taul1!$C$2:$C$61</c:f>
              <c:numCache>
                <c:formatCode>General</c:formatCode>
                <c:ptCount val="60"/>
                <c:pt idx="0">
                  <c:v>-7.5540000000000003</c:v>
                </c:pt>
                <c:pt idx="1">
                  <c:v>0.72199999999999998</c:v>
                </c:pt>
                <c:pt idx="2">
                  <c:v>4.1859999999999999</c:v>
                </c:pt>
                <c:pt idx="3">
                  <c:v>-6.1580000000000004</c:v>
                </c:pt>
                <c:pt idx="4">
                  <c:v>21.507000000000001</c:v>
                </c:pt>
                <c:pt idx="5">
                  <c:v>10.974</c:v>
                </c:pt>
                <c:pt idx="6">
                  <c:v>19.82</c:v>
                </c:pt>
                <c:pt idx="7">
                  <c:v>6.6849999999999996</c:v>
                </c:pt>
                <c:pt idx="8">
                  <c:v>9.9819999999999993</c:v>
                </c:pt>
                <c:pt idx="9">
                  <c:v>6.2290000000000001</c:v>
                </c:pt>
                <c:pt idx="10">
                  <c:v>-10.662000000000001</c:v>
                </c:pt>
                <c:pt idx="11">
                  <c:v>4.3479999999999999</c:v>
                </c:pt>
                <c:pt idx="12">
                  <c:v>2.4289999999999998</c:v>
                </c:pt>
                <c:pt idx="13">
                  <c:v>16.529</c:v>
                </c:pt>
                <c:pt idx="14">
                  <c:v>-24.754000000000001</c:v>
                </c:pt>
                <c:pt idx="15">
                  <c:v>-64.227000000000004</c:v>
                </c:pt>
                <c:pt idx="16">
                  <c:v>-64.721999999999994</c:v>
                </c:pt>
                <c:pt idx="17">
                  <c:v>-63.768999999999998</c:v>
                </c:pt>
                <c:pt idx="18">
                  <c:v>-62.71</c:v>
                </c:pt>
                <c:pt idx="19">
                  <c:v>-48.31</c:v>
                </c:pt>
                <c:pt idx="20">
                  <c:v>-29.780999999999999</c:v>
                </c:pt>
                <c:pt idx="21">
                  <c:v>12.707000000000001</c:v>
                </c:pt>
                <c:pt idx="22">
                  <c:v>2.3759999999999999</c:v>
                </c:pt>
                <c:pt idx="23">
                  <c:v>14.018000000000001</c:v>
                </c:pt>
                <c:pt idx="24">
                  <c:v>25.853999999999999</c:v>
                </c:pt>
                <c:pt idx="25">
                  <c:v>13.893000000000001</c:v>
                </c:pt>
                <c:pt idx="26">
                  <c:v>-7.2930000000000001</c:v>
                </c:pt>
                <c:pt idx="27">
                  <c:v>-14.648999999999999</c:v>
                </c:pt>
                <c:pt idx="28">
                  <c:v>2.2610000000000001</c:v>
                </c:pt>
                <c:pt idx="29">
                  <c:v>25.504999999999999</c:v>
                </c:pt>
                <c:pt idx="30">
                  <c:v>-10.705</c:v>
                </c:pt>
                <c:pt idx="31">
                  <c:v>-13.032</c:v>
                </c:pt>
                <c:pt idx="32">
                  <c:v>0.69599999999999995</c:v>
                </c:pt>
                <c:pt idx="33">
                  <c:v>6.6680000000000001</c:v>
                </c:pt>
                <c:pt idx="34">
                  <c:v>-10.721</c:v>
                </c:pt>
                <c:pt idx="35">
                  <c:v>-28.167999999999999</c:v>
                </c:pt>
                <c:pt idx="36">
                  <c:v>2.3029999999999999</c:v>
                </c:pt>
                <c:pt idx="37">
                  <c:v>-1.83</c:v>
                </c:pt>
                <c:pt idx="38">
                  <c:v>-4.5830000000000002</c:v>
                </c:pt>
                <c:pt idx="39">
                  <c:v>-24.215</c:v>
                </c:pt>
                <c:pt idx="40">
                  <c:v>-7.5419999999999998</c:v>
                </c:pt>
                <c:pt idx="41">
                  <c:v>-9.4009999999999998</c:v>
                </c:pt>
                <c:pt idx="42">
                  <c:v>-10.715999999999999</c:v>
                </c:pt>
                <c:pt idx="43">
                  <c:v>-10.525</c:v>
                </c:pt>
                <c:pt idx="44">
                  <c:v>1.3260000000000001</c:v>
                </c:pt>
                <c:pt idx="45">
                  <c:v>-13.077</c:v>
                </c:pt>
                <c:pt idx="46">
                  <c:v>2.95</c:v>
                </c:pt>
                <c:pt idx="47">
                  <c:v>6.0330000000000004</c:v>
                </c:pt>
                <c:pt idx="48">
                  <c:v>10.238</c:v>
                </c:pt>
                <c:pt idx="49">
                  <c:v>6.6559999999999997</c:v>
                </c:pt>
                <c:pt idx="50">
                  <c:v>10.896000000000001</c:v>
                </c:pt>
                <c:pt idx="51">
                  <c:v>-5.5430000000000001</c:v>
                </c:pt>
                <c:pt idx="52">
                  <c:v>15.218</c:v>
                </c:pt>
                <c:pt idx="53">
                  <c:v>14.426</c:v>
                </c:pt>
                <c:pt idx="54">
                  <c:v>-8.0820000000000007</c:v>
                </c:pt>
                <c:pt idx="55">
                  <c:v>-9.0280000000000005</c:v>
                </c:pt>
                <c:pt idx="56">
                  <c:v>-13.494999999999999</c:v>
                </c:pt>
                <c:pt idx="57">
                  <c:v>-24.039000000000001</c:v>
                </c:pt>
                <c:pt idx="58">
                  <c:v>-4.2949999999999999</c:v>
                </c:pt>
              </c:numCache>
            </c:numRef>
          </c:val>
          <c:smooth val="0"/>
          <c:extLst>
            <c:ext xmlns:c16="http://schemas.microsoft.com/office/drawing/2014/chart" uri="{C3380CC4-5D6E-409C-BE32-E72D297353CC}">
              <c16:uniqueId val="{00000001-A0A9-4985-A602-A3FEC4AA91A4}"/>
            </c:ext>
          </c:extLst>
        </c:ser>
        <c:ser>
          <c:idx val="2"/>
          <c:order val="2"/>
          <c:tx>
            <c:strRef>
              <c:f>Taul1!$D$1</c:f>
              <c:strCache>
                <c:ptCount val="1"/>
                <c:pt idx="0">
                  <c:v>Sarake2</c:v>
                </c:pt>
              </c:strCache>
            </c:strRef>
          </c:tx>
          <c:spPr>
            <a:ln>
              <a:solidFill>
                <a:schemeClr val="bg2"/>
              </a:solidFill>
            </a:ln>
          </c:spPr>
          <c:marker>
            <c:symbol val="none"/>
          </c:marker>
          <c:cat>
            <c:strRef>
              <c:f>Taul1!$A$2:$A$61</c:f>
              <c:strCache>
                <c:ptCount val="60"/>
                <c:pt idx="0">
                  <c:v>2005</c:v>
                </c:pt>
                <c:pt idx="1">
                  <c:v>2005/2</c:v>
                </c:pt>
                <c:pt idx="2">
                  <c:v>2005/3</c:v>
                </c:pt>
                <c:pt idx="3">
                  <c:v>2005/4</c:v>
                </c:pt>
                <c:pt idx="4">
                  <c:v>2006</c:v>
                </c:pt>
                <c:pt idx="5">
                  <c:v>2006/2</c:v>
                </c:pt>
                <c:pt idx="6">
                  <c:v>2006/3</c:v>
                </c:pt>
                <c:pt idx="7">
                  <c:v>2006/4</c:v>
                </c:pt>
                <c:pt idx="8">
                  <c:v>2007</c:v>
                </c:pt>
                <c:pt idx="9">
                  <c:v>2007/2</c:v>
                </c:pt>
                <c:pt idx="10">
                  <c:v>2007/3</c:v>
                </c:pt>
                <c:pt idx="11">
                  <c:v>2007/4</c:v>
                </c:pt>
                <c:pt idx="12">
                  <c:v>2008</c:v>
                </c:pt>
                <c:pt idx="13">
                  <c:v>2008/2</c:v>
                </c:pt>
                <c:pt idx="14">
                  <c:v>2008/3</c:v>
                </c:pt>
                <c:pt idx="15">
                  <c:v>2008/4</c:v>
                </c:pt>
                <c:pt idx="16">
                  <c:v>2009</c:v>
                </c:pt>
                <c:pt idx="17">
                  <c:v>2009/2</c:v>
                </c:pt>
                <c:pt idx="18">
                  <c:v>2009/3</c:v>
                </c:pt>
                <c:pt idx="19">
                  <c:v>2009/4</c:v>
                </c:pt>
                <c:pt idx="20">
                  <c:v>2010</c:v>
                </c:pt>
                <c:pt idx="21">
                  <c:v>2010/2</c:v>
                </c:pt>
                <c:pt idx="22">
                  <c:v>2010/3</c:v>
                </c:pt>
                <c:pt idx="23">
                  <c:v>2010/4</c:v>
                </c:pt>
                <c:pt idx="24">
                  <c:v>2011</c:v>
                </c:pt>
                <c:pt idx="25">
                  <c:v>2011/2</c:v>
                </c:pt>
                <c:pt idx="26">
                  <c:v>2011/3</c:v>
                </c:pt>
                <c:pt idx="27">
                  <c:v>2011/4</c:v>
                </c:pt>
                <c:pt idx="28">
                  <c:v>2012</c:v>
                </c:pt>
                <c:pt idx="29">
                  <c:v>2012/2</c:v>
                </c:pt>
                <c:pt idx="30">
                  <c:v>2012/3</c:v>
                </c:pt>
                <c:pt idx="31">
                  <c:v>2012/4</c:v>
                </c:pt>
                <c:pt idx="32">
                  <c:v>2013</c:v>
                </c:pt>
                <c:pt idx="33">
                  <c:v>2013/2</c:v>
                </c:pt>
                <c:pt idx="34">
                  <c:v>2013/3</c:v>
                </c:pt>
                <c:pt idx="35">
                  <c:v>2013/4</c:v>
                </c:pt>
                <c:pt idx="36">
                  <c:v>2014</c:v>
                </c:pt>
                <c:pt idx="37">
                  <c:v>2014/2</c:v>
                </c:pt>
                <c:pt idx="38">
                  <c:v>2014/3</c:v>
                </c:pt>
                <c:pt idx="39">
                  <c:v>2014/4</c:v>
                </c:pt>
                <c:pt idx="40">
                  <c:v>2015</c:v>
                </c:pt>
                <c:pt idx="41">
                  <c:v>2015/2</c:v>
                </c:pt>
                <c:pt idx="42">
                  <c:v>2015/3</c:v>
                </c:pt>
                <c:pt idx="43">
                  <c:v>2015/4</c:v>
                </c:pt>
                <c:pt idx="44">
                  <c:v>2016</c:v>
                </c:pt>
                <c:pt idx="45">
                  <c:v>2016/2</c:v>
                </c:pt>
                <c:pt idx="46">
                  <c:v>2016/3</c:v>
                </c:pt>
                <c:pt idx="47">
                  <c:v>2016/4</c:v>
                </c:pt>
                <c:pt idx="48">
                  <c:v>2017</c:v>
                </c:pt>
                <c:pt idx="49">
                  <c:v>2017/2</c:v>
                </c:pt>
                <c:pt idx="50">
                  <c:v>2017/3</c:v>
                </c:pt>
                <c:pt idx="51">
                  <c:v>2017/4</c:v>
                </c:pt>
                <c:pt idx="52">
                  <c:v>2018</c:v>
                </c:pt>
                <c:pt idx="53">
                  <c:v>2018/2</c:v>
                </c:pt>
                <c:pt idx="54">
                  <c:v>2018/3</c:v>
                </c:pt>
                <c:pt idx="55">
                  <c:v>2018/4</c:v>
                </c:pt>
                <c:pt idx="56">
                  <c:v>2019</c:v>
                </c:pt>
                <c:pt idx="57">
                  <c:v>2019/2</c:v>
                </c:pt>
                <c:pt idx="58">
                  <c:v>2019/3</c:v>
                </c:pt>
                <c:pt idx="59">
                  <c:v>4</c:v>
                </c:pt>
              </c:strCache>
            </c:strRef>
          </c:cat>
          <c:val>
            <c:numRef>
              <c:f>Taul1!$D$2:$D$61</c:f>
              <c:numCache>
                <c:formatCode>General</c:formatCode>
                <c:ptCount val="6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numCache>
            </c:numRef>
          </c:val>
          <c:smooth val="0"/>
          <c:extLst>
            <c:ext xmlns:c16="http://schemas.microsoft.com/office/drawing/2014/chart" uri="{C3380CC4-5D6E-409C-BE32-E72D297353CC}">
              <c16:uniqueId val="{00000000-DF7B-47CE-B618-9339CF148D95}"/>
            </c:ext>
          </c:extLst>
        </c:ser>
        <c:dLbls>
          <c:showLegendKey val="0"/>
          <c:showVal val="0"/>
          <c:showCatName val="0"/>
          <c:showSerName val="0"/>
          <c:showPercent val="0"/>
          <c:showBubbleSize val="0"/>
        </c:dLbls>
        <c:smooth val="0"/>
        <c:axId val="156907008"/>
        <c:axId val="156908544"/>
      </c:lineChart>
      <c:catAx>
        <c:axId val="156907008"/>
        <c:scaling>
          <c:orientation val="minMax"/>
        </c:scaling>
        <c:delete val="0"/>
        <c:axPos val="b"/>
        <c:numFmt formatCode="General" sourceLinked="1"/>
        <c:majorTickMark val="none"/>
        <c:minorTickMark val="none"/>
        <c:tickLblPos val="low"/>
        <c:txPr>
          <a:bodyPr/>
          <a:lstStyle/>
          <a:p>
            <a:pPr>
              <a:defRPr sz="1600">
                <a:solidFill>
                  <a:schemeClr val="tx1"/>
                </a:solidFill>
              </a:defRPr>
            </a:pPr>
            <a:endParaRPr lang="fi-FI"/>
          </a:p>
        </c:txPr>
        <c:crossAx val="156908544"/>
        <c:crosses val="autoZero"/>
        <c:auto val="1"/>
        <c:lblAlgn val="ctr"/>
        <c:lblOffset val="100"/>
        <c:tickLblSkip val="4"/>
        <c:noMultiLvlLbl val="0"/>
      </c:catAx>
      <c:valAx>
        <c:axId val="156908544"/>
        <c:scaling>
          <c:orientation val="minMax"/>
        </c:scaling>
        <c:delete val="0"/>
        <c:axPos val="l"/>
        <c:majorGridlines/>
        <c:numFmt formatCode="General" sourceLinked="1"/>
        <c:majorTickMark val="out"/>
        <c:minorTickMark val="none"/>
        <c:tickLblPos val="nextTo"/>
        <c:txPr>
          <a:bodyPr/>
          <a:lstStyle/>
          <a:p>
            <a:pPr>
              <a:defRPr sz="1600">
                <a:solidFill>
                  <a:schemeClr val="tx1"/>
                </a:solidFill>
              </a:defRPr>
            </a:pPr>
            <a:endParaRPr lang="fi-FI"/>
          </a:p>
        </c:txPr>
        <c:crossAx val="156907008"/>
        <c:crosses val="autoZero"/>
        <c:crossBetween val="between"/>
      </c:valAx>
    </c:plotArea>
    <c:legend>
      <c:legendPos val="r"/>
      <c:legendEntry>
        <c:idx val="0"/>
        <c:txPr>
          <a:bodyPr/>
          <a:lstStyle/>
          <a:p>
            <a:pPr>
              <a:defRPr sz="1200">
                <a:solidFill>
                  <a:schemeClr val="tx1"/>
                </a:solidFill>
              </a:defRPr>
            </a:pPr>
            <a:endParaRPr lang="fi-FI"/>
          </a:p>
        </c:txPr>
      </c:legendEntry>
      <c:legendEntry>
        <c:idx val="1"/>
        <c:txPr>
          <a:bodyPr/>
          <a:lstStyle/>
          <a:p>
            <a:pPr>
              <a:defRPr sz="1200">
                <a:solidFill>
                  <a:schemeClr val="tx1"/>
                </a:solidFill>
              </a:defRPr>
            </a:pPr>
            <a:endParaRPr lang="fi-FI"/>
          </a:p>
        </c:txPr>
      </c:legendEntry>
      <c:legendEntry>
        <c:idx val="2"/>
        <c:delete val="1"/>
      </c:legendEntry>
      <c:layout>
        <c:manualLayout>
          <c:xMode val="edge"/>
          <c:yMode val="edge"/>
          <c:x val="0.69141911487450369"/>
          <c:y val="0.60089976499768227"/>
          <c:w val="0.14152820453709031"/>
          <c:h val="0.13043790010735173"/>
        </c:manualLayout>
      </c:layout>
      <c:overlay val="0"/>
      <c:spPr>
        <a:solidFill>
          <a:schemeClr val="bg1"/>
        </a:solidFill>
      </c:spPr>
      <c:txPr>
        <a:bodyPr/>
        <a:lstStyle/>
        <a:p>
          <a:pPr>
            <a:defRPr sz="1200">
              <a:solidFill>
                <a:schemeClr val="tx1"/>
              </a:solidFill>
            </a:defRPr>
          </a:pPr>
          <a:endParaRPr lang="fi-FI"/>
        </a:p>
      </c:txPr>
    </c:legend>
    <c:plotVisOnly val="1"/>
    <c:dispBlanksAs val="gap"/>
    <c:showDLblsOverMax val="0"/>
  </c:chart>
  <c:txPr>
    <a:bodyPr/>
    <a:lstStyle/>
    <a:p>
      <a:pPr>
        <a:defRPr sz="1800">
          <a:solidFill>
            <a:srgbClr val="000000"/>
          </a:solidFill>
          <a:latin typeface="Tahoma" panose="020B0604030504040204" pitchFamily="34" charset="0"/>
          <a:ea typeface="Tahoma" panose="020B0604030504040204" pitchFamily="34" charset="0"/>
          <a:cs typeface="Tahoma" panose="020B0604030504040204" pitchFamily="34" charset="0"/>
        </a:defRPr>
      </a:pPr>
      <a:endParaRPr lang="fi-FI"/>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0.89975</cdr:x>
      <cdr:y>0.10569</cdr:y>
    </cdr:from>
    <cdr:to>
      <cdr:x>0.97049</cdr:x>
      <cdr:y>0.28587</cdr:y>
    </cdr:to>
    <cdr:sp macro="" textlink="">
      <cdr:nvSpPr>
        <cdr:cNvPr id="2" name="Ellipsi 1">
          <a:extLst xmlns:a="http://schemas.openxmlformats.org/drawingml/2006/main">
            <a:ext uri="{FF2B5EF4-FFF2-40B4-BE49-F238E27FC236}">
              <a16:creationId xmlns:a16="http://schemas.microsoft.com/office/drawing/2014/main" id="{FCCD28B2-A0DC-433A-BEFD-426A6C56FDCB}"/>
            </a:ext>
          </a:extLst>
        </cdr:cNvPr>
        <cdr:cNvSpPr/>
      </cdr:nvSpPr>
      <cdr:spPr>
        <a:xfrm xmlns:a="http://schemas.openxmlformats.org/drawingml/2006/main">
          <a:off x="9554220" y="418629"/>
          <a:ext cx="751184" cy="713660"/>
        </a:xfrm>
        <a:prstGeom xmlns:a="http://schemas.openxmlformats.org/drawingml/2006/main" prst="ellipse">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fi-FI"/>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7C938938-9993-426D-B174-24A7BE5D4008}"/>
              </a:ext>
            </a:extLst>
          </p:cNvPr>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4B752153-461C-47CD-B5C8-D2CE4B822A33}"/>
              </a:ext>
            </a:extLst>
          </p:cNvPr>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endParaRPr lang="fi-FI"/>
          </a:p>
        </p:txBody>
      </p:sp>
      <p:sp>
        <p:nvSpPr>
          <p:cNvPr id="4" name="Alatunnisteen paikkamerkki 3">
            <a:extLst>
              <a:ext uri="{FF2B5EF4-FFF2-40B4-BE49-F238E27FC236}">
                <a16:creationId xmlns:a16="http://schemas.microsoft.com/office/drawing/2014/main" id="{9DADD55D-75CE-4BD5-AE3D-BEE087B905C5}"/>
              </a:ext>
            </a:extLst>
          </p:cNvPr>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0EEB4396-0BB5-4671-8621-5FE9F7671361}"/>
              </a:ext>
            </a:extLst>
          </p:cNvPr>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38F09FCB-6A95-45D4-941D-3994E17F4D6C}" type="slidenum">
              <a:rPr lang="fi-FI" smtClean="0"/>
              <a:t>‹#›</a:t>
            </a:fld>
            <a:endParaRPr lang="fi-FI"/>
          </a:p>
        </p:txBody>
      </p:sp>
    </p:spTree>
    <p:extLst>
      <p:ext uri="{BB962C8B-B14F-4D97-AF65-F5344CB8AC3E}">
        <p14:creationId xmlns:p14="http://schemas.microsoft.com/office/powerpoint/2010/main" val="306734113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1" y="1"/>
            <a:ext cx="2889938" cy="493633"/>
          </a:xfrm>
          <a:prstGeom prst="rect">
            <a:avLst/>
          </a:prstGeom>
        </p:spPr>
        <p:txBody>
          <a:bodyPr vert="horz" lIns="91440" tIns="45720" rIns="91440" bIns="45720" rtlCol="0"/>
          <a:lstStyle>
            <a:lvl1pPr algn="l">
              <a:defRPr sz="1200"/>
            </a:lvl1pPr>
          </a:lstStyle>
          <a:p>
            <a:endParaRPr lang="en-GB"/>
          </a:p>
        </p:txBody>
      </p:sp>
      <p:sp>
        <p:nvSpPr>
          <p:cNvPr id="3" name="Päivämäärän paikkamerkki 2"/>
          <p:cNvSpPr>
            <a:spLocks noGrp="1"/>
          </p:cNvSpPr>
          <p:nvPr>
            <p:ph type="dt" idx="1"/>
          </p:nvPr>
        </p:nvSpPr>
        <p:spPr>
          <a:xfrm>
            <a:off x="3777607" y="1"/>
            <a:ext cx="2889938" cy="493633"/>
          </a:xfrm>
          <a:prstGeom prst="rect">
            <a:avLst/>
          </a:prstGeom>
        </p:spPr>
        <p:txBody>
          <a:bodyPr vert="horz" lIns="91440" tIns="45720" rIns="91440" bIns="45720" rtlCol="0"/>
          <a:lstStyle>
            <a:lvl1pPr algn="r">
              <a:defRPr sz="1200"/>
            </a:lvl1pPr>
          </a:lstStyle>
          <a:p>
            <a:endParaRPr lang="en-GB"/>
          </a:p>
        </p:txBody>
      </p:sp>
      <p:sp>
        <p:nvSpPr>
          <p:cNvPr id="4" name="Dian kuvan paikkamerkki 3"/>
          <p:cNvSpPr>
            <a:spLocks noGrp="1" noRot="1" noChangeAspect="1"/>
          </p:cNvSpPr>
          <p:nvPr>
            <p:ph type="sldImg" idx="2"/>
          </p:nvPr>
        </p:nvSpPr>
        <p:spPr>
          <a:xfrm>
            <a:off x="44450" y="739775"/>
            <a:ext cx="6581775"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Huomautusten paikkamerkki 4"/>
          <p:cNvSpPr>
            <a:spLocks noGrp="1"/>
          </p:cNvSpPr>
          <p:nvPr>
            <p:ph type="body" sz="quarter" idx="3"/>
          </p:nvPr>
        </p:nvSpPr>
        <p:spPr>
          <a:xfrm>
            <a:off x="666910" y="4689515"/>
            <a:ext cx="5335270" cy="4442698"/>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6" name="Alatunnisteen paikkamerkki 5"/>
          <p:cNvSpPr>
            <a:spLocks noGrp="1"/>
          </p:cNvSpPr>
          <p:nvPr>
            <p:ph type="ftr" sz="quarter" idx="4"/>
          </p:nvPr>
        </p:nvSpPr>
        <p:spPr>
          <a:xfrm>
            <a:off x="1" y="9377316"/>
            <a:ext cx="2889938" cy="493633"/>
          </a:xfrm>
          <a:prstGeom prst="rect">
            <a:avLst/>
          </a:prstGeom>
        </p:spPr>
        <p:txBody>
          <a:bodyPr vert="horz" lIns="91440" tIns="45720" rIns="91440" bIns="45720" rtlCol="0" anchor="b"/>
          <a:lstStyle>
            <a:lvl1pPr algn="l">
              <a:defRPr sz="1200"/>
            </a:lvl1pPr>
          </a:lstStyle>
          <a:p>
            <a:endParaRPr lang="en-GB"/>
          </a:p>
        </p:txBody>
      </p:sp>
      <p:sp>
        <p:nvSpPr>
          <p:cNvPr id="7" name="Dian numeron paikkamerkki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709C6363-B2D6-45E5-A320-7F507230A22C}" type="slidenum">
              <a:rPr lang="en-GB" smtClean="0"/>
              <a:t>‹#›</a:t>
            </a:fld>
            <a:endParaRPr lang="en-GB"/>
          </a:p>
        </p:txBody>
      </p:sp>
    </p:spTree>
    <p:extLst>
      <p:ext uri="{BB962C8B-B14F-4D97-AF65-F5344CB8AC3E}">
        <p14:creationId xmlns:p14="http://schemas.microsoft.com/office/powerpoint/2010/main" val="243494930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kemianteollisuus.fi/fi/tietoa-alasta/innovaatiopalkinto/"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200" b="1" kern="1200" dirty="0">
                <a:solidFill>
                  <a:schemeClr val="tx1"/>
                </a:solidFill>
                <a:effectLst/>
                <a:latin typeface="+mn-lt"/>
                <a:ea typeface="+mn-ea"/>
                <a:cs typeface="+mn-cs"/>
              </a:rPr>
              <a:t>Kemian rooli kiertotaloudessa,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b="1" kern="1200" baseline="0" dirty="0">
                <a:solidFill>
                  <a:schemeClr val="tx1"/>
                </a:solidFill>
                <a:effectLst/>
                <a:latin typeface="+mn-lt"/>
                <a:ea typeface="+mn-ea"/>
                <a:cs typeface="+mn-cs"/>
              </a:rPr>
              <a:t>Kemia mahdollistaa kiertotalouden: </a:t>
            </a:r>
            <a:r>
              <a:rPr lang="fi-FI" sz="1200" b="0" kern="1200" baseline="0" dirty="0">
                <a:solidFill>
                  <a:schemeClr val="tx1"/>
                </a:solidFill>
                <a:effectLst/>
                <a:latin typeface="+mn-lt"/>
                <a:ea typeface="+mn-ea"/>
                <a:cs typeface="+mn-cs"/>
              </a:rPr>
              <a:t>Kemian osaamista tarvitaan kiertotalouden eri vaiheissa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sz="1200" b="1" kern="1200" baseline="0" dirty="0">
                <a:solidFill>
                  <a:schemeClr val="tx1"/>
                </a:solidFill>
                <a:effectLst/>
                <a:latin typeface="+mn-lt"/>
                <a:ea typeface="+mn-ea"/>
                <a:cs typeface="+mn-cs"/>
              </a:rPr>
              <a:t>Kiertotalous on jo linkittynyt osaksi liiketoimintaa kemianteollisuudessa, ja se luo uusia mahdollisuuksia </a:t>
            </a:r>
            <a:r>
              <a:rPr lang="fi-FI" sz="1200" b="0" kern="1200" baseline="0" dirty="0">
                <a:solidFill>
                  <a:schemeClr val="tx1"/>
                </a:solidFill>
                <a:effectLst/>
                <a:latin typeface="+mn-lt"/>
                <a:ea typeface="+mn-ea"/>
                <a:cs typeface="+mn-cs"/>
              </a:rPr>
              <a:t>(esim. sivuvirrat, jätteet, palvelu- ja leasing –mallit pelkän aineen myymisen sijaan)</a:t>
            </a:r>
            <a:endParaRPr lang="fi-FI" sz="1200" b="1" kern="1200" baseline="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i-FI" sz="1200" b="1"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200" b="1" kern="1200" dirty="0">
                <a:solidFill>
                  <a:schemeClr val="tx1"/>
                </a:solidFill>
                <a:effectLst/>
                <a:latin typeface="+mn-lt"/>
                <a:ea typeface="+mn-ea"/>
                <a:cs typeface="+mn-cs"/>
              </a:rPr>
              <a:t>Kuvassa on kemianteollisuuden kasvun </a:t>
            </a:r>
            <a:r>
              <a:rPr lang="fi-FI" sz="1200" b="1" kern="1200" dirty="0" err="1">
                <a:solidFill>
                  <a:schemeClr val="tx1"/>
                </a:solidFill>
                <a:effectLst/>
                <a:latin typeface="+mn-lt"/>
                <a:ea typeface="+mn-ea"/>
                <a:cs typeface="+mn-cs"/>
              </a:rPr>
              <a:t>draiverit</a:t>
            </a:r>
            <a:r>
              <a:rPr lang="fi-FI" sz="1200" b="1" kern="1200" dirty="0">
                <a:solidFill>
                  <a:schemeClr val="tx1"/>
                </a:solidFill>
                <a:effectLst/>
                <a:latin typeface="+mn-lt"/>
                <a:ea typeface="+mn-ea"/>
                <a:cs typeface="+mn-cs"/>
              </a:rPr>
              <a:t> / globaalit isot ihmiskunnan haasteet.</a:t>
            </a:r>
            <a:r>
              <a:rPr lang="fi-FI" sz="1200" b="1" kern="1200" baseline="0" dirty="0">
                <a:solidFill>
                  <a:schemeClr val="tx1"/>
                </a:solidFill>
                <a:effectLst/>
                <a:latin typeface="+mn-lt"/>
                <a:ea typeface="+mn-ea"/>
                <a:cs typeface="+mn-cs"/>
              </a:rPr>
              <a:t> </a:t>
            </a:r>
            <a:r>
              <a:rPr lang="fi-FI" sz="1200" b="0" kern="1200" baseline="0" dirty="0">
                <a:solidFill>
                  <a:schemeClr val="tx1"/>
                </a:solidFill>
                <a:effectLst/>
                <a:latin typeface="+mn-lt"/>
                <a:ea typeface="+mn-ea"/>
                <a:cs typeface="+mn-cs"/>
              </a:rPr>
              <a:t>Nykyisissä ja tulevaisuudessa kasvavissa maailmanlaajuisissa haasteissa tarvitaan kemiaa. Väestönkasvu, kehittyvä elintaso ja kaupungistuminen johtavat luonnonvarojen niukkuuteen, mikä puolestaan heijastuu hintoihin ja saatavuuteen. Kiertotalous vastaa tähän materiaalikierrolla, jossa jätteet, muut materiaalit ja raaka-aineet kiertävät uudelleen käyttöön.</a:t>
            </a: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b="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i-FI" sz="1200" b="0" kern="1200" baseline="0" dirty="0">
                <a:solidFill>
                  <a:schemeClr val="tx1"/>
                </a:solidFill>
                <a:effectLst/>
                <a:latin typeface="+mn-lt"/>
                <a:ea typeface="+mn-ea"/>
                <a:cs typeface="+mn-cs"/>
              </a:rPr>
              <a:t>Alla ympyräkuvan tausta esittäjälle tiedoksi, ei sellaisenaan läpikäytäväksi. Tässä yhteydessä hyvä kuitenkin nostaa jokin konkreettinen esimerkki esiin. Esim. Nesteen uuden sukupolven uusiutuvat polttoaineet / liikenne.</a:t>
            </a: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b="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i-FI" sz="1200" b="1" kern="1200" dirty="0">
                <a:solidFill>
                  <a:schemeClr val="tx1"/>
                </a:solidFill>
                <a:effectLst/>
                <a:latin typeface="+mn-lt"/>
                <a:ea typeface="+mn-ea"/>
                <a:cs typeface="+mn-cs"/>
              </a:rPr>
              <a:t>Elämää ei ole ilman kemiaa. </a:t>
            </a:r>
            <a:r>
              <a:rPr lang="fi-FI" sz="1200" kern="1200" dirty="0">
                <a:solidFill>
                  <a:schemeClr val="tx1"/>
                </a:solidFill>
                <a:effectLst/>
                <a:latin typeface="+mn-lt"/>
                <a:ea typeface="+mn-ea"/>
                <a:cs typeface="+mn-cs"/>
              </a:rPr>
              <a:t>Se on osa hyvä elämää ja mukana kaikessa, mitä näemme koemme tai tunnemme ympärillämme ja itsessämme.</a:t>
            </a:r>
            <a:r>
              <a:rPr lang="fi-FI" sz="1200" b="1" kern="1200" dirty="0">
                <a:solidFill>
                  <a:schemeClr val="tx1"/>
                </a:solidFill>
                <a:effectLst/>
                <a:latin typeface="+mn-lt"/>
                <a:ea typeface="+mn-ea"/>
                <a:cs typeface="+mn-cs"/>
              </a:rPr>
              <a:t> Kemia yhdistää. </a:t>
            </a:r>
            <a:r>
              <a:rPr lang="fi-FI" sz="1200" kern="1200" dirty="0">
                <a:solidFill>
                  <a:schemeClr val="tx1"/>
                </a:solidFill>
                <a:effectLst/>
                <a:latin typeface="+mn-lt"/>
                <a:ea typeface="+mn-ea"/>
                <a:cs typeface="+mn-cs"/>
              </a:rPr>
              <a:t>Se on jatkuvasti kehittyvä luonnontiede, joka yhdistää eri aloja ja ihmisiä, ja mahdollistaa kehittymisen. </a:t>
            </a:r>
            <a:r>
              <a:rPr lang="fi-FI" sz="1200" b="1" kern="1200" dirty="0">
                <a:solidFill>
                  <a:schemeClr val="tx1"/>
                </a:solidFill>
                <a:effectLst/>
                <a:latin typeface="+mn-lt"/>
                <a:ea typeface="+mn-ea"/>
                <a:cs typeface="+mn-cs"/>
              </a:rPr>
              <a:t>Kemia on maailman luovin ala. </a:t>
            </a:r>
            <a:r>
              <a:rPr lang="fi-FI" sz="1200" kern="1200" dirty="0">
                <a:solidFill>
                  <a:schemeClr val="tx1"/>
                </a:solidFill>
                <a:effectLst/>
                <a:latin typeface="+mn-lt"/>
                <a:ea typeface="+mn-ea"/>
                <a:cs typeface="+mn-cs"/>
              </a:rPr>
              <a:t>Miten ruoka, luonnonvarat ja energia saadaan riittämään maailman kasvavalle väestölle? Puhdas vesi, uusiutuva</a:t>
            </a:r>
            <a:r>
              <a:rPr lang="fi-FI" sz="1200" kern="1200" baseline="0" dirty="0">
                <a:solidFill>
                  <a:schemeClr val="tx1"/>
                </a:solidFill>
                <a:effectLst/>
                <a:latin typeface="+mn-lt"/>
                <a:ea typeface="+mn-ea"/>
                <a:cs typeface="+mn-cs"/>
              </a:rPr>
              <a:t>t polttoaineet</a:t>
            </a:r>
            <a:r>
              <a:rPr lang="fi-FI" sz="1200" kern="1200" dirty="0">
                <a:solidFill>
                  <a:schemeClr val="tx1"/>
                </a:solidFill>
                <a:effectLst/>
                <a:latin typeface="+mn-lt"/>
                <a:ea typeface="+mn-ea"/>
                <a:cs typeface="+mn-cs"/>
              </a:rPr>
              <a:t> ja lääkkeet ovat esimerkkejä meille kaikille tärkeistä kemian ratkaisuista.</a:t>
            </a: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Esimerkkejä tavoista, joilla yksittäisiä kuvan kohtia voi esityksessä</a:t>
            </a:r>
            <a:r>
              <a:rPr lang="fi-FI" sz="1200" kern="1200" baseline="0" dirty="0">
                <a:solidFill>
                  <a:schemeClr val="tx1"/>
                </a:solidFill>
                <a:effectLst/>
                <a:latin typeface="+mn-lt"/>
                <a:ea typeface="+mn-ea"/>
                <a:cs typeface="+mn-cs"/>
              </a:rPr>
              <a:t> halutessaan havainnollistaa:</a:t>
            </a:r>
            <a:endParaRPr lang="fi-FI"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kern="1200" dirty="0">
              <a:solidFill>
                <a:schemeClr val="tx1"/>
              </a:solidFill>
              <a:effectLst/>
              <a:latin typeface="+mn-lt"/>
              <a:ea typeface="+mn-ea"/>
              <a:cs typeface="+mn-cs"/>
            </a:endParaRPr>
          </a:p>
          <a:p>
            <a:r>
              <a:rPr lang="fi-FI" sz="1200" b="1" kern="1200" dirty="0">
                <a:solidFill>
                  <a:schemeClr val="tx1"/>
                </a:solidFill>
                <a:effectLst/>
                <a:latin typeface="+mn-lt"/>
                <a:ea typeface="+mn-ea"/>
                <a:cs typeface="+mn-cs"/>
              </a:rPr>
              <a:t>Ilmastonmuutos</a:t>
            </a:r>
          </a:p>
          <a:p>
            <a:r>
              <a:rPr lang="fi-FI" sz="1200" kern="1200" dirty="0">
                <a:solidFill>
                  <a:schemeClr val="tx1"/>
                </a:solidFill>
                <a:effectLst/>
                <a:latin typeface="+mn-lt"/>
                <a:ea typeface="+mn-ea"/>
                <a:cs typeface="+mn-cs"/>
              </a:rPr>
              <a:t>Kemian avulla pystymme vähentämään merkittävästi esimerkiksi energian tuotantoon ja polttoaineisiin liittyviä hiilidioksidipäästöjä. Kemianteollisuus myös etsii mahdollisuuksia käyttää kasvihuonepäästöjä raaka-aineena. Case:</a:t>
            </a:r>
            <a:r>
              <a:rPr lang="fi-FI" sz="1200" kern="1200" baseline="0" dirty="0">
                <a:solidFill>
                  <a:schemeClr val="tx1"/>
                </a:solidFill>
                <a:effectLst/>
                <a:latin typeface="+mn-lt"/>
                <a:ea typeface="+mn-ea"/>
                <a:cs typeface="+mn-cs"/>
              </a:rPr>
              <a:t> </a:t>
            </a:r>
            <a:r>
              <a:rPr lang="fi-FI" sz="1200" b="1" kern="1200" dirty="0" err="1">
                <a:solidFill>
                  <a:schemeClr val="tx1"/>
                </a:solidFill>
                <a:effectLst/>
                <a:latin typeface="+mn-lt"/>
                <a:ea typeface="+mn-ea"/>
                <a:cs typeface="+mn-cs"/>
              </a:rPr>
              <a:t>LNGinside</a:t>
            </a:r>
            <a:r>
              <a:rPr lang="fi-FI" sz="1200" b="1" kern="1200" dirty="0">
                <a:solidFill>
                  <a:schemeClr val="tx1"/>
                </a:solidFill>
                <a:effectLst/>
                <a:latin typeface="+mn-lt"/>
                <a:ea typeface="+mn-ea"/>
                <a:cs typeface="+mn-cs"/>
              </a:rPr>
              <a:t>: Itämeren puhtain polttoaine</a:t>
            </a:r>
            <a:r>
              <a:rPr lang="fi-FI" sz="1200" b="0" kern="1200" dirty="0">
                <a:solidFill>
                  <a:schemeClr val="tx1"/>
                </a:solidFill>
                <a:effectLst/>
                <a:latin typeface="+mn-lt"/>
                <a:ea typeface="+mn-ea"/>
                <a:cs typeface="+mn-cs"/>
              </a:rPr>
              <a:t>,</a:t>
            </a:r>
            <a:r>
              <a:rPr lang="fi-FI" sz="1200" b="0" kern="1200" baseline="0" dirty="0">
                <a:solidFill>
                  <a:schemeClr val="tx1"/>
                </a:solidFill>
                <a:effectLst/>
                <a:latin typeface="+mn-lt"/>
                <a:ea typeface="+mn-ea"/>
                <a:cs typeface="+mn-cs"/>
              </a:rPr>
              <a:t> </a:t>
            </a:r>
            <a:r>
              <a:rPr lang="fi-FI" sz="1200" b="1" kern="1200" dirty="0">
                <a:solidFill>
                  <a:schemeClr val="tx1"/>
                </a:solidFill>
                <a:effectLst/>
                <a:latin typeface="+mn-lt"/>
                <a:ea typeface="+mn-ea"/>
                <a:cs typeface="+mn-cs"/>
              </a:rPr>
              <a:t>Lahti Energia:</a:t>
            </a:r>
            <a:r>
              <a:rPr lang="fi-FI" sz="1200" kern="1200" dirty="0">
                <a:solidFill>
                  <a:schemeClr val="tx1"/>
                </a:solidFill>
                <a:effectLst/>
                <a:latin typeface="+mn-lt"/>
                <a:ea typeface="+mn-ea"/>
                <a:cs typeface="+mn-cs"/>
              </a:rPr>
              <a:t> </a:t>
            </a:r>
            <a:r>
              <a:rPr lang="fi-FI" sz="1200" b="1" kern="1200" dirty="0">
                <a:solidFill>
                  <a:schemeClr val="tx1"/>
                </a:solidFill>
                <a:effectLst/>
                <a:latin typeface="+mn-lt"/>
                <a:ea typeface="+mn-ea"/>
                <a:cs typeface="+mn-cs"/>
              </a:rPr>
              <a:t>Maailman ensimmäinen ainoastaan jätettä käyttävä voimalaitos</a:t>
            </a:r>
            <a:endParaRPr lang="fi-FI" sz="1200" kern="1200" dirty="0">
              <a:solidFill>
                <a:schemeClr val="tx1"/>
              </a:solidFill>
              <a:effectLst/>
              <a:latin typeface="+mn-lt"/>
              <a:ea typeface="+mn-ea"/>
              <a:cs typeface="+mn-cs"/>
            </a:endParaRPr>
          </a:p>
          <a:p>
            <a:endParaRPr lang="fi-FI" sz="1200" kern="1200" dirty="0">
              <a:solidFill>
                <a:schemeClr val="tx1"/>
              </a:solidFill>
              <a:effectLst/>
              <a:latin typeface="+mn-lt"/>
              <a:ea typeface="+mn-ea"/>
              <a:cs typeface="+mn-cs"/>
            </a:endParaRPr>
          </a:p>
          <a:p>
            <a:r>
              <a:rPr lang="fi-FI" sz="1200" b="1" kern="1200" dirty="0">
                <a:solidFill>
                  <a:schemeClr val="tx1"/>
                </a:solidFill>
                <a:effectLst/>
                <a:latin typeface="+mn-lt"/>
                <a:ea typeface="+mn-ea"/>
                <a:cs typeface="+mn-cs"/>
              </a:rPr>
              <a:t>Energia</a:t>
            </a:r>
          </a:p>
          <a:p>
            <a:r>
              <a:rPr lang="fi-FI" sz="1200" kern="1200" dirty="0">
                <a:solidFill>
                  <a:schemeClr val="tx1"/>
                </a:solidFill>
                <a:effectLst/>
                <a:latin typeface="+mn-lt"/>
                <a:ea typeface="+mn-ea"/>
                <a:cs typeface="+mn-cs"/>
              </a:rPr>
              <a:t>Kemian avulla voimme kehittää uusia voimanlähteitä, tehostaa energian varastointia ja talteenottoa sekä pienentää energiankulutustamme. Jo nyt energiaa voidaan tuottaa auringosta, aalloista, tuulesta – ja jätteistä. </a:t>
            </a:r>
            <a:r>
              <a:rPr lang="fi-FI" sz="1200" kern="1200" baseline="0" dirty="0">
                <a:solidFill>
                  <a:schemeClr val="tx1"/>
                </a:solidFill>
                <a:effectLst/>
                <a:latin typeface="+mn-lt"/>
                <a:ea typeface="+mn-ea"/>
                <a:cs typeface="+mn-cs"/>
              </a:rPr>
              <a:t> </a:t>
            </a:r>
            <a:r>
              <a:rPr lang="fi-FI" sz="1200" kern="1200" dirty="0">
                <a:solidFill>
                  <a:schemeClr val="tx1"/>
                </a:solidFill>
                <a:effectLst/>
                <a:latin typeface="+mn-lt"/>
                <a:ea typeface="+mn-ea"/>
                <a:cs typeface="+mn-cs"/>
              </a:rPr>
              <a:t>Case: </a:t>
            </a:r>
            <a:r>
              <a:rPr lang="fi-FI" sz="1200" b="1" kern="1200" dirty="0" err="1">
                <a:solidFill>
                  <a:schemeClr val="tx1"/>
                </a:solidFill>
                <a:effectLst/>
                <a:latin typeface="+mn-lt"/>
                <a:ea typeface="+mn-ea"/>
                <a:cs typeface="+mn-cs"/>
              </a:rPr>
              <a:t>Ekokem</a:t>
            </a:r>
            <a:r>
              <a:rPr lang="fi-FI" sz="1200" b="1" kern="1200" dirty="0">
                <a:solidFill>
                  <a:schemeClr val="tx1"/>
                </a:solidFill>
                <a:effectLst/>
                <a:latin typeface="+mn-lt"/>
                <a:ea typeface="+mn-ea"/>
                <a:cs typeface="+mn-cs"/>
              </a:rPr>
              <a:t>: Riihimäki ja Hyvinkää lämmitetään jätteillä, Bayer: Polyuretaani pitää kodit lämpiminä </a:t>
            </a: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i-FI" sz="1200" b="1" kern="1200" dirty="0">
                <a:solidFill>
                  <a:schemeClr val="tx1"/>
                </a:solidFill>
                <a:effectLst/>
                <a:latin typeface="+mn-lt"/>
                <a:ea typeface="+mn-ea"/>
                <a:cs typeface="+mn-cs"/>
              </a:rPr>
              <a:t>Luonnonvarat</a:t>
            </a:r>
          </a:p>
          <a:p>
            <a:pPr marL="0" marR="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Kemian avulla voimme korvata uusiutuvilla luonnonvaroilla kuten kasveilla tai biojätteellä öljyn kaltaisia uusiutumattomia resursseja. Kemianteollisuus myös kerää talteen ja kierrättää käytettyjä luonnonvaroja, esimerkiksi mineraaleja. Case: </a:t>
            </a:r>
            <a:r>
              <a:rPr lang="fi-FI" sz="1200" b="1" kern="1200" dirty="0">
                <a:solidFill>
                  <a:schemeClr val="tx1"/>
                </a:solidFill>
                <a:effectLst/>
                <a:latin typeface="+mn-lt"/>
                <a:ea typeface="+mn-ea"/>
                <a:cs typeface="+mn-cs"/>
              </a:rPr>
              <a:t> Suominen: Kierrätysmateriaaleista kauppakasseja, Arizona Chemical: Hyötyjä mäntyöljystä</a:t>
            </a: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b="1" kern="1200" dirty="0">
              <a:solidFill>
                <a:schemeClr val="tx1"/>
              </a:solidFill>
              <a:effectLst/>
              <a:latin typeface="+mn-lt"/>
              <a:ea typeface="+mn-ea"/>
              <a:cs typeface="+mn-cs"/>
            </a:endParaRPr>
          </a:p>
          <a:p>
            <a:r>
              <a:rPr lang="fi-FI" sz="1200" b="1" kern="1200" dirty="0">
                <a:solidFill>
                  <a:schemeClr val="tx1"/>
                </a:solidFill>
                <a:effectLst/>
                <a:latin typeface="+mn-lt"/>
                <a:ea typeface="+mn-ea"/>
                <a:cs typeface="+mn-cs"/>
              </a:rPr>
              <a:t>Puhdas vesi</a:t>
            </a:r>
          </a:p>
          <a:p>
            <a:r>
              <a:rPr lang="fi-FI" sz="1200" kern="1200" dirty="0">
                <a:solidFill>
                  <a:schemeClr val="tx1"/>
                </a:solidFill>
                <a:effectLst/>
                <a:latin typeface="+mn-lt"/>
                <a:ea typeface="+mn-ea"/>
                <a:cs typeface="+mn-cs"/>
              </a:rPr>
              <a:t>Kemian avulla voimme puhdistaa veden taudinaiheuttajista ja epäpuhtauksista ja tehdä merivedestä juomavettä. Tarvitsemme kemianteollisuutta myös jätevesien ja teollisuuden prosessivesien uudelleenkierrättämiseen.</a:t>
            </a:r>
            <a:r>
              <a:rPr lang="fi-FI" sz="1200" kern="1200" baseline="0" dirty="0">
                <a:solidFill>
                  <a:schemeClr val="tx1"/>
                </a:solidFill>
                <a:effectLst/>
                <a:latin typeface="+mn-lt"/>
                <a:ea typeface="+mn-ea"/>
                <a:cs typeface="+mn-cs"/>
              </a:rPr>
              <a:t> </a:t>
            </a:r>
            <a:r>
              <a:rPr lang="fi-FI" sz="1200" kern="1200" dirty="0">
                <a:solidFill>
                  <a:schemeClr val="tx1"/>
                </a:solidFill>
                <a:effectLst/>
                <a:latin typeface="+mn-lt"/>
                <a:ea typeface="+mn-ea"/>
                <a:cs typeface="+mn-cs"/>
              </a:rPr>
              <a:t>Case: </a:t>
            </a:r>
            <a:r>
              <a:rPr lang="fi-FI" sz="1200" b="1" kern="1200" dirty="0">
                <a:solidFill>
                  <a:schemeClr val="tx1"/>
                </a:solidFill>
                <a:effectLst/>
                <a:latin typeface="+mn-lt"/>
                <a:ea typeface="+mn-ea"/>
                <a:cs typeface="+mn-cs"/>
              </a:rPr>
              <a:t>Kemira: Teollisuusvesien puhdistaminen säästää vesivaroja, </a:t>
            </a:r>
            <a:r>
              <a:rPr lang="fi-FI" sz="1200" b="1" kern="1200" dirty="0" err="1">
                <a:solidFill>
                  <a:schemeClr val="tx1"/>
                </a:solidFill>
                <a:effectLst/>
                <a:latin typeface="+mn-lt"/>
                <a:ea typeface="+mn-ea"/>
                <a:cs typeface="+mn-cs"/>
              </a:rPr>
              <a:t>Pipelife</a:t>
            </a:r>
            <a:r>
              <a:rPr lang="fi-FI" sz="1200" b="1" kern="1200" dirty="0">
                <a:solidFill>
                  <a:schemeClr val="tx1"/>
                </a:solidFill>
                <a:effectLst/>
                <a:latin typeface="+mn-lt"/>
                <a:ea typeface="+mn-ea"/>
                <a:cs typeface="+mn-cs"/>
              </a:rPr>
              <a:t> Finland: Pisara puhdistaa kesämökkien jätevedet</a:t>
            </a: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b="1" kern="1200" dirty="0">
              <a:solidFill>
                <a:schemeClr val="tx1"/>
              </a:solidFill>
              <a:effectLst/>
              <a:latin typeface="+mn-lt"/>
              <a:ea typeface="+mn-ea"/>
              <a:cs typeface="+mn-cs"/>
            </a:endParaRPr>
          </a:p>
          <a:p>
            <a:r>
              <a:rPr lang="fi-FI" sz="1200" b="1" kern="1200" dirty="0">
                <a:solidFill>
                  <a:schemeClr val="tx1"/>
                </a:solidFill>
                <a:effectLst/>
                <a:latin typeface="+mn-lt"/>
                <a:ea typeface="+mn-ea"/>
                <a:cs typeface="+mn-cs"/>
              </a:rPr>
              <a:t>Ravinto</a:t>
            </a:r>
          </a:p>
          <a:p>
            <a:pPr marL="0" marR="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Kemian avulla voimme kasvattaa viljelysadon määrää. Tarvitsemme lannoitteita, kasvinjalostusta ja tuholaisten torjuntaa, jotta pystymme tuottamaan ruokaa riittävästi ja kestävästi. Elintarvekemiaa tarvitsemme ruoan laadun ja säilymisen varmistamiseksi.</a:t>
            </a:r>
            <a:r>
              <a:rPr lang="fi-FI" sz="1200" kern="1200" baseline="0" dirty="0">
                <a:solidFill>
                  <a:schemeClr val="tx1"/>
                </a:solidFill>
                <a:effectLst/>
                <a:latin typeface="+mn-lt"/>
                <a:ea typeface="+mn-ea"/>
                <a:cs typeface="+mn-cs"/>
              </a:rPr>
              <a:t> Case: </a:t>
            </a:r>
            <a:r>
              <a:rPr lang="fi-FI" sz="1200" b="1" kern="1200" dirty="0" err="1">
                <a:solidFill>
                  <a:schemeClr val="tx1"/>
                </a:solidFill>
                <a:effectLst/>
                <a:latin typeface="+mn-lt"/>
                <a:ea typeface="+mn-ea"/>
                <a:cs typeface="+mn-cs"/>
              </a:rPr>
              <a:t>Yara</a:t>
            </a:r>
            <a:r>
              <a:rPr lang="fi-FI" sz="1200" b="1" kern="1200" dirty="0">
                <a:solidFill>
                  <a:schemeClr val="tx1"/>
                </a:solidFill>
                <a:effectLst/>
                <a:latin typeface="+mn-lt"/>
                <a:ea typeface="+mn-ea"/>
                <a:cs typeface="+mn-cs"/>
              </a:rPr>
              <a:t>: Älykäs lannoitus parantaa satoa, AGA: Suojakaasu estää ruuan pilaantumisen</a:t>
            </a:r>
            <a:endParaRPr lang="fi-FI"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kern="1200" dirty="0">
              <a:solidFill>
                <a:schemeClr val="tx1"/>
              </a:solidFill>
              <a:effectLst/>
              <a:latin typeface="+mn-lt"/>
              <a:ea typeface="+mn-ea"/>
              <a:cs typeface="+mn-cs"/>
            </a:endParaRPr>
          </a:p>
          <a:p>
            <a:r>
              <a:rPr lang="fi-FI" sz="1200" b="1" kern="1200" dirty="0">
                <a:solidFill>
                  <a:schemeClr val="tx1"/>
                </a:solidFill>
                <a:effectLst/>
                <a:latin typeface="+mn-lt"/>
                <a:ea typeface="+mn-ea"/>
                <a:cs typeface="+mn-cs"/>
              </a:rPr>
              <a:t>Terveys ja hyvinvointi</a:t>
            </a:r>
          </a:p>
          <a:p>
            <a:pPr marL="0" marR="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Kemia avulla voimme löytää tautien syyt ja luoda uusia lääkkeitä ja hoitoja. Kemia mahdollistaa lääketieteeseen, puhtauteen ja hygieniaan liittyvät läpimurrot. Myös kosmetiikkaan tarvitaan kemiaa. Case: </a:t>
            </a:r>
            <a:r>
              <a:rPr lang="fi-FI" sz="1200" b="1" kern="1200" dirty="0">
                <a:solidFill>
                  <a:schemeClr val="tx1"/>
                </a:solidFill>
                <a:effectLst/>
                <a:latin typeface="+mn-lt"/>
                <a:ea typeface="+mn-ea"/>
                <a:cs typeface="+mn-cs"/>
              </a:rPr>
              <a:t>Kiilto: Tensidit poistavat vaikean lian, Orion: Turvallisempi rauhoite tehohoitoon</a:t>
            </a:r>
            <a:endParaRPr lang="fi-FI"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kern="1200" dirty="0">
              <a:solidFill>
                <a:schemeClr val="tx1"/>
              </a:solidFill>
              <a:effectLst/>
              <a:latin typeface="+mn-lt"/>
              <a:ea typeface="+mn-ea"/>
              <a:cs typeface="+mn-cs"/>
            </a:endParaRPr>
          </a:p>
          <a:p>
            <a:r>
              <a:rPr lang="fi-FI" sz="1200" b="1" kern="1200" dirty="0">
                <a:solidFill>
                  <a:schemeClr val="tx1"/>
                </a:solidFill>
                <a:effectLst/>
                <a:latin typeface="+mn-lt"/>
                <a:ea typeface="+mn-ea"/>
                <a:cs typeface="+mn-cs"/>
              </a:rPr>
              <a:t>Liikenne</a:t>
            </a:r>
          </a:p>
          <a:p>
            <a:r>
              <a:rPr lang="fi-FI" sz="1200" kern="1200" dirty="0">
                <a:solidFill>
                  <a:schemeClr val="tx1"/>
                </a:solidFill>
                <a:effectLst/>
                <a:latin typeface="+mn-lt"/>
                <a:ea typeface="+mn-ea"/>
                <a:cs typeface="+mn-cs"/>
              </a:rPr>
              <a:t>Kemian avulla voimme kehittää uusia voimanlähteitä ja vähentää energiankulutusta. Polttoaineita</a:t>
            </a:r>
            <a:r>
              <a:rPr lang="fi-FI" sz="1200" kern="1200" baseline="0" dirty="0">
                <a:solidFill>
                  <a:schemeClr val="tx1"/>
                </a:solidFill>
                <a:effectLst/>
                <a:latin typeface="+mn-lt"/>
                <a:ea typeface="+mn-ea"/>
                <a:cs typeface="+mn-cs"/>
              </a:rPr>
              <a:t> voidaan valmistaa</a:t>
            </a:r>
            <a:r>
              <a:rPr lang="fi-FI" sz="1200" kern="1200" dirty="0">
                <a:solidFill>
                  <a:schemeClr val="tx1"/>
                </a:solidFill>
                <a:effectLst/>
                <a:latin typeface="+mn-lt"/>
                <a:ea typeface="+mn-ea"/>
                <a:cs typeface="+mn-cs"/>
              </a:rPr>
              <a:t> uusiutuvista luonnonvaroista.  Kulkuneuvojen kevyemmät materiaalit vähentävät polttoaineiden kulutusta ja kuljetuksista aiheutuvia päästöjä. Case: </a:t>
            </a:r>
            <a:r>
              <a:rPr lang="fi-FI" sz="1200" b="1" kern="1200" dirty="0" err="1">
                <a:solidFill>
                  <a:schemeClr val="tx1"/>
                </a:solidFill>
                <a:effectLst/>
                <a:latin typeface="+mn-lt"/>
                <a:ea typeface="+mn-ea"/>
                <a:cs typeface="+mn-cs"/>
              </a:rPr>
              <a:t>NesteOil</a:t>
            </a:r>
            <a:r>
              <a:rPr lang="fi-FI" sz="1200" b="1" kern="1200" dirty="0">
                <a:solidFill>
                  <a:schemeClr val="tx1"/>
                </a:solidFill>
                <a:effectLst/>
                <a:latin typeface="+mn-lt"/>
                <a:ea typeface="+mn-ea"/>
                <a:cs typeface="+mn-cs"/>
              </a:rPr>
              <a:t>: Uusiutuva diesel hillitsee liikenteen päästöjä, St1 </a:t>
            </a:r>
            <a:r>
              <a:rPr lang="fi-FI" sz="1200" b="1" kern="1200" dirty="0" err="1">
                <a:solidFill>
                  <a:schemeClr val="tx1"/>
                </a:solidFill>
                <a:effectLst/>
                <a:latin typeface="+mn-lt"/>
                <a:ea typeface="+mn-ea"/>
                <a:cs typeface="+mn-cs"/>
              </a:rPr>
              <a:t>Biofuels</a:t>
            </a:r>
            <a:r>
              <a:rPr lang="fi-FI" sz="1200" b="1" kern="1200" dirty="0">
                <a:solidFill>
                  <a:schemeClr val="tx1"/>
                </a:solidFill>
                <a:effectLst/>
                <a:latin typeface="+mn-lt"/>
                <a:ea typeface="+mn-ea"/>
                <a:cs typeface="+mn-cs"/>
              </a:rPr>
              <a:t>: Polttoainetta taikinatähteistä </a:t>
            </a:r>
            <a:endParaRPr lang="fi-FI"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kern="1200" dirty="0">
              <a:solidFill>
                <a:schemeClr val="tx1"/>
              </a:solidFill>
              <a:effectLst/>
              <a:latin typeface="+mn-lt"/>
              <a:ea typeface="+mn-ea"/>
              <a:cs typeface="+mn-cs"/>
            </a:endParaRPr>
          </a:p>
          <a:p>
            <a:endParaRPr lang="fi-FI"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kern="1200" dirty="0">
              <a:solidFill>
                <a:schemeClr val="tx1"/>
              </a:solidFill>
              <a:effectLst/>
              <a:latin typeface="+mn-lt"/>
              <a:ea typeface="+mn-ea"/>
              <a:cs typeface="+mn-cs"/>
            </a:endParaRP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i-FI" sz="1200" kern="1200" dirty="0">
              <a:solidFill>
                <a:schemeClr val="tx1"/>
              </a:solidFill>
              <a:effectLst/>
              <a:latin typeface="+mn-lt"/>
              <a:ea typeface="+mn-ea"/>
              <a:cs typeface="+mn-cs"/>
            </a:endParaRPr>
          </a:p>
          <a:p>
            <a:endParaRPr lang="fi-FI"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i-FI" dirty="0"/>
          </a:p>
        </p:txBody>
      </p:sp>
      <p:sp>
        <p:nvSpPr>
          <p:cNvPr id="4" name="Dian numeron paikkamerkki 3"/>
          <p:cNvSpPr>
            <a:spLocks noGrp="1"/>
          </p:cNvSpPr>
          <p:nvPr>
            <p:ph type="sldNum" sz="quarter" idx="10"/>
          </p:nvPr>
        </p:nvSpPr>
        <p:spPr/>
        <p:txBody>
          <a:bodyPr/>
          <a:lstStyle/>
          <a:p>
            <a:fld id="{709C6363-B2D6-45E5-A320-7F507230A22C}" type="slidenum">
              <a:rPr lang="en-GB" smtClean="0"/>
              <a:t>3</a:t>
            </a:fld>
            <a:endParaRPr lang="en-GB"/>
          </a:p>
        </p:txBody>
      </p:sp>
      <p:sp>
        <p:nvSpPr>
          <p:cNvPr id="5" name="Päivämäärän paikkamerkki 4">
            <a:extLst>
              <a:ext uri="{FF2B5EF4-FFF2-40B4-BE49-F238E27FC236}">
                <a16:creationId xmlns:a16="http://schemas.microsoft.com/office/drawing/2014/main" id="{E1AB69F7-FCA6-436C-B98C-DD1E2DC13F7D}"/>
              </a:ext>
            </a:extLst>
          </p:cNvPr>
          <p:cNvSpPr>
            <a:spLocks noGrp="1"/>
          </p:cNvSpPr>
          <p:nvPr>
            <p:ph type="dt" idx="11"/>
          </p:nvPr>
        </p:nvSpPr>
        <p:spPr/>
        <p:txBody>
          <a:bodyPr/>
          <a:lstStyle/>
          <a:p>
            <a:endParaRPr lang="en-GB"/>
          </a:p>
        </p:txBody>
      </p:sp>
    </p:spTree>
    <p:extLst>
      <p:ext uri="{BB962C8B-B14F-4D97-AF65-F5344CB8AC3E}">
        <p14:creationId xmlns:p14="http://schemas.microsoft.com/office/powerpoint/2010/main" val="3085367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Tavaravienti, kehitys toimialoittain, EUR</a:t>
            </a:r>
          </a:p>
          <a:p>
            <a:r>
              <a:rPr lang="fi-FI" dirty="0"/>
              <a:t>Kemia</a:t>
            </a:r>
            <a:r>
              <a:rPr lang="fi-FI" baseline="0" dirty="0"/>
              <a:t>nteollisuus on Suomen suurimpia viejiä.  Osuus Suomen viennistä oli vuonna 2018 noin viidennes. Kemianteollisuuden viennin arvo oli 12,3 miljardia euroa.</a:t>
            </a:r>
            <a:endParaRPr lang="fi-FI" dirty="0"/>
          </a:p>
          <a:p>
            <a:endParaRPr lang="fi-FI" dirty="0"/>
          </a:p>
        </p:txBody>
      </p:sp>
      <p:sp>
        <p:nvSpPr>
          <p:cNvPr id="4" name="Dian numeron paikkamerkki 3"/>
          <p:cNvSpPr>
            <a:spLocks noGrp="1"/>
          </p:cNvSpPr>
          <p:nvPr>
            <p:ph type="sldNum" sz="quarter" idx="10"/>
          </p:nvPr>
        </p:nvSpPr>
        <p:spPr/>
        <p:txBody>
          <a:bodyPr/>
          <a:lstStyle/>
          <a:p>
            <a:fld id="{709C6363-B2D6-45E5-A320-7F507230A22C}" type="slidenum">
              <a:rPr lang="en-GB" smtClean="0"/>
              <a:t>13</a:t>
            </a:fld>
            <a:endParaRPr lang="en-GB"/>
          </a:p>
        </p:txBody>
      </p:sp>
    </p:spTree>
    <p:extLst>
      <p:ext uri="{BB962C8B-B14F-4D97-AF65-F5344CB8AC3E}">
        <p14:creationId xmlns:p14="http://schemas.microsoft.com/office/powerpoint/2010/main" val="1429833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70 milj. Nokian Renkaat (</a:t>
            </a:r>
            <a:r>
              <a:rPr lang="fi-FI" dirty="0"/>
              <a:t>Nokia):</a:t>
            </a:r>
            <a:r>
              <a:rPr lang="fi-FI" sz="1200" dirty="0">
                <a:solidFill>
                  <a:srgbClr val="92D050"/>
                </a:solidFill>
              </a:rPr>
              <a:t> </a:t>
            </a:r>
            <a:r>
              <a:rPr lang="fi-FI" sz="1200" dirty="0">
                <a:solidFill>
                  <a:schemeClr val="accent1"/>
                </a:solidFill>
              </a:rPr>
              <a:t>Nokian Raskaat Renkaat 3500 m2 tuotekehityskeskus valmistuu 2019 ja raskaiden renkaiden tehdas täyteen kapasiteettiin 2021 mennessä. Tuotanto +50 % ja uusien tuotteiden määrä yli kaksinkertaiseksi.</a:t>
            </a:r>
            <a:endParaRPr lang="fi-FI" dirty="0"/>
          </a:p>
          <a:p>
            <a:r>
              <a:rPr lang="fi-FI" sz="1200" b="0" i="0" kern="1200" dirty="0">
                <a:solidFill>
                  <a:schemeClr val="tx1"/>
                </a:solidFill>
                <a:effectLst/>
                <a:latin typeface="+mn-lt"/>
                <a:ea typeface="+mn-ea"/>
                <a:cs typeface="+mn-cs"/>
              </a:rPr>
              <a:t>Lisäksi Dayton, Tennessee. Tehtaan on määrä avautua vuonna 2020.</a:t>
            </a:r>
          </a:p>
          <a:p>
            <a:endParaRPr lang="fi-FI" sz="1200" b="0" i="0" kern="1200" dirty="0">
              <a:solidFill>
                <a:schemeClr val="tx1"/>
              </a:solidFill>
              <a:effectLst/>
              <a:latin typeface="+mn-lt"/>
              <a:ea typeface="+mn-ea"/>
              <a:cs typeface="+mn-cs"/>
            </a:endParaRPr>
          </a:p>
          <a:p>
            <a:r>
              <a:rPr lang="fi-FI" sz="1200" b="0" i="0" kern="1200" dirty="0">
                <a:solidFill>
                  <a:schemeClr val="tx1"/>
                </a:solidFill>
                <a:effectLst/>
                <a:latin typeface="+mn-lt"/>
                <a:ea typeface="+mn-ea"/>
                <a:cs typeface="+mn-cs"/>
              </a:rPr>
              <a:t> </a:t>
            </a:r>
            <a:r>
              <a:rPr lang="fi-FI" sz="1200" b="1" i="0" kern="1200" dirty="0">
                <a:solidFill>
                  <a:schemeClr val="tx1"/>
                </a:solidFill>
                <a:effectLst/>
                <a:latin typeface="+mn-lt"/>
                <a:ea typeface="+mn-ea"/>
                <a:cs typeface="+mn-cs"/>
              </a:rPr>
              <a:t>64,5 milj</a:t>
            </a:r>
            <a:r>
              <a:rPr lang="fi-FI" sz="1200" b="0" i="0" kern="1200" dirty="0">
                <a:solidFill>
                  <a:schemeClr val="tx1"/>
                </a:solidFill>
                <a:effectLst/>
                <a:latin typeface="+mn-lt"/>
                <a:ea typeface="+mn-ea"/>
                <a:cs typeface="+mn-cs"/>
              </a:rPr>
              <a:t>. </a:t>
            </a:r>
            <a:r>
              <a:rPr lang="fi-FI" sz="1200" b="1" i="0" kern="1200" dirty="0">
                <a:solidFill>
                  <a:schemeClr val="tx1"/>
                </a:solidFill>
                <a:effectLst/>
                <a:latin typeface="+mn-lt"/>
                <a:ea typeface="+mn-ea"/>
                <a:cs typeface="+mn-cs"/>
              </a:rPr>
              <a:t>Borealis </a:t>
            </a:r>
            <a:r>
              <a:rPr lang="fi-FI" sz="1200" b="1" i="0" kern="1200" dirty="0" err="1">
                <a:solidFill>
                  <a:schemeClr val="tx1"/>
                </a:solidFill>
                <a:effectLst/>
                <a:latin typeface="+mn-lt"/>
                <a:ea typeface="+mn-ea"/>
                <a:cs typeface="+mn-cs"/>
              </a:rPr>
              <a:t>Polymers</a:t>
            </a:r>
            <a:r>
              <a:rPr lang="fi-FI" sz="1200" b="1" i="0" kern="1200" dirty="0">
                <a:solidFill>
                  <a:schemeClr val="tx1"/>
                </a:solidFill>
                <a:effectLst/>
                <a:latin typeface="+mn-lt"/>
                <a:ea typeface="+mn-ea"/>
                <a:cs typeface="+mn-cs"/>
              </a:rPr>
              <a:t> </a:t>
            </a:r>
            <a:r>
              <a:rPr lang="fi-FI" sz="1200" b="0" i="0" kern="1200" dirty="0">
                <a:solidFill>
                  <a:schemeClr val="tx1"/>
                </a:solidFill>
                <a:effectLst/>
                <a:latin typeface="+mn-lt"/>
                <a:ea typeface="+mn-ea"/>
                <a:cs typeface="+mn-cs"/>
              </a:rPr>
              <a:t>(25+13+16,2+2,3+8)</a:t>
            </a:r>
          </a:p>
          <a:p>
            <a:endParaRPr lang="fi-FI" dirty="0"/>
          </a:p>
          <a:p>
            <a:pPr lvl="0"/>
            <a:r>
              <a:rPr lang="fi-FI" sz="1200" kern="1200" dirty="0">
                <a:solidFill>
                  <a:schemeClr val="tx1"/>
                </a:solidFill>
                <a:effectLst/>
                <a:latin typeface="+mn-lt"/>
                <a:ea typeface="+mn-ea"/>
                <a:cs typeface="+mn-cs"/>
              </a:rPr>
              <a:t>Petrokemian säiliöalueella aloitettiin uuden teollisuusbensiinin eli </a:t>
            </a:r>
            <a:r>
              <a:rPr lang="fi-FI" sz="1200" b="1" kern="1200" dirty="0">
                <a:solidFill>
                  <a:schemeClr val="tx1"/>
                </a:solidFill>
                <a:effectLst/>
                <a:latin typeface="+mn-lt"/>
                <a:ea typeface="+mn-ea"/>
                <a:cs typeface="+mn-cs"/>
              </a:rPr>
              <a:t>naftan</a:t>
            </a:r>
            <a:r>
              <a:rPr lang="fi-FI" sz="1200" kern="1200" dirty="0">
                <a:solidFill>
                  <a:schemeClr val="tx1"/>
                </a:solidFill>
                <a:effectLst/>
                <a:latin typeface="+mn-lt"/>
                <a:ea typeface="+mn-ea"/>
                <a:cs typeface="+mn-cs"/>
              </a:rPr>
              <a:t> varastointiin tarkoitetun </a:t>
            </a:r>
            <a:r>
              <a:rPr lang="fi-FI" sz="1200" b="1" kern="1200" dirty="0">
                <a:solidFill>
                  <a:schemeClr val="tx1"/>
                </a:solidFill>
                <a:effectLst/>
                <a:latin typeface="+mn-lt"/>
                <a:ea typeface="+mn-ea"/>
                <a:cs typeface="+mn-cs"/>
              </a:rPr>
              <a:t>kalliosäiliön</a:t>
            </a:r>
            <a:r>
              <a:rPr lang="fi-FI" sz="1200" kern="1200" dirty="0">
                <a:solidFill>
                  <a:schemeClr val="tx1"/>
                </a:solidFill>
                <a:effectLst/>
                <a:latin typeface="+mn-lt"/>
                <a:ea typeface="+mn-ea"/>
                <a:cs typeface="+mn-cs"/>
              </a:rPr>
              <a:t> louhintatyöt helmikuussa 2019. Tilavuudeltaan 80 000 m³ olevan luolan arvioitu valmistumisaika on Q3/2020 ja projektin kokonaisbudjetti noin </a:t>
            </a:r>
            <a:r>
              <a:rPr lang="fi-FI" sz="1200" b="1" kern="1200" dirty="0">
                <a:solidFill>
                  <a:schemeClr val="tx1"/>
                </a:solidFill>
                <a:effectLst/>
                <a:latin typeface="+mn-lt"/>
                <a:ea typeface="+mn-ea"/>
                <a:cs typeface="+mn-cs"/>
              </a:rPr>
              <a:t>25 miljoonaa euroa</a:t>
            </a:r>
            <a:r>
              <a:rPr lang="fi-FI" sz="1200" kern="1200" dirty="0">
                <a:solidFill>
                  <a:schemeClr val="tx1"/>
                </a:solidFill>
                <a:effectLst/>
                <a:latin typeface="+mn-lt"/>
                <a:ea typeface="+mn-ea"/>
                <a:cs typeface="+mn-cs"/>
              </a:rPr>
              <a:t>. Uudella kalliosäiliöllä turvataan krakkerin syöttöaineiden saatavuus myös tulevaisuudessa.</a:t>
            </a:r>
          </a:p>
          <a:p>
            <a:pPr lvl="0"/>
            <a:r>
              <a:rPr lang="fi-FI" sz="1200" kern="1200" dirty="0">
                <a:solidFill>
                  <a:schemeClr val="tx1"/>
                </a:solidFill>
                <a:effectLst/>
                <a:latin typeface="+mn-lt"/>
                <a:ea typeface="+mn-ea"/>
                <a:cs typeface="+mn-cs"/>
              </a:rPr>
              <a:t>Syksyn 2019 aikana </a:t>
            </a:r>
            <a:r>
              <a:rPr lang="fi-FI" sz="1200" b="1" kern="1200" dirty="0">
                <a:solidFill>
                  <a:schemeClr val="tx1"/>
                </a:solidFill>
                <a:effectLst/>
                <a:latin typeface="+mn-lt"/>
                <a:ea typeface="+mn-ea"/>
                <a:cs typeface="+mn-cs"/>
              </a:rPr>
              <a:t>polypropeeni- ja polyeteenilaitoksilla</a:t>
            </a:r>
            <a:r>
              <a:rPr lang="fi-FI" sz="1200" kern="1200" dirty="0">
                <a:solidFill>
                  <a:schemeClr val="tx1"/>
                </a:solidFill>
                <a:effectLst/>
                <a:latin typeface="+mn-lt"/>
                <a:ea typeface="+mn-ea"/>
                <a:cs typeface="+mn-cs"/>
              </a:rPr>
              <a:t> toteutetaan </a:t>
            </a:r>
            <a:r>
              <a:rPr lang="fi-FI" sz="1200" b="1" kern="1200" dirty="0">
                <a:solidFill>
                  <a:schemeClr val="tx1"/>
                </a:solidFill>
                <a:effectLst/>
                <a:latin typeface="+mn-lt"/>
                <a:ea typeface="+mn-ea"/>
                <a:cs typeface="+mn-cs"/>
              </a:rPr>
              <a:t>seisokit</a:t>
            </a:r>
            <a:r>
              <a:rPr lang="fi-FI" sz="1200" kern="1200" dirty="0">
                <a:solidFill>
                  <a:schemeClr val="tx1"/>
                </a:solidFill>
                <a:effectLst/>
                <a:latin typeface="+mn-lt"/>
                <a:ea typeface="+mn-ea"/>
                <a:cs typeface="+mn-cs"/>
              </a:rPr>
              <a:t>, joiden aikana tehdään investointiprojekteja noin 13 miljoonalla eurolla. PP-laitoksella nostetaan kapasiteettia laitteistoa uusimalla ja parannetaan laitoksen prosessiturvallisuutta. PE2-laitoksella parannetaan laitoksen luotettavuutta automaatiojärjestelmää uusimalla ja öljykatalyyttijärjestelmän parannuksilla sekä tehdään turvallisuuteen liittyviä pienparannuksia. </a:t>
            </a:r>
          </a:p>
          <a:p>
            <a:pPr lvl="0"/>
            <a:r>
              <a:rPr lang="fi-FI" sz="1200" kern="1200" dirty="0">
                <a:solidFill>
                  <a:schemeClr val="tx1"/>
                </a:solidFill>
                <a:effectLst/>
                <a:latin typeface="+mn-lt"/>
                <a:ea typeface="+mn-ea"/>
                <a:cs typeface="+mn-cs"/>
              </a:rPr>
              <a:t>Keväällä 2020 </a:t>
            </a:r>
            <a:r>
              <a:rPr lang="fi-FI" sz="1200" b="1" kern="1200" dirty="0">
                <a:solidFill>
                  <a:schemeClr val="tx1"/>
                </a:solidFill>
                <a:effectLst/>
                <a:latin typeface="+mn-lt"/>
                <a:ea typeface="+mn-ea"/>
                <a:cs typeface="+mn-cs"/>
              </a:rPr>
              <a:t>fenoli ja </a:t>
            </a:r>
            <a:r>
              <a:rPr lang="fi-FI" sz="1200" b="1" kern="1200" dirty="0" err="1">
                <a:solidFill>
                  <a:schemeClr val="tx1"/>
                </a:solidFill>
                <a:effectLst/>
                <a:latin typeface="+mn-lt"/>
                <a:ea typeface="+mn-ea"/>
                <a:cs typeface="+mn-cs"/>
              </a:rPr>
              <a:t>aromaatit</a:t>
            </a:r>
            <a:r>
              <a:rPr lang="fi-FI" sz="1200" b="1" kern="1200" dirty="0">
                <a:solidFill>
                  <a:schemeClr val="tx1"/>
                </a:solidFill>
                <a:effectLst/>
                <a:latin typeface="+mn-lt"/>
                <a:ea typeface="+mn-ea"/>
                <a:cs typeface="+mn-cs"/>
              </a:rPr>
              <a:t> –yksikössä</a:t>
            </a:r>
            <a:r>
              <a:rPr lang="fi-FI" sz="1200" kern="1200" dirty="0">
                <a:solidFill>
                  <a:schemeClr val="tx1"/>
                </a:solidFill>
                <a:effectLst/>
                <a:latin typeface="+mn-lt"/>
                <a:ea typeface="+mn-ea"/>
                <a:cs typeface="+mn-cs"/>
              </a:rPr>
              <a:t> toteutetaan </a:t>
            </a:r>
            <a:r>
              <a:rPr lang="fi-FI" sz="1200" b="1" kern="1200" dirty="0">
                <a:solidFill>
                  <a:schemeClr val="tx1"/>
                </a:solidFill>
                <a:effectLst/>
                <a:latin typeface="+mn-lt"/>
                <a:ea typeface="+mn-ea"/>
                <a:cs typeface="+mn-cs"/>
              </a:rPr>
              <a:t>seisokki</a:t>
            </a:r>
            <a:r>
              <a:rPr lang="fi-FI" sz="1200" kern="1200" dirty="0">
                <a:solidFill>
                  <a:schemeClr val="tx1"/>
                </a:solidFill>
                <a:effectLst/>
                <a:latin typeface="+mn-lt"/>
                <a:ea typeface="+mn-ea"/>
                <a:cs typeface="+mn-cs"/>
              </a:rPr>
              <a:t>, jonka aikana toteutettavien investointien arvo on noin </a:t>
            </a:r>
            <a:r>
              <a:rPr lang="fi-FI" sz="1200" b="1" kern="1200" dirty="0">
                <a:solidFill>
                  <a:schemeClr val="tx1"/>
                </a:solidFill>
                <a:effectLst/>
                <a:latin typeface="+mn-lt"/>
                <a:ea typeface="+mn-ea"/>
                <a:cs typeface="+mn-cs"/>
              </a:rPr>
              <a:t>16,2 miljoonaa euroa</a:t>
            </a:r>
            <a:r>
              <a:rPr lang="fi-FI" sz="1200" kern="1200" dirty="0">
                <a:solidFill>
                  <a:schemeClr val="tx1"/>
                </a:solidFill>
                <a:effectLst/>
                <a:latin typeface="+mn-lt"/>
                <a:ea typeface="+mn-ea"/>
                <a:cs typeface="+mn-cs"/>
              </a:rPr>
              <a:t>. Fenoli ja </a:t>
            </a:r>
            <a:r>
              <a:rPr lang="fi-FI" sz="1200" kern="1200" dirty="0" err="1">
                <a:solidFill>
                  <a:schemeClr val="tx1"/>
                </a:solidFill>
                <a:effectLst/>
                <a:latin typeface="+mn-lt"/>
                <a:ea typeface="+mn-ea"/>
                <a:cs typeface="+mn-cs"/>
              </a:rPr>
              <a:t>aromaatit</a:t>
            </a:r>
            <a:r>
              <a:rPr lang="fi-FI" sz="1200" kern="1200" dirty="0">
                <a:solidFill>
                  <a:schemeClr val="tx1"/>
                </a:solidFill>
                <a:effectLst/>
                <a:latin typeface="+mn-lt"/>
                <a:ea typeface="+mn-ea"/>
                <a:cs typeface="+mn-cs"/>
              </a:rPr>
              <a:t> –yksikön seisokissa toteutetaan prosessiturvallisuutta parantavia projekteja sekä merkittävä energiansäästöprojekti.</a:t>
            </a:r>
          </a:p>
          <a:p>
            <a:pPr lvl="0"/>
            <a:r>
              <a:rPr lang="fi-FI" sz="1200" kern="1200" dirty="0">
                <a:solidFill>
                  <a:schemeClr val="tx1"/>
                </a:solidFill>
                <a:effectLst/>
                <a:latin typeface="+mn-lt"/>
                <a:ea typeface="+mn-ea"/>
                <a:cs typeface="+mn-cs"/>
              </a:rPr>
              <a:t>Tänä kesänä valmistui </a:t>
            </a:r>
            <a:r>
              <a:rPr lang="fi-FI" sz="1200" b="1" kern="1200" dirty="0">
                <a:solidFill>
                  <a:schemeClr val="tx1"/>
                </a:solidFill>
                <a:effectLst/>
                <a:latin typeface="+mn-lt"/>
                <a:ea typeface="+mn-ea"/>
                <a:cs typeface="+mn-cs"/>
              </a:rPr>
              <a:t>konttikentän laajennus</a:t>
            </a:r>
            <a:r>
              <a:rPr lang="fi-FI" sz="1200" kern="1200" dirty="0">
                <a:solidFill>
                  <a:schemeClr val="tx1"/>
                </a:solidFill>
                <a:effectLst/>
                <a:latin typeface="+mn-lt"/>
                <a:ea typeface="+mn-ea"/>
                <a:cs typeface="+mn-cs"/>
              </a:rPr>
              <a:t>, investoinnin arvo oli </a:t>
            </a:r>
            <a:r>
              <a:rPr lang="fi-FI" sz="1200" b="1" kern="1200" dirty="0">
                <a:solidFill>
                  <a:schemeClr val="tx1"/>
                </a:solidFill>
                <a:effectLst/>
                <a:latin typeface="+mn-lt"/>
                <a:ea typeface="+mn-ea"/>
                <a:cs typeface="+mn-cs"/>
              </a:rPr>
              <a:t>2,3 miljoonaa euroa.</a:t>
            </a:r>
            <a:endParaRPr lang="fi-FI" sz="1200" kern="1200" dirty="0">
              <a:solidFill>
                <a:schemeClr val="tx1"/>
              </a:solidFill>
              <a:effectLst/>
              <a:latin typeface="+mn-lt"/>
              <a:ea typeface="+mn-ea"/>
              <a:cs typeface="+mn-cs"/>
            </a:endParaRPr>
          </a:p>
          <a:p>
            <a:pPr lvl="0"/>
            <a:r>
              <a:rPr lang="fi-FI" sz="1200" kern="1200" dirty="0">
                <a:solidFill>
                  <a:schemeClr val="tx1"/>
                </a:solidFill>
                <a:effectLst/>
                <a:latin typeface="+mn-lt"/>
                <a:ea typeface="+mn-ea"/>
                <a:cs typeface="+mn-cs"/>
              </a:rPr>
              <a:t>Muovinvalmistuksen koetehtaalla on hyväksytty toteutettavaksi </a:t>
            </a:r>
            <a:r>
              <a:rPr lang="fi-FI" sz="1200" b="1" kern="1200" dirty="0">
                <a:solidFill>
                  <a:schemeClr val="tx1"/>
                </a:solidFill>
                <a:effectLst/>
                <a:latin typeface="+mn-lt"/>
                <a:ea typeface="+mn-ea"/>
                <a:cs typeface="+mn-cs"/>
              </a:rPr>
              <a:t>8 miljoonan euron</a:t>
            </a:r>
            <a:r>
              <a:rPr lang="fi-FI" sz="1200" kern="1200" dirty="0">
                <a:solidFill>
                  <a:schemeClr val="tx1"/>
                </a:solidFill>
                <a:effectLst/>
                <a:latin typeface="+mn-lt"/>
                <a:ea typeface="+mn-ea"/>
                <a:cs typeface="+mn-cs"/>
              </a:rPr>
              <a:t> investointi, </a:t>
            </a:r>
            <a:r>
              <a:rPr lang="fi-FI" sz="1200" b="1" kern="1200" dirty="0">
                <a:solidFill>
                  <a:schemeClr val="tx1"/>
                </a:solidFill>
                <a:effectLst/>
                <a:latin typeface="+mn-lt"/>
                <a:ea typeface="+mn-ea"/>
                <a:cs typeface="+mn-cs"/>
              </a:rPr>
              <a:t>uusi </a:t>
            </a:r>
            <a:r>
              <a:rPr lang="fi-FI" sz="1200" b="1" kern="1200" dirty="0" err="1">
                <a:solidFill>
                  <a:schemeClr val="tx1"/>
                </a:solidFill>
                <a:effectLst/>
                <a:latin typeface="+mn-lt"/>
                <a:ea typeface="+mn-ea"/>
                <a:cs typeface="+mn-cs"/>
              </a:rPr>
              <a:t>ekstruuderi</a:t>
            </a:r>
            <a:r>
              <a:rPr lang="fi-FI" sz="1200" kern="1200" dirty="0">
                <a:solidFill>
                  <a:schemeClr val="tx1"/>
                </a:solidFill>
                <a:effectLst/>
                <a:latin typeface="+mn-lt"/>
                <a:ea typeface="+mn-ea"/>
                <a:cs typeface="+mn-cs"/>
              </a:rPr>
              <a:t>. Suunniteltu käyttöönotto maaliskuussa 2021. </a:t>
            </a:r>
          </a:p>
          <a:p>
            <a:endParaRPr lang="fi-FI" dirty="0"/>
          </a:p>
        </p:txBody>
      </p:sp>
      <p:sp>
        <p:nvSpPr>
          <p:cNvPr id="4" name="Päivämäärän paikkamerkki 3"/>
          <p:cNvSpPr>
            <a:spLocks noGrp="1"/>
          </p:cNvSpPr>
          <p:nvPr>
            <p:ph type="dt" idx="10"/>
          </p:nvPr>
        </p:nvSpPr>
        <p:spPr/>
        <p:txBody>
          <a:bodyPr/>
          <a:lstStyle/>
          <a:p>
            <a:endParaRPr lang="en-GB"/>
          </a:p>
        </p:txBody>
      </p:sp>
      <p:sp>
        <p:nvSpPr>
          <p:cNvPr id="5" name="Dian numeron paikkamerkki 4"/>
          <p:cNvSpPr>
            <a:spLocks noGrp="1"/>
          </p:cNvSpPr>
          <p:nvPr>
            <p:ph type="sldNum" sz="quarter" idx="11"/>
          </p:nvPr>
        </p:nvSpPr>
        <p:spPr/>
        <p:txBody>
          <a:bodyPr/>
          <a:lstStyle/>
          <a:p>
            <a:fld id="{709C6363-B2D6-45E5-A320-7F507230A22C}" type="slidenum">
              <a:rPr lang="en-GB" smtClean="0"/>
              <a:pPr/>
              <a:t>14</a:t>
            </a:fld>
            <a:endParaRPr lang="en-GB"/>
          </a:p>
        </p:txBody>
      </p:sp>
    </p:spTree>
    <p:extLst>
      <p:ext uri="{BB962C8B-B14F-4D97-AF65-F5344CB8AC3E}">
        <p14:creationId xmlns:p14="http://schemas.microsoft.com/office/powerpoint/2010/main" val="970218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Elinkeinoelämän luottamusindikaattorit</a:t>
            </a:r>
          </a:p>
          <a:p>
            <a:r>
              <a:rPr lang="fi-FI" dirty="0"/>
              <a:t>Teollisuuden luottamus on alle normaalitason.</a:t>
            </a:r>
          </a:p>
        </p:txBody>
      </p:sp>
      <p:sp>
        <p:nvSpPr>
          <p:cNvPr id="4" name="Dian numeron paikkamerkki 3"/>
          <p:cNvSpPr>
            <a:spLocks noGrp="1"/>
          </p:cNvSpPr>
          <p:nvPr>
            <p:ph type="sldNum" sz="quarter" idx="10"/>
          </p:nvPr>
        </p:nvSpPr>
        <p:spPr/>
        <p:txBody>
          <a:bodyPr/>
          <a:lstStyle/>
          <a:p>
            <a:fld id="{709C6363-B2D6-45E5-A320-7F507230A22C}" type="slidenum">
              <a:rPr lang="en-GB" smtClean="0"/>
              <a:t>17</a:t>
            </a:fld>
            <a:endParaRPr lang="en-GB"/>
          </a:p>
        </p:txBody>
      </p:sp>
    </p:spTree>
    <p:extLst>
      <p:ext uri="{BB962C8B-B14F-4D97-AF65-F5344CB8AC3E}">
        <p14:creationId xmlns:p14="http://schemas.microsoft.com/office/powerpoint/2010/main" val="2640495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Elinkeinoelämän luottamusindikaattorit</a:t>
            </a:r>
          </a:p>
          <a:p>
            <a:r>
              <a:rPr lang="fi-FI" dirty="0"/>
              <a:t>Teollisuuden luottamus on alle normaalitason.</a:t>
            </a:r>
          </a:p>
        </p:txBody>
      </p:sp>
      <p:sp>
        <p:nvSpPr>
          <p:cNvPr id="4" name="Dian numeron paikkamerkki 3"/>
          <p:cNvSpPr>
            <a:spLocks noGrp="1"/>
          </p:cNvSpPr>
          <p:nvPr>
            <p:ph type="sldNum" sz="quarter" idx="10"/>
          </p:nvPr>
        </p:nvSpPr>
        <p:spPr/>
        <p:txBody>
          <a:bodyPr/>
          <a:lstStyle/>
          <a:p>
            <a:fld id="{709C6363-B2D6-45E5-A320-7F507230A22C}" type="slidenum">
              <a:rPr lang="en-GB" smtClean="0"/>
              <a:t>18</a:t>
            </a:fld>
            <a:endParaRPr lang="en-GB"/>
          </a:p>
        </p:txBody>
      </p:sp>
    </p:spTree>
    <p:extLst>
      <p:ext uri="{BB962C8B-B14F-4D97-AF65-F5344CB8AC3E}">
        <p14:creationId xmlns:p14="http://schemas.microsoft.com/office/powerpoint/2010/main" val="3483388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Suhdannetilanne ja –odotus</a:t>
            </a:r>
          </a:p>
          <a:p>
            <a:r>
              <a:rPr lang="fi-FI" b="0" dirty="0"/>
              <a:t>Suhdannetilanne on heikentynyt syksyn aikana, ja heikkenemisen ennakoidaan jatkuvan loppuvuoden aikana.</a:t>
            </a:r>
            <a:endParaRPr lang="fi-FI" dirty="0"/>
          </a:p>
        </p:txBody>
      </p:sp>
      <p:sp>
        <p:nvSpPr>
          <p:cNvPr id="4" name="Dian numeron paikkamerkki 3"/>
          <p:cNvSpPr>
            <a:spLocks noGrp="1"/>
          </p:cNvSpPr>
          <p:nvPr>
            <p:ph type="sldNum" sz="quarter" idx="10"/>
          </p:nvPr>
        </p:nvSpPr>
        <p:spPr/>
        <p:txBody>
          <a:bodyPr/>
          <a:lstStyle/>
          <a:p>
            <a:fld id="{709C6363-B2D6-45E5-A320-7F507230A22C}" type="slidenum">
              <a:rPr lang="en-GB" smtClean="0"/>
              <a:t>20</a:t>
            </a:fld>
            <a:endParaRPr lang="en-GB"/>
          </a:p>
        </p:txBody>
      </p:sp>
    </p:spTree>
    <p:extLst>
      <p:ext uri="{BB962C8B-B14F-4D97-AF65-F5344CB8AC3E}">
        <p14:creationId xmlns:p14="http://schemas.microsoft.com/office/powerpoint/2010/main" val="1036282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Tuotanto-odotus</a:t>
            </a:r>
          </a:p>
          <a:p>
            <a:r>
              <a:rPr lang="fi-FI" dirty="0"/>
              <a:t>Suomen kemianteollisuuden tuotanto pysyi yritysten arvioiden mukaan syksyllä ennallaan. Tuotanto-odotus oli ennen syksyn lakkovaroituksia lähellä normaalitasoa.</a:t>
            </a:r>
          </a:p>
        </p:txBody>
      </p:sp>
      <p:sp>
        <p:nvSpPr>
          <p:cNvPr id="4" name="Dian numeron paikkamerkki 3"/>
          <p:cNvSpPr>
            <a:spLocks noGrp="1"/>
          </p:cNvSpPr>
          <p:nvPr>
            <p:ph type="sldNum" sz="quarter" idx="10"/>
          </p:nvPr>
        </p:nvSpPr>
        <p:spPr/>
        <p:txBody>
          <a:bodyPr/>
          <a:lstStyle/>
          <a:p>
            <a:fld id="{709C6363-B2D6-45E5-A320-7F507230A22C}" type="slidenum">
              <a:rPr lang="en-GB" smtClean="0"/>
              <a:t>21</a:t>
            </a:fld>
            <a:endParaRPr lang="en-GB"/>
          </a:p>
        </p:txBody>
      </p:sp>
    </p:spTree>
    <p:extLst>
      <p:ext uri="{BB962C8B-B14F-4D97-AF65-F5344CB8AC3E}">
        <p14:creationId xmlns:p14="http://schemas.microsoft.com/office/powerpoint/2010/main" val="3524811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Tilauskanta</a:t>
            </a:r>
          </a:p>
          <a:p>
            <a:r>
              <a:rPr lang="fi-FI" b="0" dirty="0"/>
              <a:t>Koko teollisuuden ja kemianteollisuuden yritykset arvioivat tilauskannan hieman tavanomaista heikommaksi lokakuussa 2019. Tilaustilanne on selvästi normaalia parempi alkuvuodesta 2018, jonka jälkeen tilaustilanne on heikentynyt.</a:t>
            </a:r>
            <a:endParaRPr lang="fi-FI" dirty="0"/>
          </a:p>
        </p:txBody>
      </p:sp>
      <p:sp>
        <p:nvSpPr>
          <p:cNvPr id="4" name="Dian numeron paikkamerkki 3"/>
          <p:cNvSpPr>
            <a:spLocks noGrp="1"/>
          </p:cNvSpPr>
          <p:nvPr>
            <p:ph type="sldNum" sz="quarter" idx="10"/>
          </p:nvPr>
        </p:nvSpPr>
        <p:spPr/>
        <p:txBody>
          <a:bodyPr/>
          <a:lstStyle/>
          <a:p>
            <a:fld id="{709C6363-B2D6-45E5-A320-7F507230A22C}" type="slidenum">
              <a:rPr lang="en-GB" smtClean="0"/>
              <a:t>22</a:t>
            </a:fld>
            <a:endParaRPr lang="en-GB"/>
          </a:p>
        </p:txBody>
      </p:sp>
    </p:spTree>
    <p:extLst>
      <p:ext uri="{BB962C8B-B14F-4D97-AF65-F5344CB8AC3E}">
        <p14:creationId xmlns:p14="http://schemas.microsoft.com/office/powerpoint/2010/main" val="1414044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200" b="1" kern="1200" dirty="0">
                <a:solidFill>
                  <a:schemeClr val="tx1"/>
                </a:solidFill>
                <a:effectLst/>
                <a:latin typeface="+mn-lt"/>
                <a:ea typeface="+mn-ea"/>
                <a:cs typeface="+mn-cs"/>
              </a:rPr>
              <a:t>Henkilöstöodotus</a:t>
            </a:r>
          </a:p>
          <a:p>
            <a:pPr marL="0" marR="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Suomen kemianteollisuuden henkilöstömäärä pysyi ennallaan syksyn 2019 aikana. Loppuvuoden osalta odotus henkilöstömäärästä on laskeva.</a:t>
            </a:r>
            <a:endParaRPr lang="fi-FI" dirty="0"/>
          </a:p>
        </p:txBody>
      </p:sp>
      <p:sp>
        <p:nvSpPr>
          <p:cNvPr id="4" name="Dian numeron paikkamerkki 3"/>
          <p:cNvSpPr>
            <a:spLocks noGrp="1"/>
          </p:cNvSpPr>
          <p:nvPr>
            <p:ph type="sldNum" sz="quarter" idx="10"/>
          </p:nvPr>
        </p:nvSpPr>
        <p:spPr/>
        <p:txBody>
          <a:bodyPr/>
          <a:lstStyle/>
          <a:p>
            <a:fld id="{709C6363-B2D6-45E5-A320-7F507230A22C}" type="slidenum">
              <a:rPr lang="en-GB" smtClean="0"/>
              <a:t>23</a:t>
            </a:fld>
            <a:endParaRPr lang="en-GB"/>
          </a:p>
        </p:txBody>
      </p:sp>
    </p:spTree>
    <p:extLst>
      <p:ext uri="{BB962C8B-B14F-4D97-AF65-F5344CB8AC3E}">
        <p14:creationId xmlns:p14="http://schemas.microsoft.com/office/powerpoint/2010/main" val="11199988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solidFill>
                  <a:srgbClr val="0070C0"/>
                </a:solidFill>
              </a:rPr>
              <a:t>Työmarkkinakierroksella ja ratkaisujen sisällöllä iso merkitys </a:t>
            </a:r>
            <a:r>
              <a:rPr lang="fi-FI" sz="1200" dirty="0"/>
              <a:t>Suomen hallituksen 75 %:n työllisyystavoitteen saavuttamisessa</a:t>
            </a:r>
          </a:p>
          <a:p>
            <a:endParaRPr lang="fi-FI" dirty="0"/>
          </a:p>
        </p:txBody>
      </p:sp>
      <p:sp>
        <p:nvSpPr>
          <p:cNvPr id="4" name="Päivämäärän paikkamerkki 3"/>
          <p:cNvSpPr>
            <a:spLocks noGrp="1"/>
          </p:cNvSpPr>
          <p:nvPr>
            <p:ph type="dt" idx="1"/>
          </p:nvPr>
        </p:nvSpPr>
        <p:spPr/>
        <p:txBody>
          <a:bodyPr/>
          <a:lstStyle/>
          <a:p>
            <a:endParaRPr lang="en-GB"/>
          </a:p>
        </p:txBody>
      </p:sp>
      <p:sp>
        <p:nvSpPr>
          <p:cNvPr id="5" name="Dian numeron paikkamerkki 4"/>
          <p:cNvSpPr>
            <a:spLocks noGrp="1"/>
          </p:cNvSpPr>
          <p:nvPr>
            <p:ph type="sldNum" sz="quarter" idx="5"/>
          </p:nvPr>
        </p:nvSpPr>
        <p:spPr/>
        <p:txBody>
          <a:bodyPr/>
          <a:lstStyle/>
          <a:p>
            <a:fld id="{709C6363-B2D6-45E5-A320-7F507230A22C}" type="slidenum">
              <a:rPr lang="en-GB" smtClean="0"/>
              <a:t>24</a:t>
            </a:fld>
            <a:endParaRPr lang="en-GB"/>
          </a:p>
        </p:txBody>
      </p:sp>
    </p:spTree>
    <p:extLst>
      <p:ext uri="{BB962C8B-B14F-4D97-AF65-F5344CB8AC3E}">
        <p14:creationId xmlns:p14="http://schemas.microsoft.com/office/powerpoint/2010/main" val="3454719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a:t>
            </a:r>
            <a:r>
              <a:rPr lang="fi-FI" sz="1200" dirty="0"/>
              <a:t>menetetty myynti ja tuotanto sekä prosessien ala- ja </a:t>
            </a:r>
            <a:r>
              <a:rPr lang="fi-FI" sz="1200" dirty="0" err="1"/>
              <a:t>ylösajo</a:t>
            </a:r>
            <a:r>
              <a:rPr lang="fi-FI" dirty="0"/>
              <a:t>)</a:t>
            </a:r>
          </a:p>
        </p:txBody>
      </p:sp>
      <p:sp>
        <p:nvSpPr>
          <p:cNvPr id="4" name="Päivämäärän paikkamerkki 3"/>
          <p:cNvSpPr>
            <a:spLocks noGrp="1"/>
          </p:cNvSpPr>
          <p:nvPr>
            <p:ph type="dt" idx="1"/>
          </p:nvPr>
        </p:nvSpPr>
        <p:spPr/>
        <p:txBody>
          <a:bodyPr/>
          <a:lstStyle/>
          <a:p>
            <a:endParaRPr lang="en-GB"/>
          </a:p>
        </p:txBody>
      </p:sp>
      <p:sp>
        <p:nvSpPr>
          <p:cNvPr id="5" name="Dian numeron paikkamerkki 4"/>
          <p:cNvSpPr>
            <a:spLocks noGrp="1"/>
          </p:cNvSpPr>
          <p:nvPr>
            <p:ph type="sldNum" sz="quarter" idx="5"/>
          </p:nvPr>
        </p:nvSpPr>
        <p:spPr/>
        <p:txBody>
          <a:bodyPr/>
          <a:lstStyle/>
          <a:p>
            <a:fld id="{709C6363-B2D6-45E5-A320-7F507230A22C}" type="slidenum">
              <a:rPr lang="en-GB" smtClean="0"/>
              <a:t>25</a:t>
            </a:fld>
            <a:endParaRPr lang="en-GB"/>
          </a:p>
        </p:txBody>
      </p:sp>
    </p:spTree>
    <p:extLst>
      <p:ext uri="{BB962C8B-B14F-4D97-AF65-F5344CB8AC3E}">
        <p14:creationId xmlns:p14="http://schemas.microsoft.com/office/powerpoint/2010/main" val="2941875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u="none" strike="noStrike" kern="1200" baseline="0" dirty="0">
              <a:solidFill>
                <a:schemeClr val="tx1"/>
              </a:solidFill>
              <a:latin typeface="+mn-lt"/>
              <a:ea typeface="+mn-ea"/>
              <a:cs typeface="+mn-cs"/>
            </a:endParaRPr>
          </a:p>
          <a:p>
            <a:endParaRPr lang="en-US" sz="1200" b="1"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accent6">
                  <a:lumMod val="50000"/>
                </a:schemeClr>
              </a:buClr>
              <a:buSzTx/>
              <a:buFont typeface="Wingdings" panose="05000000000000000000" pitchFamily="2" charset="2"/>
              <a:buNone/>
              <a:tabLst/>
              <a:defRPr/>
            </a:pPr>
            <a:r>
              <a:rPr lang="en-US" sz="1200" b="1" dirty="0">
                <a:latin typeface="Calibri" panose="020F0502020204030204" pitchFamily="34" charset="0"/>
                <a:cs typeface="Calibri" panose="020F0502020204030204" pitchFamily="34" charset="0"/>
              </a:rPr>
              <a:t>Trends in overall growth expected to continue – EU share goes down</a:t>
            </a:r>
            <a:endParaRPr lang="en-GB" sz="1200" b="1" kern="1200" baseline="0" dirty="0">
              <a:solidFill>
                <a:schemeClr val="tx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
                <a:schemeClr val="accent6">
                  <a:lumMod val="50000"/>
                </a:schemeClr>
              </a:buClr>
              <a:buSzTx/>
              <a:buFont typeface="Wingdings" panose="05000000000000000000" pitchFamily="2" charset="2"/>
              <a:buChar char="v"/>
              <a:tabLst/>
              <a:defRPr/>
            </a:pPr>
            <a:r>
              <a:rPr lang="en-US" sz="1200" b="1" i="0" u="none" strike="noStrike" kern="1200" baseline="0" dirty="0">
                <a:solidFill>
                  <a:schemeClr val="tx1"/>
                </a:solidFill>
                <a:latin typeface="+mn-lt"/>
                <a:ea typeface="+mn-ea"/>
                <a:cs typeface="+mn-cs"/>
              </a:rPr>
              <a:t>Long-term analysis shows t</a:t>
            </a:r>
            <a:r>
              <a:rPr lang="en-US" sz="1200" b="0" i="0" u="none" strike="noStrike" kern="1200" baseline="0" dirty="0">
                <a:solidFill>
                  <a:schemeClr val="tx1"/>
                </a:solidFill>
                <a:latin typeface="+mn-lt"/>
                <a:ea typeface="+mn-ea"/>
                <a:cs typeface="+mn-cs"/>
              </a:rPr>
              <a:t>hat overall growth of chemicals demand and production as well as faster growth in emerging regions is a trend that is expected to continue in the future. </a:t>
            </a:r>
          </a:p>
          <a:p>
            <a:pPr marL="285750" marR="0" lvl="0" indent="-285750" algn="l" defTabSz="914400" rtl="0" eaLnBrk="1" fontAlgn="auto" latinLnBrk="0" hangingPunct="1">
              <a:lnSpc>
                <a:spcPct val="100000"/>
              </a:lnSpc>
              <a:spcBef>
                <a:spcPts val="0"/>
              </a:spcBef>
              <a:spcAft>
                <a:spcPts val="0"/>
              </a:spcAft>
              <a:buClr>
                <a:schemeClr val="accent6">
                  <a:lumMod val="50000"/>
                </a:schemeClr>
              </a:buClr>
              <a:buSzTx/>
              <a:buFont typeface="Wingdings" panose="05000000000000000000" pitchFamily="2" charset="2"/>
              <a:buChar char="v"/>
              <a:tabLst/>
              <a:defRPr/>
            </a:pPr>
            <a:endParaRPr lang="en-US" sz="1200" b="0" i="0" u="none" strike="noStrike" kern="1200" baseline="0" dirty="0">
              <a:solidFill>
                <a:schemeClr val="tx1"/>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
                <a:schemeClr val="accent6">
                  <a:lumMod val="50000"/>
                </a:schemeClr>
              </a:buClr>
              <a:buSzTx/>
              <a:buFont typeface="Wingdings" panose="05000000000000000000" pitchFamily="2" charset="2"/>
              <a:buChar char="v"/>
              <a:tabLst/>
              <a:defRPr/>
            </a:pPr>
            <a:r>
              <a:rPr lang="en-US" sz="1200" b="0" i="0" u="none" strike="noStrike" kern="1200" baseline="0" dirty="0">
                <a:solidFill>
                  <a:schemeClr val="tx1"/>
                </a:solidFill>
                <a:latin typeface="+mn-lt"/>
                <a:ea typeface="+mn-ea"/>
                <a:cs typeface="+mn-cs"/>
              </a:rPr>
              <a:t>World chemical sales are expected to reach €6.3 trillion in 2030. The EU chemicals is expected to rank third</a:t>
            </a:r>
          </a:p>
          <a:p>
            <a:pPr marL="285750" marR="0" lvl="0" indent="-285750" algn="l" defTabSz="914400" rtl="0" eaLnBrk="1" fontAlgn="auto" latinLnBrk="0" hangingPunct="1">
              <a:lnSpc>
                <a:spcPct val="100000"/>
              </a:lnSpc>
              <a:spcBef>
                <a:spcPts val="0"/>
              </a:spcBef>
              <a:spcAft>
                <a:spcPts val="0"/>
              </a:spcAft>
              <a:buClr>
                <a:schemeClr val="accent6">
                  <a:lumMod val="50000"/>
                </a:schemeClr>
              </a:buClr>
              <a:buSzTx/>
              <a:buFont typeface="Wingdings" panose="05000000000000000000" pitchFamily="2" charset="2"/>
              <a:buChar char="v"/>
              <a:tabLst/>
              <a:defRPr/>
            </a:pPr>
            <a:r>
              <a:rPr lang="en-US" sz="1200" b="0" i="0" u="none" strike="noStrike" kern="1200" baseline="0" dirty="0">
                <a:solidFill>
                  <a:schemeClr val="tx1"/>
                </a:solidFill>
                <a:latin typeface="+mn-lt"/>
                <a:ea typeface="+mn-ea"/>
                <a:cs typeface="+mn-cs"/>
              </a:rPr>
              <a:t>With 44% of world market share, China will continue to hold the top ranking in sales</a:t>
            </a:r>
          </a:p>
          <a:p>
            <a:pPr marL="285750" marR="0" lvl="0" indent="-285750" algn="l" defTabSz="914400" rtl="0" eaLnBrk="1" fontAlgn="auto" latinLnBrk="0" hangingPunct="1">
              <a:lnSpc>
                <a:spcPct val="100000"/>
              </a:lnSpc>
              <a:spcBef>
                <a:spcPts val="0"/>
              </a:spcBef>
              <a:spcAft>
                <a:spcPts val="0"/>
              </a:spcAft>
              <a:buClr>
                <a:schemeClr val="accent6">
                  <a:lumMod val="50000"/>
                </a:schemeClr>
              </a:buClr>
              <a:buSzTx/>
              <a:buFont typeface="Wingdings" panose="05000000000000000000" pitchFamily="2" charset="2"/>
              <a:buChar char="v"/>
              <a:tabLst/>
              <a:defRPr/>
            </a:pPr>
            <a:r>
              <a:rPr lang="en-US" sz="1200" b="0" i="0" u="none" strike="noStrike" kern="1200" baseline="0" dirty="0">
                <a:solidFill>
                  <a:schemeClr val="tx1"/>
                </a:solidFill>
                <a:latin typeface="+mn-lt"/>
                <a:ea typeface="+mn-ea"/>
                <a:cs typeface="+mn-cs"/>
              </a:rPr>
              <a:t>The graph shows chemical sales in Asia have grown to more than double those of the European Union.</a:t>
            </a:r>
          </a:p>
          <a:p>
            <a:pPr marL="285750" marR="0" lvl="0" indent="-285750" algn="l" defTabSz="914400" rtl="0" eaLnBrk="1" fontAlgn="auto" latinLnBrk="0" hangingPunct="1">
              <a:lnSpc>
                <a:spcPct val="100000"/>
              </a:lnSpc>
              <a:spcBef>
                <a:spcPts val="0"/>
              </a:spcBef>
              <a:spcAft>
                <a:spcPts val="0"/>
              </a:spcAft>
              <a:buClr>
                <a:schemeClr val="accent6">
                  <a:lumMod val="50000"/>
                </a:schemeClr>
              </a:buClr>
              <a:buSzTx/>
              <a:buFont typeface="Wingdings" panose="05000000000000000000" pitchFamily="2" charset="2"/>
              <a:buChar char="v"/>
              <a:tabLst/>
              <a:defRPr/>
            </a:pPr>
            <a:r>
              <a:rPr lang="en-US" sz="1200" b="0" i="0" u="none" strike="noStrike" kern="1200" baseline="0" dirty="0">
                <a:solidFill>
                  <a:schemeClr val="tx1"/>
                </a:solidFill>
                <a:latin typeface="+mn-lt"/>
                <a:ea typeface="+mn-ea"/>
                <a:cs typeface="+mn-cs"/>
              </a:rPr>
              <a:t>China still offers a huge and attractive market, both for chemical suppliers and their customer industries. </a:t>
            </a:r>
          </a:p>
          <a:p>
            <a:pPr marL="285750" marR="0" lvl="0" indent="-285750" algn="l" defTabSz="914400" rtl="0" eaLnBrk="1" fontAlgn="auto" latinLnBrk="0" hangingPunct="1">
              <a:lnSpc>
                <a:spcPct val="100000"/>
              </a:lnSpc>
              <a:spcBef>
                <a:spcPts val="0"/>
              </a:spcBef>
              <a:spcAft>
                <a:spcPts val="0"/>
              </a:spcAft>
              <a:buClr>
                <a:schemeClr val="accent6">
                  <a:lumMod val="50000"/>
                </a:schemeClr>
              </a:buClr>
              <a:buSzTx/>
              <a:buFont typeface="Wingdings" panose="05000000000000000000" pitchFamily="2" charset="2"/>
              <a:buChar char="v"/>
              <a:tabLst/>
              <a:defRPr/>
            </a:pPr>
            <a:endParaRPr lang="en-US" sz="1200" b="0" i="0" u="none" strike="noStrike" kern="1200" baseline="0" dirty="0">
              <a:solidFill>
                <a:schemeClr val="tx1"/>
              </a:solidFill>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
                <a:schemeClr val="accent6">
                  <a:lumMod val="50000"/>
                </a:schemeClr>
              </a:buClr>
              <a:buSzTx/>
              <a:buFont typeface="Wingdings" panose="05000000000000000000" pitchFamily="2" charset="2"/>
              <a:buChar char="v"/>
              <a:tabLst/>
              <a:defRPr/>
            </a:pPr>
            <a:r>
              <a:rPr lang="en-US" sz="1200" b="1" i="0" u="none" strike="noStrike" kern="1200" baseline="0" dirty="0">
                <a:solidFill>
                  <a:schemeClr val="tx1"/>
                </a:solidFill>
                <a:latin typeface="+mn-lt"/>
                <a:ea typeface="+mn-ea"/>
                <a:cs typeface="+mn-cs"/>
              </a:rPr>
              <a:t>In the mid-term, European chemical producers – due to their high technological capabilities and innovative products – are expected to benefit from a robust growth trend in China, both in increased exports or via local investments. </a:t>
            </a:r>
            <a:endParaRPr lang="en-GB" b="1" dirty="0"/>
          </a:p>
        </p:txBody>
      </p:sp>
      <p:sp>
        <p:nvSpPr>
          <p:cNvPr id="4" name="Slide Number Placeholder 3"/>
          <p:cNvSpPr>
            <a:spLocks noGrp="1"/>
          </p:cNvSpPr>
          <p:nvPr>
            <p:ph type="sldNum" sz="quarter" idx="10"/>
          </p:nvPr>
        </p:nvSpPr>
        <p:spPr/>
        <p:txBody>
          <a:bodyPr/>
          <a:lstStyle/>
          <a:p>
            <a:fld id="{66156E66-97B3-48AE-A1D7-C0617C43C904}" type="slidenum">
              <a:rPr lang="fr-BE" smtClean="0"/>
              <a:t>4</a:t>
            </a:fld>
            <a:endParaRPr lang="fr-BE"/>
          </a:p>
        </p:txBody>
      </p:sp>
      <p:sp>
        <p:nvSpPr>
          <p:cNvPr id="5" name="Päivämäärän paikkamerkki 4">
            <a:extLst>
              <a:ext uri="{FF2B5EF4-FFF2-40B4-BE49-F238E27FC236}">
                <a16:creationId xmlns:a16="http://schemas.microsoft.com/office/drawing/2014/main" id="{44E00E08-5B4C-42BF-86FA-78A169F8CB11}"/>
              </a:ext>
            </a:extLst>
          </p:cNvPr>
          <p:cNvSpPr>
            <a:spLocks noGrp="1"/>
          </p:cNvSpPr>
          <p:nvPr>
            <p:ph type="dt" idx="11"/>
          </p:nvPr>
        </p:nvSpPr>
        <p:spPr/>
        <p:txBody>
          <a:bodyPr/>
          <a:lstStyle/>
          <a:p>
            <a:endParaRPr lang="en-GB"/>
          </a:p>
        </p:txBody>
      </p:sp>
    </p:spTree>
    <p:extLst>
      <p:ext uri="{BB962C8B-B14F-4D97-AF65-F5344CB8AC3E}">
        <p14:creationId xmlns:p14="http://schemas.microsoft.com/office/powerpoint/2010/main" val="1666935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Kemianteollisuuden innovaatiopalkinnon haku on auki! Hakea voi 15.2.2020</a:t>
            </a:r>
          </a:p>
          <a:p>
            <a:endParaRPr lang="fi-FI" b="1" baseline="0" dirty="0"/>
          </a:p>
          <a:p>
            <a:r>
              <a:rPr lang="fi-FI" sz="1200" b="0" i="0" kern="1200" dirty="0">
                <a:solidFill>
                  <a:schemeClr val="tx1"/>
                </a:solidFill>
                <a:effectLst/>
                <a:latin typeface="+mn-lt"/>
                <a:ea typeface="+mn-ea"/>
                <a:cs typeface="+mn-cs"/>
              </a:rPr>
              <a:t>Kemian innovaatioita - uusia tuotteita ja palveluita - tarvitaan maailmanlaajuisten haasteiden ratkaisemiseen ja hyvinvoinnin tuottamiseen. Kemianteollisuus palkitsee alan toimijoita joka toinen vuosi jaettavalla, 20 000 euron suuruisella Innovaatiopalkinnolla. </a:t>
            </a:r>
          </a:p>
          <a:p>
            <a:r>
              <a:rPr lang="fi-FI" sz="1200" b="1" i="0" kern="1200" dirty="0">
                <a:solidFill>
                  <a:schemeClr val="tx1"/>
                </a:solidFill>
                <a:effectLst/>
                <a:latin typeface="+mn-lt"/>
                <a:ea typeface="+mn-ea"/>
                <a:cs typeface="+mn-cs"/>
              </a:rPr>
              <a:t>Palkinnon tarkoituksena on kannustaa yrityksissä, yliopistoissa ja tutkimuslaitoksissa toimivia tutkimus -ja tuotekehitysryhmiä uusien kemiallisten tuotteiden ja palveluiden luomiseen</a:t>
            </a:r>
            <a:r>
              <a:rPr lang="fi-FI" sz="1200" b="0" i="0" kern="1200" dirty="0">
                <a:solidFill>
                  <a:schemeClr val="tx1"/>
                </a:solidFill>
                <a:effectLst/>
                <a:latin typeface="+mn-lt"/>
                <a:ea typeface="+mn-ea"/>
                <a:cs typeface="+mn-cs"/>
              </a:rPr>
              <a:t>. Haemme suuria ja pieniä innovaatioita, joilla on merkitystä ihmisten ja ympäristön hyvinvointiin sekä ihmisten arkipäivässä että teollisissa tuotantoprosesseissa.</a:t>
            </a:r>
            <a:br>
              <a:rPr lang="fi-FI" sz="1200" b="0" i="0" kern="1200" dirty="0">
                <a:solidFill>
                  <a:schemeClr val="tx1"/>
                </a:solidFill>
                <a:effectLst/>
                <a:latin typeface="+mn-lt"/>
                <a:ea typeface="+mn-ea"/>
                <a:cs typeface="+mn-cs"/>
              </a:rPr>
            </a:br>
            <a:br>
              <a:rPr lang="fi-FI" sz="1200" b="0" i="0" kern="1200" dirty="0">
                <a:solidFill>
                  <a:schemeClr val="tx1"/>
                </a:solidFill>
                <a:effectLst/>
                <a:latin typeface="+mn-lt"/>
                <a:ea typeface="+mn-ea"/>
                <a:cs typeface="+mn-cs"/>
              </a:rPr>
            </a:br>
            <a:r>
              <a:rPr lang="fi-FI" sz="1200" b="0" i="0" kern="1200" dirty="0">
                <a:solidFill>
                  <a:schemeClr val="tx1"/>
                </a:solidFill>
                <a:effectLst/>
                <a:latin typeface="+mn-lt"/>
                <a:ea typeface="+mn-ea"/>
                <a:cs typeface="+mn-cs"/>
              </a:rPr>
              <a:t>Kyse voi olla esimerkiksi uusista kemiallisista kustannustehokkaammista prosesseista, joilla tuotetaan esim. ympäristöystävällisempiä tuotteita tai uudesta tavasta yhdistää erilaisia teknologioita. Usein pienikin muutos tuotantotavoissa, voi säästää sekä luontoa että kustannuksia ja luoda uusia liiketoimintamahdollisuuksia.</a:t>
            </a:r>
            <a:br>
              <a:rPr lang="fi-FI" sz="1200" b="1" i="0" kern="1200" dirty="0">
                <a:solidFill>
                  <a:schemeClr val="tx1"/>
                </a:solidFill>
                <a:effectLst/>
                <a:latin typeface="+mn-lt"/>
                <a:ea typeface="+mn-ea"/>
                <a:cs typeface="+mn-cs"/>
              </a:rPr>
            </a:br>
            <a:endParaRPr lang="fi-FI" sz="1200" b="0" i="0" kern="1200" dirty="0">
              <a:solidFill>
                <a:schemeClr val="tx1"/>
              </a:solidFill>
              <a:effectLst/>
              <a:latin typeface="+mn-lt"/>
              <a:ea typeface="+mn-ea"/>
              <a:cs typeface="+mn-cs"/>
            </a:endParaRPr>
          </a:p>
          <a:p>
            <a:r>
              <a:rPr lang="fi-FI" sz="1200" b="0" i="0" kern="1200" dirty="0">
                <a:solidFill>
                  <a:schemeClr val="tx1"/>
                </a:solidFill>
                <a:effectLst/>
                <a:latin typeface="+mn-lt"/>
                <a:ea typeface="+mn-ea"/>
                <a:cs typeface="+mn-cs"/>
              </a:rPr>
              <a:t>Ketkä voivat hakea?</a:t>
            </a:r>
          </a:p>
          <a:p>
            <a:r>
              <a:rPr lang="fi-FI" sz="1200" b="0" i="0" kern="1200" dirty="0">
                <a:solidFill>
                  <a:schemeClr val="tx1"/>
                </a:solidFill>
                <a:effectLst/>
                <a:latin typeface="+mn-lt"/>
                <a:ea typeface="+mn-ea"/>
                <a:cs typeface="+mn-cs"/>
              </a:rPr>
              <a:t>Kilpailuun voivat osallistua kaikki Suomessa toimivat kemianalan tai sen lähitieteiden edustajat, jotka toimivat yrityksissä, yliopistoissa, tutkimuslaitoksissa tai alan oppilaitoksissa. Pelkkä korkealuokkainen tutkimus ei riitä palkinnon perusteeksi, vaan haemme keksintöjä tai oivalluksia, joilla on kaupallista potentiaalia.</a:t>
            </a:r>
            <a:br>
              <a:rPr lang="fi-FI" sz="1200" b="0" i="0" kern="1200" dirty="0">
                <a:solidFill>
                  <a:schemeClr val="tx1"/>
                </a:solidFill>
                <a:effectLst/>
                <a:latin typeface="+mn-lt"/>
                <a:ea typeface="+mn-ea"/>
                <a:cs typeface="+mn-cs"/>
              </a:rPr>
            </a:br>
            <a:br>
              <a:rPr lang="fi-FI" sz="1200" b="0" i="0" kern="1200" dirty="0">
                <a:solidFill>
                  <a:schemeClr val="tx1"/>
                </a:solidFill>
                <a:effectLst/>
                <a:latin typeface="+mn-lt"/>
                <a:ea typeface="+mn-ea"/>
                <a:cs typeface="+mn-cs"/>
              </a:rPr>
            </a:br>
            <a:r>
              <a:rPr lang="fi-FI" sz="1200" b="0" i="0" kern="1200" dirty="0">
                <a:solidFill>
                  <a:schemeClr val="tx1"/>
                </a:solidFill>
                <a:effectLst/>
                <a:latin typeface="+mn-lt"/>
                <a:ea typeface="+mn-ea"/>
                <a:cs typeface="+mn-cs"/>
              </a:rPr>
              <a:t>Myös kemian lähitieteiden, kuten biotekniikan ja nanotieteiden edustajat voivat hakea palkintoa. 20 000 euron suuruista palkintoa voi hakea yksittäinen henkilö tai ryhmä.  </a:t>
            </a:r>
          </a:p>
          <a:p>
            <a:endParaRPr lang="fi-FI" sz="1200" b="0" i="0" kern="1200" dirty="0">
              <a:solidFill>
                <a:schemeClr val="tx1"/>
              </a:solidFill>
              <a:effectLst/>
              <a:latin typeface="+mn-lt"/>
              <a:ea typeface="+mn-ea"/>
              <a:cs typeface="+mn-cs"/>
            </a:endParaRPr>
          </a:p>
          <a:p>
            <a:endParaRPr lang="fi-FI" sz="1200" b="0" i="0" kern="1200" dirty="0">
              <a:solidFill>
                <a:schemeClr val="tx1"/>
              </a:solidFill>
              <a:effectLst/>
              <a:latin typeface="+mn-lt"/>
              <a:ea typeface="+mn-ea"/>
              <a:cs typeface="+mn-cs"/>
            </a:endParaRPr>
          </a:p>
          <a:p>
            <a:r>
              <a:rPr lang="fi-FI" sz="1200" b="0" i="0" kern="1200" dirty="0">
                <a:solidFill>
                  <a:schemeClr val="tx1"/>
                </a:solidFill>
                <a:effectLst/>
                <a:latin typeface="+mn-lt"/>
                <a:ea typeface="+mn-ea"/>
                <a:cs typeface="+mn-cs"/>
              </a:rPr>
              <a:t>Palkinto on jaettu ensimmäisen kerran vuonna 1997. </a:t>
            </a:r>
            <a:endParaRPr lang="fi-FI" sz="1200" b="0" i="0" kern="1200" baseline="0" dirty="0">
              <a:solidFill>
                <a:schemeClr val="tx1"/>
              </a:solidFill>
              <a:effectLst/>
              <a:latin typeface="+mn-lt"/>
              <a:ea typeface="+mn-ea"/>
              <a:cs typeface="+mn-cs"/>
            </a:endParaRPr>
          </a:p>
          <a:p>
            <a:r>
              <a:rPr lang="fi-FI" sz="1200" b="0" i="0" kern="1200" baseline="0" dirty="0">
                <a:solidFill>
                  <a:schemeClr val="tx1"/>
                </a:solidFill>
                <a:effectLst/>
                <a:latin typeface="+mn-lt"/>
                <a:ea typeface="+mn-ea"/>
                <a:cs typeface="+mn-cs"/>
              </a:rPr>
              <a:t>Katso lisää:</a:t>
            </a:r>
          </a:p>
          <a:p>
            <a:r>
              <a:rPr lang="fi-FI" dirty="0">
                <a:hlinkClick r:id="rId3"/>
              </a:rPr>
              <a:t>https://www.kemianteollisuus.fi/fi/tietoa-alasta/innovaatiopalkinto/</a:t>
            </a:r>
            <a:endParaRPr lang="fi-FI" dirty="0"/>
          </a:p>
          <a:p>
            <a:endParaRPr lang="fi-FI" dirty="0"/>
          </a:p>
          <a:p>
            <a:endParaRPr lang="fi-FI" dirty="0"/>
          </a:p>
        </p:txBody>
      </p:sp>
      <p:sp>
        <p:nvSpPr>
          <p:cNvPr id="4" name="Päivämäärän paikkamerkki 3"/>
          <p:cNvSpPr>
            <a:spLocks noGrp="1"/>
          </p:cNvSpPr>
          <p:nvPr>
            <p:ph type="dt" idx="10"/>
          </p:nvPr>
        </p:nvSpPr>
        <p:spPr/>
        <p:txBody>
          <a:bodyPr/>
          <a:lstStyle/>
          <a:p>
            <a:fld id="{CE6A88FE-D211-4FC9-9AD1-C6BA48FE9B45}" type="datetime1">
              <a:rPr lang="fi-FI" smtClean="0"/>
              <a:t>2.12.2019</a:t>
            </a:fld>
            <a:endParaRPr lang="en-GB"/>
          </a:p>
        </p:txBody>
      </p:sp>
      <p:sp>
        <p:nvSpPr>
          <p:cNvPr id="5" name="Dian numeron paikkamerkki 4"/>
          <p:cNvSpPr>
            <a:spLocks noGrp="1"/>
          </p:cNvSpPr>
          <p:nvPr>
            <p:ph type="sldNum" sz="quarter" idx="11"/>
          </p:nvPr>
        </p:nvSpPr>
        <p:spPr/>
        <p:txBody>
          <a:bodyPr/>
          <a:lstStyle/>
          <a:p>
            <a:fld id="{709C6363-B2D6-45E5-A320-7F507230A22C}" type="slidenum">
              <a:rPr lang="en-GB" smtClean="0"/>
              <a:t>27</a:t>
            </a:fld>
            <a:endParaRPr lang="en-GB"/>
          </a:p>
        </p:txBody>
      </p:sp>
    </p:spTree>
    <p:extLst>
      <p:ext uri="{BB962C8B-B14F-4D97-AF65-F5344CB8AC3E}">
        <p14:creationId xmlns:p14="http://schemas.microsoft.com/office/powerpoint/2010/main" val="1698090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200" b="1" kern="1200" dirty="0">
                <a:solidFill>
                  <a:schemeClr val="tx1"/>
                </a:solidFill>
                <a:effectLst/>
                <a:latin typeface="+mn-lt"/>
                <a:ea typeface="+mn-ea"/>
                <a:cs typeface="+mn-cs"/>
              </a:rPr>
              <a:t>Elämää ei ole ilman kemiaa. </a:t>
            </a:r>
            <a:r>
              <a:rPr lang="fi-FI" sz="1200" kern="1200" dirty="0">
                <a:solidFill>
                  <a:schemeClr val="tx1"/>
                </a:solidFill>
                <a:effectLst/>
                <a:latin typeface="+mn-lt"/>
                <a:ea typeface="+mn-ea"/>
                <a:cs typeface="+mn-cs"/>
              </a:rPr>
              <a:t>Se on osa hyvä elämää ja mukana kaikessa, mitä näemme koemme tai tunnemme ympärillämme ja itsessämme.</a:t>
            </a:r>
            <a:r>
              <a:rPr lang="fi-FI" sz="1200" b="1" kern="1200" dirty="0">
                <a:solidFill>
                  <a:schemeClr val="tx1"/>
                </a:solidFill>
                <a:effectLst/>
                <a:latin typeface="+mn-lt"/>
                <a:ea typeface="+mn-ea"/>
                <a:cs typeface="+mn-cs"/>
              </a:rPr>
              <a:t> Kemia yhdistää. </a:t>
            </a:r>
            <a:r>
              <a:rPr lang="fi-FI" sz="1200" kern="1200" dirty="0">
                <a:solidFill>
                  <a:schemeClr val="tx1"/>
                </a:solidFill>
                <a:effectLst/>
                <a:latin typeface="+mn-lt"/>
                <a:ea typeface="+mn-ea"/>
                <a:cs typeface="+mn-cs"/>
              </a:rPr>
              <a:t>Se on jatkuvasti kehittyvä luonnontiede, joka yhdistää eri aloja ja ihmisiä, ja mahdollistaa uusiutumisen. </a:t>
            </a:r>
            <a:r>
              <a:rPr lang="fi-FI" sz="1200" b="1" kern="1200" dirty="0">
                <a:solidFill>
                  <a:schemeClr val="tx1"/>
                </a:solidFill>
                <a:effectLst/>
                <a:latin typeface="+mn-lt"/>
                <a:ea typeface="+mn-ea"/>
                <a:cs typeface="+mn-cs"/>
              </a:rPr>
              <a:t>Kemia on maailman luovin ala. </a:t>
            </a:r>
            <a:r>
              <a:rPr lang="fi-FI" sz="1200" kern="1200" dirty="0">
                <a:solidFill>
                  <a:schemeClr val="tx1"/>
                </a:solidFill>
                <a:effectLst/>
                <a:latin typeface="+mn-lt"/>
                <a:ea typeface="+mn-ea"/>
                <a:cs typeface="+mn-cs"/>
              </a:rPr>
              <a:t>Miten ruoka, luonnonvarat ja energia saadaan riittämään maailman kasvavalle väestölle? Puhdas vesi, uusiutuva</a:t>
            </a:r>
            <a:r>
              <a:rPr lang="fi-FI" sz="1200" kern="1200" baseline="0" dirty="0">
                <a:solidFill>
                  <a:schemeClr val="tx1"/>
                </a:solidFill>
                <a:effectLst/>
                <a:latin typeface="+mn-lt"/>
                <a:ea typeface="+mn-ea"/>
                <a:cs typeface="+mn-cs"/>
              </a:rPr>
              <a:t> </a:t>
            </a:r>
            <a:r>
              <a:rPr lang="fi-FI" sz="1200" kern="1200" dirty="0">
                <a:solidFill>
                  <a:schemeClr val="tx1"/>
                </a:solidFill>
                <a:effectLst/>
                <a:latin typeface="+mn-lt"/>
                <a:ea typeface="+mn-ea"/>
                <a:cs typeface="+mn-cs"/>
              </a:rPr>
              <a:t>diesel ja lääkkeet ovat esimerkkejä meille kaikille tärkeistä kemian ratkaisuista.</a:t>
            </a:r>
            <a:endParaRPr lang="fi-FI" dirty="0"/>
          </a:p>
        </p:txBody>
      </p:sp>
      <p:sp>
        <p:nvSpPr>
          <p:cNvPr id="4" name="Dian numeron paikkamerkki 3"/>
          <p:cNvSpPr>
            <a:spLocks noGrp="1"/>
          </p:cNvSpPr>
          <p:nvPr>
            <p:ph type="sldNum" sz="quarter" idx="10"/>
          </p:nvPr>
        </p:nvSpPr>
        <p:spPr/>
        <p:txBody>
          <a:bodyPr/>
          <a:lstStyle/>
          <a:p>
            <a:fld id="{709C6363-B2D6-45E5-A320-7F507230A22C}" type="slidenum">
              <a:rPr lang="en-GB" smtClean="0"/>
              <a:pPr/>
              <a:t>28</a:t>
            </a:fld>
            <a:endParaRPr lang="en-GB"/>
          </a:p>
        </p:txBody>
      </p:sp>
      <p:sp>
        <p:nvSpPr>
          <p:cNvPr id="5" name="Päivämäärän paikkamerkki 4">
            <a:extLst>
              <a:ext uri="{FF2B5EF4-FFF2-40B4-BE49-F238E27FC236}">
                <a16:creationId xmlns:a16="http://schemas.microsoft.com/office/drawing/2014/main" id="{940C6F0B-F27C-41BE-90E9-ED3A9FA7143F}"/>
              </a:ext>
            </a:extLst>
          </p:cNvPr>
          <p:cNvSpPr>
            <a:spLocks noGrp="1"/>
          </p:cNvSpPr>
          <p:nvPr>
            <p:ph type="dt" idx="11"/>
          </p:nvPr>
        </p:nvSpPr>
        <p:spPr/>
        <p:txBody>
          <a:bodyPr/>
          <a:lstStyle/>
          <a:p>
            <a:endParaRPr lang="en-GB"/>
          </a:p>
        </p:txBody>
      </p:sp>
    </p:spTree>
    <p:extLst>
      <p:ext uri="{BB962C8B-B14F-4D97-AF65-F5344CB8AC3E}">
        <p14:creationId xmlns:p14="http://schemas.microsoft.com/office/powerpoint/2010/main" val="1865446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Tx/>
              <a:buChar char="-"/>
            </a:pPr>
            <a:r>
              <a:rPr lang="fi-FI" dirty="0"/>
              <a:t>Kemianteollisuuden tavoitteena on alan hiilineutraalisuus Suomessa vuoteen 2045 mennessä.</a:t>
            </a:r>
          </a:p>
          <a:p>
            <a:pPr marL="171450" indent="-171450">
              <a:buFontTx/>
              <a:buChar char="-"/>
            </a:pPr>
            <a:r>
              <a:rPr lang="fi-FI" dirty="0"/>
              <a:t>Tiekarttatyö käynnissä</a:t>
            </a:r>
          </a:p>
          <a:p>
            <a:pPr marL="171450" indent="-171450">
              <a:buFontTx/>
              <a:buChar char="-"/>
            </a:pPr>
            <a:endParaRPr lang="fi-FI"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C6363-B2D6-45E5-A320-7F507230A22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5561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Tiekarttatyö jatkuu vuoden 2020 loppuun. Tekeillä useita selvityksiä, jotka valmistuvat kesään 2020. Työ jatkuu KT:n ja yritysten välisenä työnä, jossa yritykset määrittävät omia tekoja / käytännön toimenpiteitä.</a:t>
            </a:r>
          </a:p>
          <a:p>
            <a:r>
              <a:rPr lang="fi-FI" dirty="0"/>
              <a:t>Tuloksia seurataan ja mitataan </a:t>
            </a:r>
            <a:r>
              <a:rPr lang="fi-FI" dirty="0" err="1"/>
              <a:t>Responsible</a:t>
            </a:r>
            <a:r>
              <a:rPr lang="fi-FI" dirty="0"/>
              <a:t> Care –ohjelman avulla</a:t>
            </a:r>
          </a:p>
          <a:p>
            <a:r>
              <a:rPr lang="fi-FI" dirty="0"/>
              <a:t>Olemme mukana </a:t>
            </a:r>
            <a:r>
              <a:rPr lang="fi-FI" dirty="0" err="1"/>
              <a:t>TEMin</a:t>
            </a:r>
            <a:r>
              <a:rPr lang="fi-FI" dirty="0"/>
              <a:t> koordinoimassa, vuonna 2019 käynnistyneessä tiekarttatyössä. Kemianteollisuuden oma työ alkoi jo syksyllä 2018. Mukana myös Teknologia- ja Metsäteollisuus, Energiateollisuus sekä EK, joka koordinoi pienempien liittojen työtä.</a:t>
            </a:r>
          </a:p>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C6363-B2D6-45E5-A320-7F507230A22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0752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Investointisyklit?</a:t>
            </a:r>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C6363-B2D6-45E5-A320-7F507230A22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414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Tx/>
              <a:buChar char="-"/>
            </a:pPr>
            <a:r>
              <a:rPr lang="fi-FI" baseline="0" dirty="0"/>
              <a:t>Liikevaihto (2018) 24 mrd. </a:t>
            </a:r>
            <a:r>
              <a:rPr lang="fi-FI" baseline="0" dirty="0" err="1"/>
              <a:t>Huom</a:t>
            </a:r>
            <a:r>
              <a:rPr lang="fi-FI" baseline="0" dirty="0"/>
              <a:t>! Tässä kasvua.</a:t>
            </a:r>
          </a:p>
          <a:p>
            <a:pPr marL="171450" indent="-171450">
              <a:buFontTx/>
              <a:buChar char="-"/>
            </a:pPr>
            <a:r>
              <a:rPr lang="fi-FI" baseline="0" dirty="0"/>
              <a:t>Vienti 12 </a:t>
            </a:r>
            <a:r>
              <a:rPr lang="fi-FI" baseline="0" dirty="0" err="1"/>
              <a:t>mrd</a:t>
            </a:r>
            <a:endParaRPr lang="fi-FI" baseline="0" dirty="0"/>
          </a:p>
          <a:p>
            <a:pPr marL="171450" indent="-171450">
              <a:buFontTx/>
              <a:buChar char="-"/>
            </a:pPr>
            <a:r>
              <a:rPr lang="fi-FI" baseline="0" dirty="0"/>
              <a:t>Työllistää suoraan 34 000 ja suoraan, välillisetsi ja tulovaikutusten kautta 100 000.</a:t>
            </a:r>
          </a:p>
          <a:p>
            <a:pPr marL="171450" indent="-171450">
              <a:buFontTx/>
              <a:buChar char="-"/>
            </a:pPr>
            <a:endParaRPr lang="fi-FI" baseline="0" dirty="0"/>
          </a:p>
          <a:p>
            <a:pPr marL="171450" indent="-171450">
              <a:buFontTx/>
              <a:buChar char="-"/>
            </a:pPr>
            <a:endParaRPr lang="fi-FI" baseline="0" dirty="0"/>
          </a:p>
          <a:p>
            <a:pPr marL="0" indent="0">
              <a:buFontTx/>
              <a:buNone/>
            </a:pPr>
            <a:endParaRPr lang="fi-FI" baseline="0" dirty="0"/>
          </a:p>
        </p:txBody>
      </p:sp>
      <p:sp>
        <p:nvSpPr>
          <p:cNvPr id="4" name="Dian numeron paikkamerkki 3"/>
          <p:cNvSpPr>
            <a:spLocks noGrp="1"/>
          </p:cNvSpPr>
          <p:nvPr>
            <p:ph type="sldNum" sz="quarter" idx="10"/>
          </p:nvPr>
        </p:nvSpPr>
        <p:spPr/>
        <p:txBody>
          <a:bodyPr/>
          <a:lstStyle/>
          <a:p>
            <a:fld id="{C29644FA-40ED-4E00-AEBF-EFE3BB627F35}" type="slidenum">
              <a:rPr lang="fi-FI" smtClean="0"/>
              <a:pPr/>
              <a:t>9</a:t>
            </a:fld>
            <a:endParaRPr lang="fi-FI"/>
          </a:p>
        </p:txBody>
      </p:sp>
      <p:sp>
        <p:nvSpPr>
          <p:cNvPr id="5" name="Päivämäärän paikkamerkki 4">
            <a:extLst>
              <a:ext uri="{FF2B5EF4-FFF2-40B4-BE49-F238E27FC236}">
                <a16:creationId xmlns:a16="http://schemas.microsoft.com/office/drawing/2014/main" id="{ABB1D17B-7DBA-4D92-A7FB-417F56DD3B62}"/>
              </a:ext>
            </a:extLst>
          </p:cNvPr>
          <p:cNvSpPr>
            <a:spLocks noGrp="1"/>
          </p:cNvSpPr>
          <p:nvPr>
            <p:ph type="dt" idx="11"/>
          </p:nvPr>
        </p:nvSpPr>
        <p:spPr/>
        <p:txBody>
          <a:bodyPr/>
          <a:lstStyle/>
          <a:p>
            <a:endParaRPr lang="en-GB"/>
          </a:p>
        </p:txBody>
      </p:sp>
    </p:spTree>
    <p:extLst>
      <p:ext uri="{BB962C8B-B14F-4D97-AF65-F5344CB8AC3E}">
        <p14:creationId xmlns:p14="http://schemas.microsoft.com/office/powerpoint/2010/main" val="2796786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Kemian</a:t>
            </a:r>
            <a:r>
              <a:rPr lang="fi-FI" b="1" baseline="0" dirty="0"/>
              <a:t> vienti 2018</a:t>
            </a:r>
            <a:endParaRPr lang="fi-FI" b="1" dirty="0"/>
          </a:p>
          <a:p>
            <a:r>
              <a:rPr lang="fi-FI" dirty="0"/>
              <a:t>Kemianteollisuuden</a:t>
            </a:r>
            <a:r>
              <a:rPr lang="fi-FI" baseline="0" dirty="0"/>
              <a:t> </a:t>
            </a:r>
            <a:r>
              <a:rPr lang="fi-FI" dirty="0"/>
              <a:t>osuus Suomen viennistä on noin viidennes 19 %.</a:t>
            </a:r>
            <a:r>
              <a:rPr lang="fi-FI" baseline="0" dirty="0"/>
              <a:t>  Vuonna 2018 Suomen kemianteollisuuden viennin arvo oli 12,3 miljardia euroa. Tästä öljytuotteiden osuus on 40 %. </a:t>
            </a:r>
          </a:p>
          <a:p>
            <a:endParaRPr lang="fi-FI" baseline="0" dirty="0"/>
          </a:p>
          <a:p>
            <a:endParaRPr lang="fi-FI" dirty="0"/>
          </a:p>
        </p:txBody>
      </p:sp>
      <p:sp>
        <p:nvSpPr>
          <p:cNvPr id="4" name="Dian numeron paikkamerkki 3"/>
          <p:cNvSpPr>
            <a:spLocks noGrp="1"/>
          </p:cNvSpPr>
          <p:nvPr>
            <p:ph type="sldNum" sz="quarter" idx="10"/>
          </p:nvPr>
        </p:nvSpPr>
        <p:spPr/>
        <p:txBody>
          <a:bodyPr/>
          <a:lstStyle/>
          <a:p>
            <a:fld id="{709C6363-B2D6-45E5-A320-7F507230A22C}" type="slidenum">
              <a:rPr lang="en-GB" smtClean="0"/>
              <a:t>10</a:t>
            </a:fld>
            <a:endParaRPr lang="en-GB"/>
          </a:p>
        </p:txBody>
      </p:sp>
    </p:spTree>
    <p:extLst>
      <p:ext uri="{BB962C8B-B14F-4D97-AF65-F5344CB8AC3E}">
        <p14:creationId xmlns:p14="http://schemas.microsoft.com/office/powerpoint/2010/main" val="3347780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Laskua useimmilla tuotealoilla. Ainoastaan peruskemiassa +1,5 %.</a:t>
            </a:r>
          </a:p>
          <a:p>
            <a:r>
              <a:rPr lang="fi-FI" sz="1200" dirty="0"/>
              <a:t>Heinä−syyskuun vienti -4 %</a:t>
            </a:r>
            <a:r>
              <a:rPr lang="fi-FI" sz="1200" dirty="0">
                <a:latin typeface="Tahoma" panose="020B0604030504040204" pitchFamily="34" charset="0"/>
              </a:rPr>
              <a:t> (3 </a:t>
            </a:r>
            <a:r>
              <a:rPr lang="fi-FI" sz="1200" dirty="0" err="1">
                <a:latin typeface="Tahoma" panose="020B0604030504040204" pitchFamily="34" charset="0"/>
              </a:rPr>
              <a:t>mrd</a:t>
            </a:r>
            <a:r>
              <a:rPr lang="fi-FI" sz="1200" dirty="0">
                <a:latin typeface="Tahoma" panose="020B0604030504040204" pitchFamily="34" charset="0"/>
              </a:rPr>
              <a:t>). T</a:t>
            </a:r>
            <a:r>
              <a:rPr lang="fi-FI" sz="1200" dirty="0"/>
              <a:t>ammi-syyskuu vielä alkuvuodesta johtuen +0,5 % verrattuna edellisvuoteen.</a:t>
            </a:r>
            <a:endParaRPr lang="fi-FI" dirty="0"/>
          </a:p>
        </p:txBody>
      </p:sp>
      <p:sp>
        <p:nvSpPr>
          <p:cNvPr id="4" name="Päivämäärän paikkamerkki 3"/>
          <p:cNvSpPr>
            <a:spLocks noGrp="1"/>
          </p:cNvSpPr>
          <p:nvPr>
            <p:ph type="dt" idx="1"/>
          </p:nvPr>
        </p:nvSpPr>
        <p:spPr/>
        <p:txBody>
          <a:bodyPr/>
          <a:lstStyle/>
          <a:p>
            <a:endParaRPr lang="en-GB"/>
          </a:p>
        </p:txBody>
      </p:sp>
      <p:sp>
        <p:nvSpPr>
          <p:cNvPr id="5" name="Dian numeron paikkamerkki 4"/>
          <p:cNvSpPr>
            <a:spLocks noGrp="1"/>
          </p:cNvSpPr>
          <p:nvPr>
            <p:ph type="sldNum" sz="quarter" idx="5"/>
          </p:nvPr>
        </p:nvSpPr>
        <p:spPr/>
        <p:txBody>
          <a:bodyPr/>
          <a:lstStyle/>
          <a:p>
            <a:fld id="{709C6363-B2D6-45E5-A320-7F507230A22C}" type="slidenum">
              <a:rPr lang="en-GB" smtClean="0"/>
              <a:t>11</a:t>
            </a:fld>
            <a:endParaRPr lang="en-GB"/>
          </a:p>
        </p:txBody>
      </p:sp>
    </p:spTree>
    <p:extLst>
      <p:ext uri="{BB962C8B-B14F-4D97-AF65-F5344CB8AC3E}">
        <p14:creationId xmlns:p14="http://schemas.microsoft.com/office/powerpoint/2010/main" val="782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Kemianteollisuuden liikevaihto on tyypillisesti kasvanut viennin vetämänä. Heinä-syyskuussa vienti laski -4 %.</a:t>
            </a:r>
          </a:p>
        </p:txBody>
      </p:sp>
      <p:sp>
        <p:nvSpPr>
          <p:cNvPr id="4" name="Dian numeron paikkamerkki 3"/>
          <p:cNvSpPr>
            <a:spLocks noGrp="1"/>
          </p:cNvSpPr>
          <p:nvPr>
            <p:ph type="sldNum" sz="quarter" idx="10"/>
          </p:nvPr>
        </p:nvSpPr>
        <p:spPr/>
        <p:txBody>
          <a:bodyPr/>
          <a:lstStyle/>
          <a:p>
            <a:fld id="{709C6363-B2D6-45E5-A320-7F507230A22C}" type="slidenum">
              <a:rPr lang="en-GB" smtClean="0"/>
              <a:t>12</a:t>
            </a:fld>
            <a:endParaRPr lang="en-GB"/>
          </a:p>
        </p:txBody>
      </p:sp>
    </p:spTree>
    <p:extLst>
      <p:ext uri="{BB962C8B-B14F-4D97-AF65-F5344CB8AC3E}">
        <p14:creationId xmlns:p14="http://schemas.microsoft.com/office/powerpoint/2010/main" val="4155550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tsikko" preserve="1" userDrawn="1">
  <p:cSld name="title_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44341" y="3501008"/>
            <a:ext cx="6624000" cy="1260000"/>
          </a:xfrm>
        </p:spPr>
        <p:txBody>
          <a:bodyPr tIns="0"/>
          <a:lstStyle>
            <a:lvl1pPr marL="0" indent="0" algn="ctr">
              <a:lnSpc>
                <a:spcPts val="3400"/>
              </a:lnSpc>
              <a:spcBef>
                <a:spcPts val="400"/>
              </a:spcBef>
              <a:buNone/>
              <a:defRPr sz="2800">
                <a:solidFill>
                  <a:srgbClr val="CC542C"/>
                </a:solidFill>
                <a:latin typeface="+mj-lt"/>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7" name="Otsikko 6"/>
          <p:cNvSpPr>
            <a:spLocks noGrp="1"/>
          </p:cNvSpPr>
          <p:nvPr>
            <p:ph type="title"/>
          </p:nvPr>
        </p:nvSpPr>
        <p:spPr>
          <a:xfrm>
            <a:off x="1022400" y="1861200"/>
            <a:ext cx="9600000" cy="1260000"/>
          </a:xfrm>
        </p:spPr>
        <p:txBody>
          <a:bodyPr spcCol="0" anchor="t"/>
          <a:lstStyle>
            <a:lvl1pPr algn="ctr">
              <a:lnSpc>
                <a:spcPts val="5400"/>
              </a:lnSpc>
              <a:spcBef>
                <a:spcPts val="1200"/>
              </a:spcBef>
              <a:defRPr lang="en-GB" sz="5200" dirty="0"/>
            </a:lvl1pPr>
          </a:lstStyle>
          <a:p>
            <a:r>
              <a:rPr lang="fi-FI"/>
              <a:t>Muokkaa ots. perustyyl. napsautt.</a:t>
            </a:r>
            <a:endParaRPr lang="en-GB" dirty="0"/>
          </a:p>
        </p:txBody>
      </p:sp>
      <p:sp>
        <p:nvSpPr>
          <p:cNvPr id="6" name="Päivämäärän paikkamerkki 5"/>
          <p:cNvSpPr>
            <a:spLocks noGrp="1"/>
          </p:cNvSpPr>
          <p:nvPr>
            <p:ph type="dt" sz="half" idx="10"/>
          </p:nvPr>
        </p:nvSpPr>
        <p:spPr/>
        <p:txBody>
          <a:bodyPr/>
          <a:lstStyle/>
          <a:p>
            <a:r>
              <a:rPr lang="fi-FI"/>
              <a:t>3.12.2019</a:t>
            </a:r>
            <a:endParaRPr lang="fi-FI" dirty="0"/>
          </a:p>
        </p:txBody>
      </p:sp>
      <p:sp>
        <p:nvSpPr>
          <p:cNvPr id="8" name="Alatunnisteen paikkamerkki 7"/>
          <p:cNvSpPr>
            <a:spLocks noGrp="1"/>
          </p:cNvSpPr>
          <p:nvPr>
            <p:ph type="ftr" sz="quarter" idx="11"/>
          </p:nvPr>
        </p:nvSpPr>
        <p:spPr/>
        <p:txBody>
          <a:bodyPr/>
          <a:lstStyle/>
          <a:p>
            <a:r>
              <a:rPr lang="fi-FI"/>
              <a:t> </a:t>
            </a:r>
            <a:endParaRPr lang="fi-FI" dirty="0"/>
          </a:p>
        </p:txBody>
      </p:sp>
      <p:sp>
        <p:nvSpPr>
          <p:cNvPr id="9" name="Dian numeron paikkamerkki 8"/>
          <p:cNvSpPr>
            <a:spLocks noGrp="1"/>
          </p:cNvSpPr>
          <p:nvPr>
            <p:ph type="sldNum" sz="quarter" idx="12"/>
          </p:nvPr>
        </p:nvSpPr>
        <p:spPr/>
        <p:txBody>
          <a:bodyPr/>
          <a:lstStyle/>
          <a:p>
            <a:fld id="{0BF3D371-221A-48B8-85BF-C1A7CFADE4F2}" type="slidenum">
              <a:rPr lang="fi-FI" smtClean="0"/>
              <a:pPr/>
              <a:t>‹#›</a:t>
            </a:fld>
            <a:endParaRPr lang="fi-FI"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conten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26352" y="1319926"/>
            <a:ext cx="10940665" cy="663983"/>
          </a:xfrm>
        </p:spPr>
        <p:txBody>
          <a:bodyPr>
            <a:normAutofit/>
          </a:bodyPr>
          <a:lstStyle>
            <a:lvl1pPr>
              <a:defRPr sz="1800" baseline="0"/>
            </a:lvl1pPr>
          </a:lstStyle>
          <a:p>
            <a:r>
              <a:rPr lang="fr-FR" dirty="0" err="1"/>
              <a:t>Here</a:t>
            </a:r>
            <a:r>
              <a:rPr lang="fr-FR" dirty="0"/>
              <a:t> </a:t>
            </a:r>
            <a:r>
              <a:rPr lang="fr-FR" dirty="0" err="1"/>
              <a:t>your</a:t>
            </a:r>
            <a:r>
              <a:rPr lang="fr-FR" dirty="0"/>
              <a:t> </a:t>
            </a:r>
            <a:r>
              <a:rPr lang="fr-FR" dirty="0" err="1"/>
              <a:t>title</a:t>
            </a:r>
            <a:br>
              <a:rPr lang="fr-FR" dirty="0"/>
            </a:br>
            <a:r>
              <a:rPr lang="fr-FR" dirty="0"/>
              <a:t>2 </a:t>
            </a:r>
            <a:r>
              <a:rPr lang="fr-FR" dirty="0" err="1"/>
              <a:t>lines</a:t>
            </a:r>
            <a:r>
              <a:rPr lang="fr-FR" dirty="0"/>
              <a:t> maximum</a:t>
            </a:r>
          </a:p>
        </p:txBody>
      </p:sp>
      <p:cxnSp>
        <p:nvCxnSpPr>
          <p:cNvPr id="6" name="Connecteur droit 5"/>
          <p:cNvCxnSpPr/>
          <p:nvPr userDrawn="1"/>
        </p:nvCxnSpPr>
        <p:spPr>
          <a:xfrm>
            <a:off x="690071" y="2120061"/>
            <a:ext cx="347648"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Espace réservé du texte 10"/>
          <p:cNvSpPr>
            <a:spLocks noGrp="1"/>
          </p:cNvSpPr>
          <p:nvPr>
            <p:ph type="body" sz="quarter" idx="12" hasCustomPrompt="1"/>
          </p:nvPr>
        </p:nvSpPr>
        <p:spPr>
          <a:xfrm>
            <a:off x="527051" y="2276475"/>
            <a:ext cx="10939955" cy="3565525"/>
          </a:xfrm>
        </p:spPr>
        <p:txBody>
          <a:bodyPr>
            <a:normAutofit/>
          </a:bodyPr>
          <a:lstStyle>
            <a:lvl1pPr marL="228597" marR="0" indent="-228597" algn="l" defTabSz="914390" rtl="0" eaLnBrk="1" fontAlgn="auto" latinLnBrk="0" hangingPunct="1">
              <a:lnSpc>
                <a:spcPct val="100000"/>
              </a:lnSpc>
              <a:spcBef>
                <a:spcPts val="1000"/>
              </a:spcBef>
              <a:spcAft>
                <a:spcPts val="0"/>
              </a:spcAft>
              <a:buClr>
                <a:schemeClr val="accent6"/>
              </a:buClr>
              <a:buSzTx/>
              <a:buFont typeface="Arial" panose="020B0604020202020204" pitchFamily="34" charset="0"/>
              <a:buChar char="•"/>
              <a:tabLst/>
              <a:defRPr sz="1400">
                <a:solidFill>
                  <a:schemeClr val="tx2"/>
                </a:solidFill>
              </a:defRPr>
            </a:lvl1pPr>
            <a:lvl2pPr marL="685792" marR="0" indent="-228597" algn="l" defTabSz="914390" rtl="0" eaLnBrk="1" fontAlgn="auto" latinLnBrk="0" hangingPunct="1">
              <a:lnSpc>
                <a:spcPct val="100000"/>
              </a:lnSpc>
              <a:spcBef>
                <a:spcPts val="500"/>
              </a:spcBef>
              <a:spcAft>
                <a:spcPts val="0"/>
              </a:spcAft>
              <a:buClr>
                <a:schemeClr val="accent6"/>
              </a:buClr>
              <a:buSzTx/>
              <a:buFont typeface="Arial" panose="020B0604020202020204" pitchFamily="34" charset="0"/>
              <a:buChar char="•"/>
              <a:tabLst/>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marL="228597" marR="0" lvl="0" indent="-228597" algn="l" defTabSz="914390" rtl="0" eaLnBrk="1" fontAlgn="auto" latinLnBrk="0" hangingPunct="1">
              <a:lnSpc>
                <a:spcPct val="100000"/>
              </a:lnSpc>
              <a:spcBef>
                <a:spcPts val="1000"/>
              </a:spcBef>
              <a:spcAft>
                <a:spcPts val="0"/>
              </a:spcAft>
              <a:buClr>
                <a:schemeClr val="accent6"/>
              </a:buClr>
              <a:buSzTx/>
              <a:buFont typeface="Arial" panose="020B0604020202020204" pitchFamily="34" charset="0"/>
              <a:buChar char="•"/>
              <a:tabLst/>
              <a:defRPr/>
            </a:pPr>
            <a:r>
              <a:rPr lang="fr-FR" dirty="0"/>
              <a:t>Click </a:t>
            </a:r>
            <a:r>
              <a:rPr lang="fr-FR" dirty="0" err="1"/>
              <a:t>here</a:t>
            </a:r>
            <a:r>
              <a:rPr lang="fr-FR" dirty="0"/>
              <a:t> to </a:t>
            </a:r>
            <a:r>
              <a:rPr lang="fr-FR" dirty="0" err="1"/>
              <a:t>modify</a:t>
            </a:r>
            <a:r>
              <a:rPr lang="fr-FR" dirty="0"/>
              <a:t> the first </a:t>
            </a:r>
            <a:r>
              <a:rPr lang="fr-FR" dirty="0" err="1"/>
              <a:t>level</a:t>
            </a:r>
            <a:endParaRPr lang="fr-FR" dirty="0"/>
          </a:p>
          <a:p>
            <a:pPr marL="685792" marR="0" lvl="1" indent="-228597" algn="l" defTabSz="914390" rtl="0" eaLnBrk="1" fontAlgn="auto" latinLnBrk="0" hangingPunct="1">
              <a:lnSpc>
                <a:spcPct val="100000"/>
              </a:lnSpc>
              <a:spcBef>
                <a:spcPts val="500"/>
              </a:spcBef>
              <a:spcAft>
                <a:spcPts val="0"/>
              </a:spcAft>
              <a:buClr>
                <a:schemeClr val="accent6"/>
              </a:buClr>
              <a:buSzTx/>
              <a:buFont typeface="Arial" panose="020B0604020202020204" pitchFamily="34" charset="0"/>
              <a:buChar char="•"/>
              <a:tabLst/>
              <a:defRPr/>
            </a:pPr>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fr-FR" dirty="0"/>
          </a:p>
        </p:txBody>
      </p:sp>
      <p:sp>
        <p:nvSpPr>
          <p:cNvPr id="12" name="ZoneTexte 11"/>
          <p:cNvSpPr txBox="1"/>
          <p:nvPr userDrawn="1"/>
        </p:nvSpPr>
        <p:spPr>
          <a:xfrm>
            <a:off x="-3519776" y="636104"/>
            <a:ext cx="1219200" cy="914400"/>
          </a:xfrm>
          <a:prstGeom prst="rect">
            <a:avLst/>
          </a:prstGeom>
        </p:spPr>
        <p:txBody>
          <a:bodyPr vert="horz" wrap="none" lIns="91440" tIns="45720" rIns="91440" bIns="45720" rtlCol="0" anchor="b">
            <a:normAutofit/>
          </a:bodyPr>
          <a:lstStyle/>
          <a:p>
            <a:endParaRPr lang="fr-FR" sz="1800" dirty="0"/>
          </a:p>
        </p:txBody>
      </p:sp>
      <p:sp>
        <p:nvSpPr>
          <p:cNvPr id="18" name="Espace réservé de la date 17"/>
          <p:cNvSpPr>
            <a:spLocks noGrp="1"/>
          </p:cNvSpPr>
          <p:nvPr>
            <p:ph type="dt" sz="half" idx="13"/>
          </p:nvPr>
        </p:nvSpPr>
        <p:spPr/>
        <p:txBody>
          <a:bodyPr/>
          <a:lstStyle/>
          <a:p>
            <a:r>
              <a:rPr lang="fi-FI"/>
              <a:t>3.12.2019</a:t>
            </a:r>
            <a:endParaRPr lang="fr-FR" dirty="0"/>
          </a:p>
        </p:txBody>
      </p:sp>
      <p:sp>
        <p:nvSpPr>
          <p:cNvPr id="19" name="Espace réservé du pied de page 18"/>
          <p:cNvSpPr>
            <a:spLocks noGrp="1"/>
          </p:cNvSpPr>
          <p:nvPr>
            <p:ph type="ftr" sz="quarter" idx="14"/>
          </p:nvPr>
        </p:nvSpPr>
        <p:spPr/>
        <p:txBody>
          <a:bodyPr/>
          <a:lstStyle/>
          <a:p>
            <a:r>
              <a:rPr lang="fr-FR" b="1">
                <a:solidFill>
                  <a:schemeClr val="tx1"/>
                </a:solidFill>
                <a:latin typeface="Montserrat Semi" charset="0"/>
                <a:ea typeface="Montserrat Semi" charset="0"/>
                <a:cs typeface="Montserrat Semi" charset="0"/>
              </a:rPr>
              <a:t> </a:t>
            </a:r>
            <a:endParaRPr lang="fr-FR" dirty="0"/>
          </a:p>
        </p:txBody>
      </p:sp>
    </p:spTree>
    <p:extLst>
      <p:ext uri="{BB962C8B-B14F-4D97-AF65-F5344CB8AC3E}">
        <p14:creationId xmlns:p14="http://schemas.microsoft.com/office/powerpoint/2010/main" val="3343116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tsikko" preserve="1" userDrawn="1">
  <p:cSld name="Otsikko">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44341" y="3501008"/>
            <a:ext cx="6624000" cy="1260000"/>
          </a:xfrm>
        </p:spPr>
        <p:txBody>
          <a:bodyPr tIns="0"/>
          <a:lstStyle>
            <a:lvl1pPr marL="0" indent="0" algn="ctr">
              <a:lnSpc>
                <a:spcPts val="3400"/>
              </a:lnSpc>
              <a:spcBef>
                <a:spcPts val="400"/>
              </a:spcBef>
              <a:buNone/>
              <a:defRPr sz="2800">
                <a:solidFill>
                  <a:srgbClr val="CC542C"/>
                </a:solidFill>
                <a:latin typeface="+mj-lt"/>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7" name="Otsikko 6"/>
          <p:cNvSpPr>
            <a:spLocks noGrp="1"/>
          </p:cNvSpPr>
          <p:nvPr>
            <p:ph type="title"/>
          </p:nvPr>
        </p:nvSpPr>
        <p:spPr>
          <a:xfrm>
            <a:off x="1022400" y="1861200"/>
            <a:ext cx="9600000" cy="1260000"/>
          </a:xfrm>
        </p:spPr>
        <p:txBody>
          <a:bodyPr spcCol="0" anchor="t"/>
          <a:lstStyle>
            <a:lvl1pPr algn="ctr">
              <a:lnSpc>
                <a:spcPts val="5400"/>
              </a:lnSpc>
              <a:spcBef>
                <a:spcPts val="1200"/>
              </a:spcBef>
              <a:defRPr lang="en-GB" sz="5200" dirty="0"/>
            </a:lvl1pPr>
          </a:lstStyle>
          <a:p>
            <a:r>
              <a:rPr lang="fi-FI"/>
              <a:t>Muokkaa ots. perustyyl. napsautt.</a:t>
            </a:r>
            <a:endParaRPr lang="en-GB" dirty="0"/>
          </a:p>
        </p:txBody>
      </p:sp>
      <p:sp>
        <p:nvSpPr>
          <p:cNvPr id="6" name="Päivämäärän paikkamerkki 5"/>
          <p:cNvSpPr>
            <a:spLocks noGrp="1"/>
          </p:cNvSpPr>
          <p:nvPr>
            <p:ph type="dt" sz="half" idx="10"/>
          </p:nvPr>
        </p:nvSpPr>
        <p:spPr/>
        <p:txBody>
          <a:bodyPr/>
          <a:lstStyle/>
          <a:p>
            <a:r>
              <a:rPr lang="fi-FI"/>
              <a:t>3.12.2019</a:t>
            </a:r>
            <a:endParaRPr lang="fi-FI" dirty="0"/>
          </a:p>
        </p:txBody>
      </p:sp>
      <p:sp>
        <p:nvSpPr>
          <p:cNvPr id="8" name="Alatunnisteen paikkamerkki 7"/>
          <p:cNvSpPr>
            <a:spLocks noGrp="1"/>
          </p:cNvSpPr>
          <p:nvPr>
            <p:ph type="ftr" sz="quarter" idx="11"/>
          </p:nvPr>
        </p:nvSpPr>
        <p:spPr/>
        <p:txBody>
          <a:bodyPr/>
          <a:lstStyle/>
          <a:p>
            <a:r>
              <a:rPr lang="fi-FI"/>
              <a:t> </a:t>
            </a:r>
            <a:endParaRPr lang="fi-FI" dirty="0"/>
          </a:p>
        </p:txBody>
      </p:sp>
      <p:sp>
        <p:nvSpPr>
          <p:cNvPr id="9" name="Dian numeron paikkamerkki 8"/>
          <p:cNvSpPr>
            <a:spLocks noGrp="1"/>
          </p:cNvSpPr>
          <p:nvPr>
            <p:ph type="sldNum" sz="quarter" idx="12"/>
          </p:nvPr>
        </p:nvSpPr>
        <p:spPr/>
        <p:txBody>
          <a:bodyPr/>
          <a:lstStyle/>
          <a:p>
            <a:fld id="{0BF3D371-221A-48B8-85BF-C1A7CFADE4F2}" type="slidenum">
              <a:rPr lang="fi-FI" smtClean="0"/>
              <a:pPr/>
              <a:t>‹#›</a:t>
            </a:fld>
            <a:endParaRPr lang="fi-FI" dirty="0"/>
          </a:p>
        </p:txBody>
      </p:sp>
    </p:spTree>
    <p:extLst>
      <p:ext uri="{BB962C8B-B14F-4D97-AF65-F5344CB8AC3E}">
        <p14:creationId xmlns:p14="http://schemas.microsoft.com/office/powerpoint/2010/main" val="2885122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äliotsikko" preserve="1" userDrawn="1">
  <p:cSld name="Väliotsikko">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3.12.2019</a:t>
            </a:r>
            <a:endParaRPr lang="fi-FI" dirty="0"/>
          </a:p>
        </p:txBody>
      </p:sp>
      <p:sp>
        <p:nvSpPr>
          <p:cNvPr id="3" name="Alatunnisteen paikkamerkki 2"/>
          <p:cNvSpPr>
            <a:spLocks noGrp="1"/>
          </p:cNvSpPr>
          <p:nvPr>
            <p:ph type="ftr" sz="quarter" idx="11"/>
          </p:nvPr>
        </p:nvSpPr>
        <p:spPr/>
        <p:txBody>
          <a:bodyPr/>
          <a:lstStyle/>
          <a:p>
            <a:r>
              <a:rPr lang="fi-FI"/>
              <a:t> </a:t>
            </a:r>
            <a:endParaRPr lang="fi-FI" dirty="0"/>
          </a:p>
        </p:txBody>
      </p:sp>
      <p:sp>
        <p:nvSpPr>
          <p:cNvPr id="4" name="Dian numeron paikkamerkki 3"/>
          <p:cNvSpPr>
            <a:spLocks noGrp="1"/>
          </p:cNvSpPr>
          <p:nvPr>
            <p:ph type="sldNum" sz="quarter" idx="12"/>
          </p:nvPr>
        </p:nvSpPr>
        <p:spPr/>
        <p:txBody>
          <a:bodyPr/>
          <a:lstStyle/>
          <a:p>
            <a:fld id="{0BF3D371-221A-48B8-85BF-C1A7CFADE4F2}" type="slidenum">
              <a:rPr lang="fi-FI" smtClean="0"/>
              <a:pPr/>
              <a:t>‹#›</a:t>
            </a:fld>
            <a:endParaRPr lang="fi-FI" dirty="0"/>
          </a:p>
        </p:txBody>
      </p:sp>
      <p:sp>
        <p:nvSpPr>
          <p:cNvPr id="5" name="Otsikko 6"/>
          <p:cNvSpPr>
            <a:spLocks noGrp="1"/>
          </p:cNvSpPr>
          <p:nvPr>
            <p:ph type="title"/>
          </p:nvPr>
        </p:nvSpPr>
        <p:spPr>
          <a:xfrm>
            <a:off x="1919536" y="2132856"/>
            <a:ext cx="8496944" cy="1800000"/>
          </a:xfrm>
        </p:spPr>
        <p:txBody>
          <a:bodyPr spcCol="0" anchor="t"/>
          <a:lstStyle>
            <a:lvl1pPr algn="ctr">
              <a:lnSpc>
                <a:spcPts val="4900"/>
              </a:lnSpc>
              <a:spcBef>
                <a:spcPts val="1200"/>
              </a:spcBef>
              <a:defRPr lang="en-GB" sz="4000" dirty="0">
                <a:solidFill>
                  <a:srgbClr val="CC542C"/>
                </a:solidFill>
              </a:defRPr>
            </a:lvl1pPr>
          </a:lstStyle>
          <a:p>
            <a:r>
              <a:rPr lang="fi-FI"/>
              <a:t>Muokkaa ots. perustyyl. napsautt.</a:t>
            </a:r>
            <a:endParaRPr lang="en-GB" dirty="0"/>
          </a:p>
        </p:txBody>
      </p:sp>
    </p:spTree>
    <p:extLst>
      <p:ext uri="{BB962C8B-B14F-4D97-AF65-F5344CB8AC3E}">
        <p14:creationId xmlns:p14="http://schemas.microsoft.com/office/powerpoint/2010/main" val="4284645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äliotsikko kuvalla" preserve="1" userDrawn="1">
  <p:cSld name="Väliotsikko kuv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3.12.2019</a:t>
            </a:r>
            <a:endParaRPr lang="fi-FI" dirty="0"/>
          </a:p>
        </p:txBody>
      </p:sp>
      <p:sp>
        <p:nvSpPr>
          <p:cNvPr id="3" name="Alatunnisteen paikkamerkki 2"/>
          <p:cNvSpPr>
            <a:spLocks noGrp="1"/>
          </p:cNvSpPr>
          <p:nvPr>
            <p:ph type="ftr" sz="quarter" idx="11"/>
          </p:nvPr>
        </p:nvSpPr>
        <p:spPr/>
        <p:txBody>
          <a:bodyPr/>
          <a:lstStyle/>
          <a:p>
            <a:r>
              <a:rPr lang="fi-FI"/>
              <a:t> </a:t>
            </a:r>
            <a:endParaRPr lang="fi-FI" dirty="0"/>
          </a:p>
        </p:txBody>
      </p:sp>
      <p:sp>
        <p:nvSpPr>
          <p:cNvPr id="4" name="Dian numeron paikkamerkki 3"/>
          <p:cNvSpPr>
            <a:spLocks noGrp="1"/>
          </p:cNvSpPr>
          <p:nvPr>
            <p:ph type="sldNum" sz="quarter" idx="12"/>
          </p:nvPr>
        </p:nvSpPr>
        <p:spPr/>
        <p:txBody>
          <a:bodyPr/>
          <a:lstStyle/>
          <a:p>
            <a:fld id="{0BF3D371-221A-48B8-85BF-C1A7CFADE4F2}" type="slidenum">
              <a:rPr lang="fi-FI" smtClean="0"/>
              <a:pPr/>
              <a:t>‹#›</a:t>
            </a:fld>
            <a:endParaRPr lang="fi-FI" dirty="0"/>
          </a:p>
        </p:txBody>
      </p:sp>
    </p:spTree>
    <p:extLst>
      <p:ext uri="{BB962C8B-B14F-4D97-AF65-F5344CB8AC3E}">
        <p14:creationId xmlns:p14="http://schemas.microsoft.com/office/powerpoint/2010/main" val="2026255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tsikko ja yksipalstainen teksti" preserve="1" userDrawn="1">
  <p:cSld name="Otsikko ja yksipalstainen teksti">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Date Placeholder 9"/>
          <p:cNvSpPr>
            <a:spLocks noGrp="1"/>
          </p:cNvSpPr>
          <p:nvPr>
            <p:ph type="dt" sz="half" idx="10"/>
          </p:nvPr>
        </p:nvSpPr>
        <p:spPr/>
        <p:txBody>
          <a:bodyPr/>
          <a:lstStyle/>
          <a:p>
            <a:r>
              <a:rPr lang="fi-FI"/>
              <a:t>3.12.2019</a:t>
            </a:r>
          </a:p>
        </p:txBody>
      </p:sp>
      <p:sp>
        <p:nvSpPr>
          <p:cNvPr id="11" name="Slide Number Placeholder 10"/>
          <p:cNvSpPr>
            <a:spLocks noGrp="1"/>
          </p:cNvSpPr>
          <p:nvPr>
            <p:ph type="sldNum" sz="quarter" idx="11"/>
          </p:nvPr>
        </p:nvSpPr>
        <p:spPr/>
        <p:txBody>
          <a:bodyPr/>
          <a:lstStyle/>
          <a:p>
            <a:fld id="{0BF3D371-221A-48B8-85BF-C1A7CFADE4F2}" type="slidenum">
              <a:rPr lang="fi-FI" smtClean="0"/>
              <a:t>‹#›</a:t>
            </a:fld>
            <a:endParaRPr lang="fi-FI"/>
          </a:p>
        </p:txBody>
      </p:sp>
      <p:sp>
        <p:nvSpPr>
          <p:cNvPr id="12" name="Footer Placeholder 11"/>
          <p:cNvSpPr>
            <a:spLocks noGrp="1"/>
          </p:cNvSpPr>
          <p:nvPr>
            <p:ph type="ftr" sz="quarter" idx="12"/>
          </p:nvPr>
        </p:nvSpPr>
        <p:spPr/>
        <p:txBody>
          <a:bodyPr/>
          <a:lstStyle/>
          <a:p>
            <a:r>
              <a:rPr lang="fi-FI"/>
              <a:t> </a:t>
            </a:r>
          </a:p>
        </p:txBody>
      </p:sp>
      <p:sp>
        <p:nvSpPr>
          <p:cNvPr id="7" name="Title Placeholder 1"/>
          <p:cNvSpPr>
            <a:spLocks noGrp="1"/>
          </p:cNvSpPr>
          <p:nvPr>
            <p:ph type="title"/>
          </p:nvPr>
        </p:nvSpPr>
        <p:spPr>
          <a:xfrm>
            <a:off x="774000" y="720000"/>
            <a:ext cx="10618100" cy="900000"/>
          </a:xfrm>
          <a:prstGeom prst="rect">
            <a:avLst/>
          </a:prstGeom>
        </p:spPr>
        <p:txBody>
          <a:bodyPr vert="horz" lIns="0" tIns="0" rIns="36000" bIns="0" rtlCol="0" anchor="t" anchorCtr="0">
            <a:noAutofit/>
          </a:bodyPr>
          <a:lstStyle/>
          <a:p>
            <a:r>
              <a:rPr lang="fi-FI"/>
              <a:t>Muokkaa ots. perustyyl. napsautt.</a:t>
            </a:r>
            <a:endParaRPr lang="fi-FI" dirty="0"/>
          </a:p>
        </p:txBody>
      </p:sp>
    </p:spTree>
    <p:extLst>
      <p:ext uri="{BB962C8B-B14F-4D97-AF65-F5344CB8AC3E}">
        <p14:creationId xmlns:p14="http://schemas.microsoft.com/office/powerpoint/2010/main" val="3059955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asen tekstipalsta ja kuva" preserve="1" userDrawn="1">
  <p:cSld name="Vasen tekstipalsta ja kuva">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r>
              <a:rPr lang="fi-FI"/>
              <a:t>3.12.2019</a:t>
            </a:r>
          </a:p>
        </p:txBody>
      </p:sp>
      <p:sp>
        <p:nvSpPr>
          <p:cNvPr id="12" name="Slide Number Placeholder 11"/>
          <p:cNvSpPr>
            <a:spLocks noGrp="1"/>
          </p:cNvSpPr>
          <p:nvPr>
            <p:ph type="sldNum" sz="quarter" idx="11"/>
          </p:nvPr>
        </p:nvSpPr>
        <p:spPr/>
        <p:txBody>
          <a:bodyPr/>
          <a:lstStyle/>
          <a:p>
            <a:fld id="{0BF3D371-221A-48B8-85BF-C1A7CFADE4F2}" type="slidenum">
              <a:rPr lang="fi-FI" smtClean="0"/>
              <a:t>‹#›</a:t>
            </a:fld>
            <a:endParaRPr lang="fi-FI"/>
          </a:p>
        </p:txBody>
      </p:sp>
      <p:sp>
        <p:nvSpPr>
          <p:cNvPr id="13" name="Footer Placeholder 12"/>
          <p:cNvSpPr>
            <a:spLocks noGrp="1"/>
          </p:cNvSpPr>
          <p:nvPr>
            <p:ph type="ftr" sz="quarter" idx="12"/>
          </p:nvPr>
        </p:nvSpPr>
        <p:spPr/>
        <p:txBody>
          <a:bodyPr/>
          <a:lstStyle/>
          <a:p>
            <a:r>
              <a:rPr lang="fi-FI"/>
              <a:t> </a:t>
            </a:r>
          </a:p>
        </p:txBody>
      </p:sp>
      <p:sp>
        <p:nvSpPr>
          <p:cNvPr id="9" name="Content Placeholder 8"/>
          <p:cNvSpPr>
            <a:spLocks noGrp="1"/>
          </p:cNvSpPr>
          <p:nvPr>
            <p:ph sz="quarter" idx="13"/>
          </p:nvPr>
        </p:nvSpPr>
        <p:spPr>
          <a:xfrm>
            <a:off x="774000" y="1800000"/>
            <a:ext cx="5088000" cy="39600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slidephoto"/>
          <p:cNvSpPr>
            <a:spLocks noGrp="1"/>
          </p:cNvSpPr>
          <p:nvPr>
            <p:ph type="pic" sz="quarter" idx="14" hasCustomPrompt="1"/>
          </p:nvPr>
        </p:nvSpPr>
        <p:spPr>
          <a:xfrm>
            <a:off x="6288022" y="1800000"/>
            <a:ext cx="5088565" cy="3960000"/>
          </a:xfrm>
        </p:spPr>
        <p:txBody>
          <a:bodyPr>
            <a:normAutofit/>
          </a:bodyPr>
          <a:lstStyle>
            <a:lvl1pPr>
              <a:defRPr baseline="0"/>
            </a:lvl1pPr>
          </a:lstStyle>
          <a:p>
            <a:r>
              <a:rPr lang="en-GB" dirty="0" err="1"/>
              <a:t>Lisää</a:t>
            </a:r>
            <a:r>
              <a:rPr lang="en-GB" dirty="0"/>
              <a:t> </a:t>
            </a:r>
            <a:r>
              <a:rPr lang="en-GB" dirty="0" err="1"/>
              <a:t>kuva</a:t>
            </a:r>
            <a:r>
              <a:rPr lang="en-GB" dirty="0"/>
              <a:t> </a:t>
            </a:r>
            <a:r>
              <a:rPr lang="en-GB" dirty="0" err="1"/>
              <a:t>Kameleonin</a:t>
            </a:r>
            <a:r>
              <a:rPr lang="en-GB" dirty="0"/>
              <a:t> </a:t>
            </a:r>
            <a:r>
              <a:rPr lang="en-GB" dirty="0" err="1"/>
              <a:t>Kuvagalleriasta</a:t>
            </a:r>
            <a:endParaRPr lang="en-GB" dirty="0"/>
          </a:p>
        </p:txBody>
      </p:sp>
      <p:sp>
        <p:nvSpPr>
          <p:cNvPr id="10" name="Title Placeholder 1"/>
          <p:cNvSpPr>
            <a:spLocks noGrp="1"/>
          </p:cNvSpPr>
          <p:nvPr>
            <p:ph type="title"/>
          </p:nvPr>
        </p:nvSpPr>
        <p:spPr>
          <a:xfrm>
            <a:off x="774000" y="720000"/>
            <a:ext cx="10618101" cy="900000"/>
          </a:xfrm>
          <a:prstGeom prst="rect">
            <a:avLst/>
          </a:prstGeom>
        </p:spPr>
        <p:txBody>
          <a:bodyPr vert="horz" lIns="0" tIns="0" rIns="36000" bIns="0" rtlCol="0" anchor="t" anchorCtr="0">
            <a:noAutofit/>
          </a:bodyPr>
          <a:lstStyle/>
          <a:p>
            <a:r>
              <a:rPr lang="fi-FI"/>
              <a:t>Muokkaa ots. perustyyl. napsautt.</a:t>
            </a:r>
            <a:endParaRPr lang="fi-FI" dirty="0"/>
          </a:p>
        </p:txBody>
      </p:sp>
    </p:spTree>
    <p:extLst>
      <p:ext uri="{BB962C8B-B14F-4D97-AF65-F5344CB8AC3E}">
        <p14:creationId xmlns:p14="http://schemas.microsoft.com/office/powerpoint/2010/main" val="4260392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tsikko ja kaksi sisältökohdetta" preserve="1" userDrawn="1">
  <p:cSld name="Otsikko ja kaksi sisältökohdetta">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r>
              <a:rPr lang="fi-FI"/>
              <a:t>3.12.2019</a:t>
            </a:r>
          </a:p>
        </p:txBody>
      </p:sp>
      <p:sp>
        <p:nvSpPr>
          <p:cNvPr id="12" name="Slide Number Placeholder 11"/>
          <p:cNvSpPr>
            <a:spLocks noGrp="1"/>
          </p:cNvSpPr>
          <p:nvPr>
            <p:ph type="sldNum" sz="quarter" idx="11"/>
          </p:nvPr>
        </p:nvSpPr>
        <p:spPr/>
        <p:txBody>
          <a:bodyPr/>
          <a:lstStyle/>
          <a:p>
            <a:fld id="{0BF3D371-221A-48B8-85BF-C1A7CFADE4F2}" type="slidenum">
              <a:rPr lang="fi-FI" smtClean="0"/>
              <a:t>‹#›</a:t>
            </a:fld>
            <a:endParaRPr lang="fi-FI"/>
          </a:p>
        </p:txBody>
      </p:sp>
      <p:sp>
        <p:nvSpPr>
          <p:cNvPr id="13" name="Footer Placeholder 12"/>
          <p:cNvSpPr>
            <a:spLocks noGrp="1"/>
          </p:cNvSpPr>
          <p:nvPr>
            <p:ph type="ftr" sz="quarter" idx="12"/>
          </p:nvPr>
        </p:nvSpPr>
        <p:spPr/>
        <p:txBody>
          <a:bodyPr/>
          <a:lstStyle/>
          <a:p>
            <a:r>
              <a:rPr lang="fi-FI"/>
              <a:t> </a:t>
            </a:r>
          </a:p>
        </p:txBody>
      </p:sp>
      <p:sp>
        <p:nvSpPr>
          <p:cNvPr id="8" name="Title Placeholder 1"/>
          <p:cNvSpPr>
            <a:spLocks noGrp="1"/>
          </p:cNvSpPr>
          <p:nvPr>
            <p:ph type="title"/>
          </p:nvPr>
        </p:nvSpPr>
        <p:spPr>
          <a:xfrm>
            <a:off x="774000" y="720000"/>
            <a:ext cx="10620000" cy="900000"/>
          </a:xfrm>
          <a:prstGeom prst="rect">
            <a:avLst/>
          </a:prstGeom>
        </p:spPr>
        <p:txBody>
          <a:bodyPr vert="horz" lIns="0" tIns="0" rIns="36000" bIns="0" rtlCol="0" anchor="t" anchorCtr="0">
            <a:noAutofit/>
          </a:bodyPr>
          <a:lstStyle/>
          <a:p>
            <a:r>
              <a:rPr lang="fi-FI"/>
              <a:t>Muokkaa ots. perustyyl. napsautt.</a:t>
            </a:r>
            <a:endParaRPr lang="fi-FI" dirty="0"/>
          </a:p>
        </p:txBody>
      </p:sp>
      <p:sp>
        <p:nvSpPr>
          <p:cNvPr id="9" name="Content Placeholder 8"/>
          <p:cNvSpPr>
            <a:spLocks noGrp="1"/>
          </p:cNvSpPr>
          <p:nvPr>
            <p:ph sz="quarter" idx="13"/>
          </p:nvPr>
        </p:nvSpPr>
        <p:spPr>
          <a:xfrm>
            <a:off x="774000" y="1800000"/>
            <a:ext cx="5088000" cy="39600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5" name="Content Placeholder 8"/>
          <p:cNvSpPr>
            <a:spLocks noGrp="1"/>
          </p:cNvSpPr>
          <p:nvPr>
            <p:ph sz="quarter" idx="16"/>
          </p:nvPr>
        </p:nvSpPr>
        <p:spPr>
          <a:xfrm>
            <a:off x="6284267" y="1800000"/>
            <a:ext cx="5088000" cy="39600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171938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Graafi" preserve="1" userDrawn="1">
  <p:cSld name="Graafi">
    <p:spTree>
      <p:nvGrpSpPr>
        <p:cNvPr id="1" name=""/>
        <p:cNvGrpSpPr/>
        <p:nvPr/>
      </p:nvGrpSpPr>
      <p:grpSpPr>
        <a:xfrm>
          <a:off x="0" y="0"/>
          <a:ext cx="0" cy="0"/>
          <a:chOff x="0" y="0"/>
          <a:chExt cx="0" cy="0"/>
        </a:xfrm>
      </p:grpSpPr>
      <p:sp>
        <p:nvSpPr>
          <p:cNvPr id="7" name="Kaavion paikkamerkki 6"/>
          <p:cNvSpPr>
            <a:spLocks noGrp="1"/>
          </p:cNvSpPr>
          <p:nvPr>
            <p:ph type="chart" sz="quarter" idx="13"/>
          </p:nvPr>
        </p:nvSpPr>
        <p:spPr>
          <a:xfrm>
            <a:off x="774000" y="1656000"/>
            <a:ext cx="10620000" cy="3960000"/>
          </a:xfrm>
        </p:spPr>
        <p:txBody>
          <a:bodyPr/>
          <a:lstStyle/>
          <a:p>
            <a:r>
              <a:rPr lang="fi-FI"/>
              <a:t>Lisää kaavio napsauttamalla kuvaketta</a:t>
            </a:r>
            <a:endParaRPr lang="en-GB" dirty="0"/>
          </a:p>
        </p:txBody>
      </p:sp>
      <p:sp>
        <p:nvSpPr>
          <p:cNvPr id="19" name="txt_yhteensa"/>
          <p:cNvSpPr>
            <a:spLocks noGrp="1"/>
          </p:cNvSpPr>
          <p:nvPr>
            <p:ph type="body" sz="quarter" idx="16" hasCustomPrompt="1"/>
          </p:nvPr>
        </p:nvSpPr>
        <p:spPr>
          <a:xfrm>
            <a:off x="768001" y="5682888"/>
            <a:ext cx="4286241" cy="338400"/>
          </a:xfrm>
        </p:spPr>
        <p:txBody>
          <a:bodyPr anchor="ctr">
            <a:normAutofit/>
          </a:bodyPr>
          <a:lstStyle>
            <a:lvl1pPr algn="l">
              <a:lnSpc>
                <a:spcPct val="100000"/>
              </a:lnSpc>
              <a:buNone/>
              <a:defRPr sz="1200">
                <a:solidFill>
                  <a:srgbClr val="4883BE"/>
                </a:solidFill>
                <a:latin typeface="+mn-lt"/>
              </a:defRPr>
            </a:lvl1pPr>
          </a:lstStyle>
          <a:p>
            <a:pPr lvl="0"/>
            <a:r>
              <a:rPr lang="en-GB" dirty="0"/>
              <a:t>&lt;</a:t>
            </a:r>
            <a:r>
              <a:rPr lang="en-GB" dirty="0" err="1"/>
              <a:t>Yhteensä</a:t>
            </a:r>
            <a:r>
              <a:rPr lang="en-GB" dirty="0"/>
              <a:t>&gt;</a:t>
            </a:r>
          </a:p>
        </p:txBody>
      </p:sp>
      <p:sp>
        <p:nvSpPr>
          <p:cNvPr id="10" name="txt_lahde"/>
          <p:cNvSpPr>
            <a:spLocks noGrp="1"/>
          </p:cNvSpPr>
          <p:nvPr>
            <p:ph type="body" sz="quarter" idx="18" hasCustomPrompt="1"/>
          </p:nvPr>
        </p:nvSpPr>
        <p:spPr>
          <a:xfrm>
            <a:off x="6381751" y="5682888"/>
            <a:ext cx="4994836" cy="338400"/>
          </a:xfrm>
        </p:spPr>
        <p:txBody>
          <a:bodyPr anchor="ctr">
            <a:normAutofit/>
          </a:bodyPr>
          <a:lstStyle>
            <a:lvl1pPr algn="r">
              <a:lnSpc>
                <a:spcPct val="100000"/>
              </a:lnSpc>
              <a:buNone/>
              <a:defRPr sz="1200">
                <a:solidFill>
                  <a:srgbClr val="4883BE"/>
                </a:solidFill>
                <a:latin typeface="+mn-lt"/>
              </a:defRPr>
            </a:lvl1pPr>
          </a:lstStyle>
          <a:p>
            <a:pPr lvl="0"/>
            <a:r>
              <a:rPr lang="en-GB" dirty="0"/>
              <a:t>&lt;</a:t>
            </a:r>
            <a:r>
              <a:rPr lang="en-GB" dirty="0" err="1"/>
              <a:t>Lähde</a:t>
            </a:r>
            <a:r>
              <a:rPr lang="en-GB" dirty="0"/>
              <a:t>&gt;</a:t>
            </a:r>
          </a:p>
        </p:txBody>
      </p:sp>
      <p:sp>
        <p:nvSpPr>
          <p:cNvPr id="12" name="Date Placeholder 11"/>
          <p:cNvSpPr>
            <a:spLocks noGrp="1"/>
          </p:cNvSpPr>
          <p:nvPr>
            <p:ph type="dt" sz="half" idx="19"/>
          </p:nvPr>
        </p:nvSpPr>
        <p:spPr/>
        <p:txBody>
          <a:bodyPr/>
          <a:lstStyle/>
          <a:p>
            <a:r>
              <a:rPr lang="fi-FI"/>
              <a:t>3.12.2019</a:t>
            </a:r>
          </a:p>
        </p:txBody>
      </p:sp>
      <p:sp>
        <p:nvSpPr>
          <p:cNvPr id="13" name="Slide Number Placeholder 12"/>
          <p:cNvSpPr>
            <a:spLocks noGrp="1"/>
          </p:cNvSpPr>
          <p:nvPr>
            <p:ph type="sldNum" sz="quarter" idx="20"/>
          </p:nvPr>
        </p:nvSpPr>
        <p:spPr/>
        <p:txBody>
          <a:bodyPr/>
          <a:lstStyle/>
          <a:p>
            <a:fld id="{0BF3D371-221A-48B8-85BF-C1A7CFADE4F2}" type="slidenum">
              <a:rPr lang="fi-FI" smtClean="0"/>
              <a:t>‹#›</a:t>
            </a:fld>
            <a:endParaRPr lang="fi-FI"/>
          </a:p>
        </p:txBody>
      </p:sp>
      <p:sp>
        <p:nvSpPr>
          <p:cNvPr id="14" name="Footer Placeholder 13"/>
          <p:cNvSpPr>
            <a:spLocks noGrp="1"/>
          </p:cNvSpPr>
          <p:nvPr>
            <p:ph type="ftr" sz="quarter" idx="21"/>
          </p:nvPr>
        </p:nvSpPr>
        <p:spPr/>
        <p:txBody>
          <a:bodyPr/>
          <a:lstStyle/>
          <a:p>
            <a:r>
              <a:rPr lang="fi-FI"/>
              <a:t> </a:t>
            </a:r>
          </a:p>
        </p:txBody>
      </p:sp>
      <p:sp>
        <p:nvSpPr>
          <p:cNvPr id="11" name="Title Placeholder 1"/>
          <p:cNvSpPr>
            <a:spLocks noGrp="1"/>
          </p:cNvSpPr>
          <p:nvPr>
            <p:ph type="title"/>
          </p:nvPr>
        </p:nvSpPr>
        <p:spPr>
          <a:xfrm>
            <a:off x="774000" y="720000"/>
            <a:ext cx="10608588" cy="900000"/>
          </a:xfrm>
          <a:prstGeom prst="rect">
            <a:avLst/>
          </a:prstGeom>
        </p:spPr>
        <p:txBody>
          <a:bodyPr vert="horz" lIns="0" tIns="0" rIns="36000" bIns="0" rtlCol="0" anchor="t" anchorCtr="0">
            <a:noAutofit/>
          </a:bodyPr>
          <a:lstStyle/>
          <a:p>
            <a:r>
              <a:rPr lang="fi-FI"/>
              <a:t>Muokkaa ots. perustyyl. napsautt.</a:t>
            </a:r>
            <a:endParaRPr lang="fi-FI" dirty="0"/>
          </a:p>
        </p:txBody>
      </p:sp>
    </p:spTree>
    <p:extLst>
      <p:ext uri="{BB962C8B-B14F-4D97-AF65-F5344CB8AC3E}">
        <p14:creationId xmlns:p14="http://schemas.microsoft.com/office/powerpoint/2010/main" val="3738279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opetusdia" preserve="1" userDrawn="1">
  <p:cSld name="Lopetusdia">
    <p:spTree>
      <p:nvGrpSpPr>
        <p:cNvPr id="1" name=""/>
        <p:cNvGrpSpPr/>
        <p:nvPr/>
      </p:nvGrpSpPr>
      <p:grpSpPr>
        <a:xfrm>
          <a:off x="0" y="0"/>
          <a:ext cx="0" cy="0"/>
          <a:chOff x="0" y="0"/>
          <a:chExt cx="0" cy="0"/>
        </a:xfrm>
      </p:grpSpPr>
      <p:sp>
        <p:nvSpPr>
          <p:cNvPr id="7" name="Otsikko 6"/>
          <p:cNvSpPr>
            <a:spLocks noGrp="1"/>
          </p:cNvSpPr>
          <p:nvPr>
            <p:ph type="title"/>
          </p:nvPr>
        </p:nvSpPr>
        <p:spPr>
          <a:xfrm>
            <a:off x="2208000" y="1881200"/>
            <a:ext cx="7776000" cy="3348000"/>
          </a:xfrm>
        </p:spPr>
        <p:txBody>
          <a:bodyPr spcCol="0" anchor="t"/>
          <a:lstStyle>
            <a:lvl1pPr algn="ctr">
              <a:lnSpc>
                <a:spcPts val="5400"/>
              </a:lnSpc>
              <a:spcBef>
                <a:spcPts val="1200"/>
              </a:spcBef>
              <a:defRPr lang="en-GB" sz="5400" dirty="0">
                <a:solidFill>
                  <a:srgbClr val="4883BE"/>
                </a:solidFill>
              </a:defRPr>
            </a:lvl1pPr>
          </a:lstStyle>
          <a:p>
            <a:r>
              <a:rPr lang="fi-FI"/>
              <a:t>Muokkaa ots. perustyyl. napsautt.</a:t>
            </a:r>
            <a:endParaRPr lang="en-GB" dirty="0"/>
          </a:p>
        </p:txBody>
      </p:sp>
      <p:sp>
        <p:nvSpPr>
          <p:cNvPr id="2" name="Päivämäärän paikkamerkki 1"/>
          <p:cNvSpPr>
            <a:spLocks noGrp="1"/>
          </p:cNvSpPr>
          <p:nvPr>
            <p:ph type="dt" sz="half" idx="10"/>
          </p:nvPr>
        </p:nvSpPr>
        <p:spPr/>
        <p:txBody>
          <a:bodyPr/>
          <a:lstStyle/>
          <a:p>
            <a:r>
              <a:rPr lang="fi-FI"/>
              <a:t>3.12.2019</a:t>
            </a:r>
            <a:endParaRPr lang="fi-FI" dirty="0"/>
          </a:p>
        </p:txBody>
      </p:sp>
      <p:sp>
        <p:nvSpPr>
          <p:cNvPr id="3" name="Alatunnisteen paikkamerkki 2"/>
          <p:cNvSpPr>
            <a:spLocks noGrp="1"/>
          </p:cNvSpPr>
          <p:nvPr>
            <p:ph type="ftr" sz="quarter" idx="11"/>
          </p:nvPr>
        </p:nvSpPr>
        <p:spPr/>
        <p:txBody>
          <a:bodyPr/>
          <a:lstStyle/>
          <a:p>
            <a:r>
              <a:rPr lang="fi-FI"/>
              <a:t> </a:t>
            </a:r>
            <a:endParaRPr lang="fi-FI" dirty="0"/>
          </a:p>
        </p:txBody>
      </p:sp>
      <p:sp>
        <p:nvSpPr>
          <p:cNvPr id="4" name="Dian numeron paikkamerkki 3"/>
          <p:cNvSpPr>
            <a:spLocks noGrp="1"/>
          </p:cNvSpPr>
          <p:nvPr>
            <p:ph type="sldNum" sz="quarter" idx="12"/>
          </p:nvPr>
        </p:nvSpPr>
        <p:spPr/>
        <p:txBody>
          <a:bodyPr/>
          <a:lstStyle/>
          <a:p>
            <a:fld id="{0BF3D371-221A-48B8-85BF-C1A7CFADE4F2}" type="slidenum">
              <a:rPr lang="fi-FI" smtClean="0"/>
              <a:pPr/>
              <a:t>‹#›</a:t>
            </a:fld>
            <a:endParaRPr lang="fi-FI" dirty="0"/>
          </a:p>
        </p:txBody>
      </p:sp>
    </p:spTree>
    <p:extLst>
      <p:ext uri="{BB962C8B-B14F-4D97-AF65-F5344CB8AC3E}">
        <p14:creationId xmlns:p14="http://schemas.microsoft.com/office/powerpoint/2010/main" val="3483697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äliotsikko" preserve="1" userDrawn="1">
  <p:cSld name="section_header">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3.12.2019</a:t>
            </a:r>
            <a:endParaRPr lang="fi-FI" dirty="0"/>
          </a:p>
        </p:txBody>
      </p:sp>
      <p:sp>
        <p:nvSpPr>
          <p:cNvPr id="3" name="Alatunnisteen paikkamerkki 2"/>
          <p:cNvSpPr>
            <a:spLocks noGrp="1"/>
          </p:cNvSpPr>
          <p:nvPr>
            <p:ph type="ftr" sz="quarter" idx="11"/>
          </p:nvPr>
        </p:nvSpPr>
        <p:spPr/>
        <p:txBody>
          <a:bodyPr/>
          <a:lstStyle/>
          <a:p>
            <a:r>
              <a:rPr lang="fi-FI"/>
              <a:t> </a:t>
            </a:r>
            <a:endParaRPr lang="fi-FI" dirty="0"/>
          </a:p>
        </p:txBody>
      </p:sp>
      <p:sp>
        <p:nvSpPr>
          <p:cNvPr id="4" name="Dian numeron paikkamerkki 3"/>
          <p:cNvSpPr>
            <a:spLocks noGrp="1"/>
          </p:cNvSpPr>
          <p:nvPr>
            <p:ph type="sldNum" sz="quarter" idx="12"/>
          </p:nvPr>
        </p:nvSpPr>
        <p:spPr/>
        <p:txBody>
          <a:bodyPr/>
          <a:lstStyle/>
          <a:p>
            <a:fld id="{0BF3D371-221A-48B8-85BF-C1A7CFADE4F2}" type="slidenum">
              <a:rPr lang="fi-FI" smtClean="0"/>
              <a:pPr/>
              <a:t>‹#›</a:t>
            </a:fld>
            <a:endParaRPr lang="fi-FI" dirty="0"/>
          </a:p>
        </p:txBody>
      </p:sp>
      <p:sp>
        <p:nvSpPr>
          <p:cNvPr id="5" name="Otsikko 6"/>
          <p:cNvSpPr>
            <a:spLocks noGrp="1"/>
          </p:cNvSpPr>
          <p:nvPr>
            <p:ph type="title"/>
          </p:nvPr>
        </p:nvSpPr>
        <p:spPr>
          <a:xfrm>
            <a:off x="1919536" y="2132856"/>
            <a:ext cx="8496944" cy="1800000"/>
          </a:xfrm>
        </p:spPr>
        <p:txBody>
          <a:bodyPr spcCol="0" anchor="t"/>
          <a:lstStyle>
            <a:lvl1pPr algn="ctr">
              <a:lnSpc>
                <a:spcPts val="4900"/>
              </a:lnSpc>
              <a:spcBef>
                <a:spcPts val="1200"/>
              </a:spcBef>
              <a:defRPr lang="en-GB" sz="4000" dirty="0">
                <a:solidFill>
                  <a:srgbClr val="CC542C"/>
                </a:solidFill>
              </a:defRPr>
            </a:lvl1pPr>
          </a:lstStyle>
          <a:p>
            <a:r>
              <a:rPr lang="fi-FI"/>
              <a:t>Muokkaa ots. perustyyl. napsautt.</a:t>
            </a:r>
            <a:endParaRPr lang="en-GB" dirty="0"/>
          </a:p>
        </p:txBody>
      </p:sp>
    </p:spTree>
    <p:extLst>
      <p:ext uri="{BB962C8B-B14F-4D97-AF65-F5344CB8AC3E}">
        <p14:creationId xmlns:p14="http://schemas.microsoft.com/office/powerpoint/2010/main" val="3716041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äliotsikko kuvalla" preserve="1" userDrawn="1">
  <p:cSld name="section_header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r>
              <a:rPr lang="fi-FI"/>
              <a:t>3.12.2019</a:t>
            </a:r>
            <a:endParaRPr lang="fi-FI" dirty="0"/>
          </a:p>
        </p:txBody>
      </p:sp>
      <p:sp>
        <p:nvSpPr>
          <p:cNvPr id="3" name="Alatunnisteen paikkamerkki 2"/>
          <p:cNvSpPr>
            <a:spLocks noGrp="1"/>
          </p:cNvSpPr>
          <p:nvPr>
            <p:ph type="ftr" sz="quarter" idx="11"/>
          </p:nvPr>
        </p:nvSpPr>
        <p:spPr/>
        <p:txBody>
          <a:bodyPr/>
          <a:lstStyle/>
          <a:p>
            <a:r>
              <a:rPr lang="fi-FI"/>
              <a:t> </a:t>
            </a:r>
            <a:endParaRPr lang="fi-FI" dirty="0"/>
          </a:p>
        </p:txBody>
      </p:sp>
      <p:sp>
        <p:nvSpPr>
          <p:cNvPr id="4" name="Dian numeron paikkamerkki 3"/>
          <p:cNvSpPr>
            <a:spLocks noGrp="1"/>
          </p:cNvSpPr>
          <p:nvPr>
            <p:ph type="sldNum" sz="quarter" idx="12"/>
          </p:nvPr>
        </p:nvSpPr>
        <p:spPr/>
        <p:txBody>
          <a:bodyPr/>
          <a:lstStyle/>
          <a:p>
            <a:fld id="{0BF3D371-221A-48B8-85BF-C1A7CFADE4F2}" type="slidenum">
              <a:rPr lang="fi-FI" smtClean="0"/>
              <a:pPr/>
              <a:t>‹#›</a:t>
            </a:fld>
            <a:endParaRPr lang="fi-FI" dirty="0"/>
          </a:p>
        </p:txBody>
      </p:sp>
    </p:spTree>
    <p:extLst>
      <p:ext uri="{BB962C8B-B14F-4D97-AF65-F5344CB8AC3E}">
        <p14:creationId xmlns:p14="http://schemas.microsoft.com/office/powerpoint/2010/main" val="927504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tsikko ja yksipalstainen teksti" preserve="1" userDrawn="1">
  <p:cSld name="title_and_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Date Placeholder 9"/>
          <p:cNvSpPr>
            <a:spLocks noGrp="1"/>
          </p:cNvSpPr>
          <p:nvPr>
            <p:ph type="dt" sz="half" idx="10"/>
          </p:nvPr>
        </p:nvSpPr>
        <p:spPr/>
        <p:txBody>
          <a:bodyPr/>
          <a:lstStyle/>
          <a:p>
            <a:r>
              <a:rPr lang="fi-FI"/>
              <a:t>3.12.2019</a:t>
            </a:r>
          </a:p>
        </p:txBody>
      </p:sp>
      <p:sp>
        <p:nvSpPr>
          <p:cNvPr id="11" name="Slide Number Placeholder 10"/>
          <p:cNvSpPr>
            <a:spLocks noGrp="1"/>
          </p:cNvSpPr>
          <p:nvPr>
            <p:ph type="sldNum" sz="quarter" idx="11"/>
          </p:nvPr>
        </p:nvSpPr>
        <p:spPr/>
        <p:txBody>
          <a:bodyPr/>
          <a:lstStyle/>
          <a:p>
            <a:fld id="{0BF3D371-221A-48B8-85BF-C1A7CFADE4F2}" type="slidenum">
              <a:rPr lang="fi-FI" smtClean="0"/>
              <a:t>‹#›</a:t>
            </a:fld>
            <a:endParaRPr lang="fi-FI"/>
          </a:p>
        </p:txBody>
      </p:sp>
      <p:sp>
        <p:nvSpPr>
          <p:cNvPr id="12" name="Footer Placeholder 11"/>
          <p:cNvSpPr>
            <a:spLocks noGrp="1"/>
          </p:cNvSpPr>
          <p:nvPr>
            <p:ph type="ftr" sz="quarter" idx="12"/>
          </p:nvPr>
        </p:nvSpPr>
        <p:spPr/>
        <p:txBody>
          <a:bodyPr/>
          <a:lstStyle/>
          <a:p>
            <a:r>
              <a:rPr lang="fi-FI"/>
              <a:t> </a:t>
            </a:r>
          </a:p>
        </p:txBody>
      </p:sp>
      <p:sp>
        <p:nvSpPr>
          <p:cNvPr id="7" name="Title Placeholder 1"/>
          <p:cNvSpPr>
            <a:spLocks noGrp="1"/>
          </p:cNvSpPr>
          <p:nvPr>
            <p:ph type="title"/>
          </p:nvPr>
        </p:nvSpPr>
        <p:spPr>
          <a:xfrm>
            <a:off x="774000" y="720000"/>
            <a:ext cx="10618100" cy="900000"/>
          </a:xfrm>
          <a:prstGeom prst="rect">
            <a:avLst/>
          </a:prstGeom>
        </p:spPr>
        <p:txBody>
          <a:bodyPr vert="horz" lIns="0" tIns="0" rIns="36000" bIns="0" rtlCol="0" anchor="t" anchorCtr="0">
            <a:noAutofit/>
          </a:bodyPr>
          <a:lstStyle/>
          <a:p>
            <a:r>
              <a:rPr lang="fi-FI"/>
              <a:t>Muokkaa ots. perustyyl. napsautt.</a:t>
            </a:r>
            <a:endParaRPr lang="fi-FI"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asen tekstipalsta ja kuva" preserve="1" userDrawn="1">
  <p:cSld name="picture_and_content">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r>
              <a:rPr lang="fi-FI"/>
              <a:t>3.12.2019</a:t>
            </a:r>
          </a:p>
        </p:txBody>
      </p:sp>
      <p:sp>
        <p:nvSpPr>
          <p:cNvPr id="12" name="Slide Number Placeholder 11"/>
          <p:cNvSpPr>
            <a:spLocks noGrp="1"/>
          </p:cNvSpPr>
          <p:nvPr>
            <p:ph type="sldNum" sz="quarter" idx="11"/>
          </p:nvPr>
        </p:nvSpPr>
        <p:spPr/>
        <p:txBody>
          <a:bodyPr/>
          <a:lstStyle/>
          <a:p>
            <a:fld id="{0BF3D371-221A-48B8-85BF-C1A7CFADE4F2}" type="slidenum">
              <a:rPr lang="fi-FI" smtClean="0"/>
              <a:t>‹#›</a:t>
            </a:fld>
            <a:endParaRPr lang="fi-FI"/>
          </a:p>
        </p:txBody>
      </p:sp>
      <p:sp>
        <p:nvSpPr>
          <p:cNvPr id="13" name="Footer Placeholder 12"/>
          <p:cNvSpPr>
            <a:spLocks noGrp="1"/>
          </p:cNvSpPr>
          <p:nvPr>
            <p:ph type="ftr" sz="quarter" idx="12"/>
          </p:nvPr>
        </p:nvSpPr>
        <p:spPr/>
        <p:txBody>
          <a:bodyPr/>
          <a:lstStyle/>
          <a:p>
            <a:r>
              <a:rPr lang="fi-FI"/>
              <a:t> </a:t>
            </a:r>
          </a:p>
        </p:txBody>
      </p:sp>
      <p:sp>
        <p:nvSpPr>
          <p:cNvPr id="9" name="Content Placeholder 8"/>
          <p:cNvSpPr>
            <a:spLocks noGrp="1"/>
          </p:cNvSpPr>
          <p:nvPr>
            <p:ph sz="quarter" idx="13"/>
          </p:nvPr>
        </p:nvSpPr>
        <p:spPr>
          <a:xfrm>
            <a:off x="774000" y="1800000"/>
            <a:ext cx="5088000" cy="39600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slidephoto"/>
          <p:cNvSpPr>
            <a:spLocks noGrp="1"/>
          </p:cNvSpPr>
          <p:nvPr>
            <p:ph type="pic" sz="quarter" idx="14" hasCustomPrompt="1"/>
          </p:nvPr>
        </p:nvSpPr>
        <p:spPr>
          <a:xfrm>
            <a:off x="6288022" y="1800000"/>
            <a:ext cx="5088565" cy="3960000"/>
          </a:xfrm>
        </p:spPr>
        <p:txBody>
          <a:bodyPr>
            <a:normAutofit/>
          </a:bodyPr>
          <a:lstStyle>
            <a:lvl1pPr>
              <a:defRPr baseline="0"/>
            </a:lvl1pPr>
          </a:lstStyle>
          <a:p>
            <a:r>
              <a:rPr lang="en-GB" dirty="0" err="1"/>
              <a:t>Lisää</a:t>
            </a:r>
            <a:r>
              <a:rPr lang="en-GB" dirty="0"/>
              <a:t> </a:t>
            </a:r>
            <a:r>
              <a:rPr lang="en-GB" dirty="0" err="1"/>
              <a:t>kuva</a:t>
            </a:r>
            <a:r>
              <a:rPr lang="en-GB" dirty="0"/>
              <a:t> </a:t>
            </a:r>
            <a:r>
              <a:rPr lang="en-GB" dirty="0" err="1"/>
              <a:t>Kameleonin</a:t>
            </a:r>
            <a:r>
              <a:rPr lang="en-GB" dirty="0"/>
              <a:t> </a:t>
            </a:r>
            <a:r>
              <a:rPr lang="en-GB" dirty="0" err="1"/>
              <a:t>Kuvagalleriasta</a:t>
            </a:r>
            <a:endParaRPr lang="en-GB" dirty="0"/>
          </a:p>
        </p:txBody>
      </p:sp>
      <p:sp>
        <p:nvSpPr>
          <p:cNvPr id="10" name="Title Placeholder 1"/>
          <p:cNvSpPr>
            <a:spLocks noGrp="1"/>
          </p:cNvSpPr>
          <p:nvPr>
            <p:ph type="title"/>
          </p:nvPr>
        </p:nvSpPr>
        <p:spPr>
          <a:xfrm>
            <a:off x="774000" y="720000"/>
            <a:ext cx="10618101" cy="900000"/>
          </a:xfrm>
          <a:prstGeom prst="rect">
            <a:avLst/>
          </a:prstGeom>
        </p:spPr>
        <p:txBody>
          <a:bodyPr vert="horz" lIns="0" tIns="0" rIns="36000" bIns="0" rtlCol="0" anchor="t" anchorCtr="0">
            <a:noAutofit/>
          </a:bodyPr>
          <a:lstStyle/>
          <a:p>
            <a:r>
              <a:rPr lang="fi-FI"/>
              <a:t>Muokkaa ots. perustyyl. napsautt.</a:t>
            </a:r>
            <a:endParaRPr lang="fi-FI"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tsikko ja kaksi sisältökohdetta" preserve="1" userDrawn="1">
  <p:cSld name="two_contents">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r>
              <a:rPr lang="fi-FI"/>
              <a:t>3.12.2019</a:t>
            </a:r>
          </a:p>
        </p:txBody>
      </p:sp>
      <p:sp>
        <p:nvSpPr>
          <p:cNvPr id="12" name="Slide Number Placeholder 11"/>
          <p:cNvSpPr>
            <a:spLocks noGrp="1"/>
          </p:cNvSpPr>
          <p:nvPr>
            <p:ph type="sldNum" sz="quarter" idx="11"/>
          </p:nvPr>
        </p:nvSpPr>
        <p:spPr/>
        <p:txBody>
          <a:bodyPr/>
          <a:lstStyle/>
          <a:p>
            <a:fld id="{0BF3D371-221A-48B8-85BF-C1A7CFADE4F2}" type="slidenum">
              <a:rPr lang="fi-FI" smtClean="0"/>
              <a:t>‹#›</a:t>
            </a:fld>
            <a:endParaRPr lang="fi-FI"/>
          </a:p>
        </p:txBody>
      </p:sp>
      <p:sp>
        <p:nvSpPr>
          <p:cNvPr id="13" name="Footer Placeholder 12"/>
          <p:cNvSpPr>
            <a:spLocks noGrp="1"/>
          </p:cNvSpPr>
          <p:nvPr>
            <p:ph type="ftr" sz="quarter" idx="12"/>
          </p:nvPr>
        </p:nvSpPr>
        <p:spPr/>
        <p:txBody>
          <a:bodyPr/>
          <a:lstStyle/>
          <a:p>
            <a:r>
              <a:rPr lang="fi-FI"/>
              <a:t> </a:t>
            </a:r>
          </a:p>
        </p:txBody>
      </p:sp>
      <p:sp>
        <p:nvSpPr>
          <p:cNvPr id="8" name="Title Placeholder 1"/>
          <p:cNvSpPr>
            <a:spLocks noGrp="1"/>
          </p:cNvSpPr>
          <p:nvPr>
            <p:ph type="title"/>
          </p:nvPr>
        </p:nvSpPr>
        <p:spPr>
          <a:xfrm>
            <a:off x="774000" y="720000"/>
            <a:ext cx="10620000" cy="900000"/>
          </a:xfrm>
          <a:prstGeom prst="rect">
            <a:avLst/>
          </a:prstGeom>
        </p:spPr>
        <p:txBody>
          <a:bodyPr vert="horz" lIns="0" tIns="0" rIns="36000" bIns="0" rtlCol="0" anchor="t" anchorCtr="0">
            <a:noAutofit/>
          </a:bodyPr>
          <a:lstStyle/>
          <a:p>
            <a:r>
              <a:rPr lang="fi-FI"/>
              <a:t>Muokkaa ots. perustyyl. napsautt.</a:t>
            </a:r>
            <a:endParaRPr lang="fi-FI" dirty="0"/>
          </a:p>
        </p:txBody>
      </p:sp>
      <p:sp>
        <p:nvSpPr>
          <p:cNvPr id="9" name="Content Placeholder 8"/>
          <p:cNvSpPr>
            <a:spLocks noGrp="1"/>
          </p:cNvSpPr>
          <p:nvPr>
            <p:ph sz="quarter" idx="13"/>
          </p:nvPr>
        </p:nvSpPr>
        <p:spPr>
          <a:xfrm>
            <a:off x="774000" y="1800000"/>
            <a:ext cx="5088000" cy="39600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5" name="Content Placeholder 8"/>
          <p:cNvSpPr>
            <a:spLocks noGrp="1"/>
          </p:cNvSpPr>
          <p:nvPr>
            <p:ph sz="quarter" idx="16"/>
          </p:nvPr>
        </p:nvSpPr>
        <p:spPr>
          <a:xfrm>
            <a:off x="6284267" y="1800000"/>
            <a:ext cx="5088000" cy="39600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3333803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Graafi" preserve="1" userDrawn="1">
  <p:cSld name="graafi">
    <p:spTree>
      <p:nvGrpSpPr>
        <p:cNvPr id="1" name=""/>
        <p:cNvGrpSpPr/>
        <p:nvPr/>
      </p:nvGrpSpPr>
      <p:grpSpPr>
        <a:xfrm>
          <a:off x="0" y="0"/>
          <a:ext cx="0" cy="0"/>
          <a:chOff x="0" y="0"/>
          <a:chExt cx="0" cy="0"/>
        </a:xfrm>
      </p:grpSpPr>
      <p:sp>
        <p:nvSpPr>
          <p:cNvPr id="7" name="Kaavion paikkamerkki 6"/>
          <p:cNvSpPr>
            <a:spLocks noGrp="1"/>
          </p:cNvSpPr>
          <p:nvPr>
            <p:ph type="chart" sz="quarter" idx="13"/>
          </p:nvPr>
        </p:nvSpPr>
        <p:spPr>
          <a:xfrm>
            <a:off x="774000" y="1656000"/>
            <a:ext cx="10620000" cy="3960000"/>
          </a:xfrm>
        </p:spPr>
        <p:txBody>
          <a:bodyPr/>
          <a:lstStyle/>
          <a:p>
            <a:r>
              <a:rPr lang="fi-FI"/>
              <a:t>Lisää kaavio napsauttamalla kuvaketta</a:t>
            </a:r>
            <a:endParaRPr lang="en-GB" dirty="0"/>
          </a:p>
        </p:txBody>
      </p:sp>
      <p:sp>
        <p:nvSpPr>
          <p:cNvPr id="19" name="txt_yhteensa" hidden="1"/>
          <p:cNvSpPr>
            <a:spLocks noGrp="1"/>
          </p:cNvSpPr>
          <p:nvPr>
            <p:ph type="body" sz="quarter" idx="16" hasCustomPrompt="1"/>
          </p:nvPr>
        </p:nvSpPr>
        <p:spPr>
          <a:xfrm>
            <a:off x="768001" y="5682888"/>
            <a:ext cx="4286241" cy="338400"/>
          </a:xfrm>
        </p:spPr>
        <p:txBody>
          <a:bodyPr anchor="ctr">
            <a:normAutofit/>
          </a:bodyPr>
          <a:lstStyle>
            <a:lvl1pPr algn="l">
              <a:lnSpc>
                <a:spcPct val="100000"/>
              </a:lnSpc>
              <a:buNone/>
              <a:defRPr sz="1200">
                <a:solidFill>
                  <a:srgbClr val="4883BE"/>
                </a:solidFill>
                <a:latin typeface="+mn-lt"/>
              </a:defRPr>
            </a:lvl1pPr>
          </a:lstStyle>
          <a:p>
            <a:pPr lvl="0"/>
            <a:r>
              <a:rPr lang="en-GB" dirty="0"/>
              <a:t>&lt;</a:t>
            </a:r>
            <a:r>
              <a:rPr lang="en-GB" dirty="0" err="1"/>
              <a:t>Yhteensä</a:t>
            </a:r>
            <a:r>
              <a:rPr lang="en-GB" dirty="0"/>
              <a:t>&gt;</a:t>
            </a:r>
          </a:p>
        </p:txBody>
      </p:sp>
      <p:sp>
        <p:nvSpPr>
          <p:cNvPr id="10" name="txt_lahde" hidden="1"/>
          <p:cNvSpPr>
            <a:spLocks noGrp="1"/>
          </p:cNvSpPr>
          <p:nvPr>
            <p:ph type="body" sz="quarter" idx="18" hasCustomPrompt="1"/>
          </p:nvPr>
        </p:nvSpPr>
        <p:spPr>
          <a:xfrm>
            <a:off x="6381751" y="5682888"/>
            <a:ext cx="4994836" cy="338400"/>
          </a:xfrm>
        </p:spPr>
        <p:txBody>
          <a:bodyPr anchor="ctr">
            <a:normAutofit/>
          </a:bodyPr>
          <a:lstStyle>
            <a:lvl1pPr algn="r">
              <a:lnSpc>
                <a:spcPct val="100000"/>
              </a:lnSpc>
              <a:buNone/>
              <a:defRPr sz="1200">
                <a:solidFill>
                  <a:srgbClr val="4883BE"/>
                </a:solidFill>
                <a:latin typeface="+mn-lt"/>
              </a:defRPr>
            </a:lvl1pPr>
          </a:lstStyle>
          <a:p>
            <a:pPr lvl="0"/>
            <a:r>
              <a:rPr lang="en-GB" dirty="0"/>
              <a:t>&lt;</a:t>
            </a:r>
            <a:r>
              <a:rPr lang="en-GB" dirty="0" err="1"/>
              <a:t>Lähde</a:t>
            </a:r>
            <a:r>
              <a:rPr lang="en-GB" dirty="0"/>
              <a:t>&gt;</a:t>
            </a:r>
          </a:p>
        </p:txBody>
      </p:sp>
      <p:sp>
        <p:nvSpPr>
          <p:cNvPr id="12" name="Date Placeholder 11"/>
          <p:cNvSpPr>
            <a:spLocks noGrp="1"/>
          </p:cNvSpPr>
          <p:nvPr>
            <p:ph type="dt" sz="half" idx="19"/>
          </p:nvPr>
        </p:nvSpPr>
        <p:spPr/>
        <p:txBody>
          <a:bodyPr/>
          <a:lstStyle/>
          <a:p>
            <a:r>
              <a:rPr lang="fi-FI"/>
              <a:t>3.12.2019</a:t>
            </a:r>
          </a:p>
        </p:txBody>
      </p:sp>
      <p:sp>
        <p:nvSpPr>
          <p:cNvPr id="13" name="Slide Number Placeholder 12"/>
          <p:cNvSpPr>
            <a:spLocks noGrp="1"/>
          </p:cNvSpPr>
          <p:nvPr>
            <p:ph type="sldNum" sz="quarter" idx="20"/>
          </p:nvPr>
        </p:nvSpPr>
        <p:spPr/>
        <p:txBody>
          <a:bodyPr/>
          <a:lstStyle/>
          <a:p>
            <a:fld id="{0BF3D371-221A-48B8-85BF-C1A7CFADE4F2}" type="slidenum">
              <a:rPr lang="fi-FI" smtClean="0"/>
              <a:t>‹#›</a:t>
            </a:fld>
            <a:endParaRPr lang="fi-FI"/>
          </a:p>
        </p:txBody>
      </p:sp>
      <p:sp>
        <p:nvSpPr>
          <p:cNvPr id="14" name="Footer Placeholder 13"/>
          <p:cNvSpPr>
            <a:spLocks noGrp="1"/>
          </p:cNvSpPr>
          <p:nvPr>
            <p:ph type="ftr" sz="quarter" idx="21"/>
          </p:nvPr>
        </p:nvSpPr>
        <p:spPr/>
        <p:txBody>
          <a:bodyPr/>
          <a:lstStyle/>
          <a:p>
            <a:r>
              <a:rPr lang="fi-FI"/>
              <a:t> </a:t>
            </a:r>
          </a:p>
        </p:txBody>
      </p:sp>
      <p:sp>
        <p:nvSpPr>
          <p:cNvPr id="11" name="Title Placeholder 1"/>
          <p:cNvSpPr>
            <a:spLocks noGrp="1"/>
          </p:cNvSpPr>
          <p:nvPr>
            <p:ph type="title"/>
          </p:nvPr>
        </p:nvSpPr>
        <p:spPr>
          <a:xfrm>
            <a:off x="774000" y="720000"/>
            <a:ext cx="10608588" cy="900000"/>
          </a:xfrm>
          <a:prstGeom prst="rect">
            <a:avLst/>
          </a:prstGeom>
        </p:spPr>
        <p:txBody>
          <a:bodyPr vert="horz" lIns="0" tIns="0" rIns="36000" bIns="0" rtlCol="0" anchor="t" anchorCtr="0">
            <a:noAutofit/>
          </a:bodyPr>
          <a:lstStyle/>
          <a:p>
            <a:r>
              <a:rPr lang="fi-FI"/>
              <a:t>Muokkaa ots. perustyyl. napsautt.</a:t>
            </a:r>
            <a:endParaRPr lang="fi-FI"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opetusdia" preserve="1" userDrawn="1">
  <p:cSld name="end_slide">
    <p:spTree>
      <p:nvGrpSpPr>
        <p:cNvPr id="1" name=""/>
        <p:cNvGrpSpPr/>
        <p:nvPr/>
      </p:nvGrpSpPr>
      <p:grpSpPr>
        <a:xfrm>
          <a:off x="0" y="0"/>
          <a:ext cx="0" cy="0"/>
          <a:chOff x="0" y="0"/>
          <a:chExt cx="0" cy="0"/>
        </a:xfrm>
      </p:grpSpPr>
      <p:sp>
        <p:nvSpPr>
          <p:cNvPr id="7" name="Otsikko 6"/>
          <p:cNvSpPr>
            <a:spLocks noGrp="1"/>
          </p:cNvSpPr>
          <p:nvPr>
            <p:ph type="title"/>
          </p:nvPr>
        </p:nvSpPr>
        <p:spPr>
          <a:xfrm>
            <a:off x="2208000" y="1881200"/>
            <a:ext cx="7776000" cy="3348000"/>
          </a:xfrm>
        </p:spPr>
        <p:txBody>
          <a:bodyPr spcCol="0" anchor="t"/>
          <a:lstStyle>
            <a:lvl1pPr algn="ctr">
              <a:lnSpc>
                <a:spcPts val="5400"/>
              </a:lnSpc>
              <a:spcBef>
                <a:spcPts val="1200"/>
              </a:spcBef>
              <a:defRPr lang="en-GB" sz="5400" dirty="0">
                <a:solidFill>
                  <a:srgbClr val="4883BE"/>
                </a:solidFill>
              </a:defRPr>
            </a:lvl1pPr>
          </a:lstStyle>
          <a:p>
            <a:r>
              <a:rPr lang="fi-FI"/>
              <a:t>Muokkaa ots. perustyyl. napsautt.</a:t>
            </a:r>
            <a:endParaRPr lang="en-GB" dirty="0"/>
          </a:p>
        </p:txBody>
      </p:sp>
      <p:sp>
        <p:nvSpPr>
          <p:cNvPr id="2" name="Päivämäärän paikkamerkki 1"/>
          <p:cNvSpPr>
            <a:spLocks noGrp="1"/>
          </p:cNvSpPr>
          <p:nvPr>
            <p:ph type="dt" sz="half" idx="10"/>
          </p:nvPr>
        </p:nvSpPr>
        <p:spPr/>
        <p:txBody>
          <a:bodyPr/>
          <a:lstStyle/>
          <a:p>
            <a:r>
              <a:rPr lang="fi-FI"/>
              <a:t>3.12.2019</a:t>
            </a:r>
            <a:endParaRPr lang="fi-FI" dirty="0"/>
          </a:p>
        </p:txBody>
      </p:sp>
      <p:sp>
        <p:nvSpPr>
          <p:cNvPr id="3" name="Alatunnisteen paikkamerkki 2"/>
          <p:cNvSpPr>
            <a:spLocks noGrp="1"/>
          </p:cNvSpPr>
          <p:nvPr>
            <p:ph type="ftr" sz="quarter" idx="11"/>
          </p:nvPr>
        </p:nvSpPr>
        <p:spPr/>
        <p:txBody>
          <a:bodyPr/>
          <a:lstStyle/>
          <a:p>
            <a:r>
              <a:rPr lang="fi-FI"/>
              <a:t> </a:t>
            </a:r>
            <a:endParaRPr lang="fi-FI" dirty="0"/>
          </a:p>
        </p:txBody>
      </p:sp>
      <p:sp>
        <p:nvSpPr>
          <p:cNvPr id="4" name="Dian numeron paikkamerkki 3"/>
          <p:cNvSpPr>
            <a:spLocks noGrp="1"/>
          </p:cNvSpPr>
          <p:nvPr>
            <p:ph type="sldNum" sz="quarter" idx="12"/>
          </p:nvPr>
        </p:nvSpPr>
        <p:spPr/>
        <p:txBody>
          <a:bodyPr/>
          <a:lstStyle/>
          <a:p>
            <a:fld id="{0BF3D371-221A-48B8-85BF-C1A7CFADE4F2}" type="slidenum">
              <a:rPr lang="fi-FI" smtClean="0"/>
              <a:pPr/>
              <a:t>‹#›</a:t>
            </a:fld>
            <a:endParaRPr lang="fi-FI" dirty="0"/>
          </a:p>
        </p:txBody>
      </p:sp>
    </p:spTree>
    <p:extLst>
      <p:ext uri="{BB962C8B-B14F-4D97-AF65-F5344CB8AC3E}">
        <p14:creationId xmlns:p14="http://schemas.microsoft.com/office/powerpoint/2010/main" val="1772999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73742" y="441066"/>
            <a:ext cx="10212593" cy="978944"/>
          </a:xfrm>
        </p:spPr>
        <p:txBody>
          <a:bodyPr/>
          <a:lstStyle/>
          <a:p>
            <a:r>
              <a:rPr lang="en-US"/>
              <a:t>Click to edit Master title style</a:t>
            </a:r>
            <a:endParaRPr lang="fr-BE"/>
          </a:p>
        </p:txBody>
      </p:sp>
      <p:sp>
        <p:nvSpPr>
          <p:cNvPr id="7" name="Text Placeholder 6"/>
          <p:cNvSpPr>
            <a:spLocks noGrp="1"/>
          </p:cNvSpPr>
          <p:nvPr>
            <p:ph type="body" sz="quarter" idx="11"/>
          </p:nvPr>
        </p:nvSpPr>
        <p:spPr>
          <a:xfrm>
            <a:off x="573742" y="1538302"/>
            <a:ext cx="11139892" cy="4519598"/>
          </a:xfrm>
        </p:spPr>
        <p:txBody>
          <a:bodyPr/>
          <a:lstStyle>
            <a:lvl1pPr marL="0" indent="0">
              <a:buFont typeface="Arial" panose="020B0604020202020204" pitchFamily="34" charset="0"/>
              <a:buNone/>
              <a:defRPr/>
            </a:lvl1pPr>
            <a:lvl2pPr marL="265113" indent="-265113">
              <a:buFont typeface="Arial" panose="020B0604020202020204" pitchFamily="34" charset="0"/>
              <a:buChar char="•"/>
              <a:defRPr/>
            </a:lvl2pPr>
            <a:lvl3pPr marL="538163" indent="-273050">
              <a:buFont typeface="Calibri" panose="020F0502020204030204" pitchFamily="34" charset="0"/>
              <a:buChar char="–"/>
              <a:defRPr/>
            </a:lvl3pPr>
            <a:lvl4pPr marL="809625" indent="-271463">
              <a:buFont typeface="Calibri" panose="020F0502020204030204" pitchFamily="34" charset="0"/>
              <a:buChar cha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2"/>
          <p:cNvSpPr txBox="1">
            <a:spLocks/>
          </p:cNvSpPr>
          <p:nvPr userDrawn="1"/>
        </p:nvSpPr>
        <p:spPr bwMode="gray">
          <a:xfrm>
            <a:off x="8969196" y="6436562"/>
            <a:ext cx="2744437" cy="365125"/>
          </a:xfrm>
          <a:prstGeom prst="rect">
            <a:avLst/>
          </a:prstGeom>
        </p:spPr>
        <p:txBody>
          <a:bodyPr vert="horz" lIns="0" tIns="45720" rIns="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z="1000" dirty="0"/>
              <a:t>Page </a:t>
            </a:r>
            <a:fld id="{6984F883-9912-4EFB-8404-2A825476CACA}" type="slidenum">
              <a:rPr lang="fr-BE" sz="1000" smtClean="0"/>
              <a:pPr/>
              <a:t>‹#›</a:t>
            </a:fld>
            <a:endParaRPr lang="fr-BE" sz="1000" dirty="0"/>
          </a:p>
        </p:txBody>
      </p:sp>
    </p:spTree>
    <p:extLst>
      <p:ext uri="{BB962C8B-B14F-4D97-AF65-F5344CB8AC3E}">
        <p14:creationId xmlns:p14="http://schemas.microsoft.com/office/powerpoint/2010/main" val="4048599530"/>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1.jpeg"/><Relationship Id="rId4" Type="http://schemas.openxmlformats.org/officeDocument/2006/relationships/slideLayout" Target="../slideLayouts/slideLayout14.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4000" y="720000"/>
            <a:ext cx="10618101" cy="900000"/>
          </a:xfrm>
          <a:prstGeom prst="rect">
            <a:avLst/>
          </a:prstGeom>
        </p:spPr>
        <p:txBody>
          <a:bodyPr vert="horz" lIns="0" tIns="0" rIns="36000" bIns="0" rtlCol="0" anchor="t" anchorCtr="0">
            <a:noAutofit/>
          </a:bodyPr>
          <a:lstStyle/>
          <a:p>
            <a:endParaRPr lang="fi-FI" dirty="0"/>
          </a:p>
        </p:txBody>
      </p:sp>
      <p:sp>
        <p:nvSpPr>
          <p:cNvPr id="3" name="Text Placeholder 2"/>
          <p:cNvSpPr>
            <a:spLocks noGrp="1"/>
          </p:cNvSpPr>
          <p:nvPr>
            <p:ph type="body" idx="1"/>
          </p:nvPr>
        </p:nvSpPr>
        <p:spPr>
          <a:xfrm>
            <a:off x="774000" y="1800000"/>
            <a:ext cx="10618100" cy="3960000"/>
          </a:xfrm>
          <a:prstGeom prst="rect">
            <a:avLst/>
          </a:prstGeom>
        </p:spPr>
        <p:txBody>
          <a:bodyPr vert="horz" lIns="0" tIns="18000" rIns="36000" bIns="1800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Date Placeholder 3"/>
          <p:cNvSpPr>
            <a:spLocks noGrp="1"/>
          </p:cNvSpPr>
          <p:nvPr>
            <p:ph type="dt" sz="half" idx="2"/>
          </p:nvPr>
        </p:nvSpPr>
        <p:spPr>
          <a:xfrm>
            <a:off x="9408368" y="6309320"/>
            <a:ext cx="777600" cy="180000"/>
          </a:xfrm>
          <a:prstGeom prst="rect">
            <a:avLst/>
          </a:prstGeom>
        </p:spPr>
        <p:txBody>
          <a:bodyPr vert="horz" lIns="0" tIns="0" rIns="0" bIns="0" rtlCol="0" anchor="t" anchorCtr="0"/>
          <a:lstStyle>
            <a:lvl1pPr algn="ctr">
              <a:defRPr sz="700" b="0">
                <a:solidFill>
                  <a:srgbClr val="4883BE"/>
                </a:solidFill>
                <a:latin typeface="Tahoma" panose="020B0604030504040204" pitchFamily="34" charset="0"/>
                <a:ea typeface="Tahoma" panose="020B0604030504040204" pitchFamily="34" charset="0"/>
                <a:cs typeface="Tahoma" panose="020B0604030504040204" pitchFamily="34" charset="0"/>
              </a:defRPr>
            </a:lvl1pPr>
          </a:lstStyle>
          <a:p>
            <a:r>
              <a:rPr lang="fi-FI"/>
              <a:t>3.12.2019</a:t>
            </a:r>
            <a:endParaRPr lang="fi-FI" dirty="0"/>
          </a:p>
        </p:txBody>
      </p:sp>
      <p:sp>
        <p:nvSpPr>
          <p:cNvPr id="5" name="Footer Placeholder 4"/>
          <p:cNvSpPr>
            <a:spLocks noGrp="1"/>
          </p:cNvSpPr>
          <p:nvPr>
            <p:ph type="ftr" sz="quarter" idx="3"/>
          </p:nvPr>
        </p:nvSpPr>
        <p:spPr>
          <a:xfrm>
            <a:off x="6384032" y="6309320"/>
            <a:ext cx="2208000" cy="180000"/>
          </a:xfrm>
          <a:prstGeom prst="rect">
            <a:avLst/>
          </a:prstGeom>
        </p:spPr>
        <p:txBody>
          <a:bodyPr vert="horz" lIns="0" tIns="0" rIns="0" bIns="0" rtlCol="0" anchor="t" anchorCtr="0"/>
          <a:lstStyle>
            <a:lvl1pPr algn="r">
              <a:defRPr sz="700" b="0">
                <a:solidFill>
                  <a:srgbClr val="4883BE"/>
                </a:solidFill>
                <a:latin typeface="Tahoma" panose="020B0604030504040204" pitchFamily="34" charset="0"/>
                <a:ea typeface="Tahoma" panose="020B0604030504040204" pitchFamily="34" charset="0"/>
                <a:cs typeface="Tahoma" panose="020B0604030504040204" pitchFamily="34" charset="0"/>
              </a:defRPr>
            </a:lvl1pPr>
          </a:lstStyle>
          <a:p>
            <a:r>
              <a:rPr lang="fi-FI"/>
              <a:t> </a:t>
            </a:r>
            <a:endParaRPr lang="fi-FI" dirty="0"/>
          </a:p>
        </p:txBody>
      </p:sp>
      <p:sp>
        <p:nvSpPr>
          <p:cNvPr id="12" name="Slide Number Placeholder 11"/>
          <p:cNvSpPr>
            <a:spLocks noGrp="1"/>
          </p:cNvSpPr>
          <p:nvPr>
            <p:ph type="sldNum" sz="quarter" idx="4"/>
          </p:nvPr>
        </p:nvSpPr>
        <p:spPr>
          <a:xfrm>
            <a:off x="10987701" y="6309320"/>
            <a:ext cx="398400" cy="180000"/>
          </a:xfrm>
          <a:prstGeom prst="rect">
            <a:avLst/>
          </a:prstGeom>
        </p:spPr>
        <p:txBody>
          <a:bodyPr vert="horz" lIns="0" tIns="0" rIns="0" bIns="0" rtlCol="0" anchor="t" anchorCtr="0"/>
          <a:lstStyle>
            <a:lvl1pPr algn="r">
              <a:defRPr sz="700" b="0">
                <a:solidFill>
                  <a:srgbClr val="4883BE"/>
                </a:solidFill>
                <a:latin typeface="Tahoma" panose="020B0604030504040204" pitchFamily="34" charset="0"/>
                <a:ea typeface="Tahoma" panose="020B0604030504040204" pitchFamily="34" charset="0"/>
                <a:cs typeface="Tahoma" panose="020B0604030504040204" pitchFamily="34" charset="0"/>
              </a:defRPr>
            </a:lvl1pPr>
          </a:lstStyle>
          <a:p>
            <a:fld id="{0BF3D371-221A-48B8-85BF-C1A7CFADE4F2}" type="slidenum">
              <a:rPr lang="fi-FI" smtClean="0"/>
              <a:pPr/>
              <a:t>‹#›</a:t>
            </a:fld>
            <a:endParaRPr lang="fi-FI" dirty="0"/>
          </a:p>
        </p:txBody>
      </p:sp>
      <p:pic>
        <p:nvPicPr>
          <p:cNvPr id="8" name="logo" descr="T:\Caset\Kemianteollisuus ry 452\452002\Aloitus\Logo\KETE_color.jpg"/>
          <p:cNvPicPr>
            <a:picLocks noChangeAspect="1" noChangeArrowheads="1"/>
          </p:cNvPicPr>
          <p:nvPr userDrawn="1"/>
        </p:nvPicPr>
        <p:blipFill rotWithShape="1">
          <a:blip r:embed="rId12" cstate="print">
            <a:extLst>
              <a:ext uri="{28A0092B-C50C-407E-A947-70E740481C1C}">
                <a14:useLocalDpi xmlns:a14="http://schemas.microsoft.com/office/drawing/2010/main" val="0"/>
              </a:ext>
            </a:extLst>
          </a:blip>
          <a:srcRect l="4075"/>
          <a:stretch/>
        </p:blipFill>
        <p:spPr bwMode="auto">
          <a:xfrm>
            <a:off x="774000" y="6156000"/>
            <a:ext cx="2130673" cy="25432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73" r:id="rId2"/>
    <p:sldLayoutId id="2147483675" r:id="rId3"/>
    <p:sldLayoutId id="2147483662" r:id="rId4"/>
    <p:sldLayoutId id="2147483665" r:id="rId5"/>
    <p:sldLayoutId id="2147483672" r:id="rId6"/>
    <p:sldLayoutId id="2147483667" r:id="rId7"/>
    <p:sldLayoutId id="2147483674" r:id="rId8"/>
    <p:sldLayoutId id="2147483676" r:id="rId9"/>
    <p:sldLayoutId id="2147483677" r:id="rId10"/>
  </p:sldLayoutIdLst>
  <p:hf sldNum="0" hdr="0" ftr="0"/>
  <p:txStyles>
    <p:titleStyle>
      <a:lvl1pPr algn="l" defTabSz="914400" rtl="0" eaLnBrk="1" latinLnBrk="0" hangingPunct="1">
        <a:lnSpc>
          <a:spcPct val="100000"/>
        </a:lnSpc>
        <a:spcBef>
          <a:spcPct val="0"/>
        </a:spcBef>
        <a:buNone/>
        <a:defRPr sz="3000" kern="1200">
          <a:solidFill>
            <a:srgbClr val="4883BE"/>
          </a:solidFill>
          <a:latin typeface="+mj-lt"/>
          <a:ea typeface="Tahoma" panose="020B0604030504040204" pitchFamily="34" charset="0"/>
          <a:cs typeface="Tahoma" panose="020B0604030504040204" pitchFamily="34" charset="0"/>
        </a:defRPr>
      </a:lvl1pPr>
    </p:titleStyle>
    <p:bodyStyle>
      <a:lvl1pPr marL="180000" indent="-180000" algn="l" defTabSz="914400" rtl="0" eaLnBrk="1" latinLnBrk="0" hangingPunct="1">
        <a:lnSpc>
          <a:spcPct val="100000"/>
        </a:lnSpc>
        <a:spcBef>
          <a:spcPct val="20000"/>
        </a:spcBef>
        <a:buFont typeface="Arial" pitchFamily="34" charset="0"/>
        <a:buChar char="•"/>
        <a:defRPr sz="2000" kern="1200">
          <a:solidFill>
            <a:srgbClr val="000000"/>
          </a:solidFill>
          <a:latin typeface="+mn-lt"/>
          <a:ea typeface="Tahoma" panose="020B0604030504040204" pitchFamily="34" charset="0"/>
          <a:cs typeface="Tahoma" panose="020B0604030504040204" pitchFamily="34" charset="0"/>
        </a:defRPr>
      </a:lvl1pPr>
      <a:lvl2pPr marL="623888" indent="-174625" algn="l" defTabSz="914400" rtl="0" eaLnBrk="1" latinLnBrk="0" hangingPunct="1">
        <a:lnSpc>
          <a:spcPct val="100000"/>
        </a:lnSpc>
        <a:spcBef>
          <a:spcPts val="300"/>
        </a:spcBef>
        <a:buFont typeface="Arial" panose="020B0604020202020204" pitchFamily="34" charset="0"/>
        <a:buChar char="•"/>
        <a:defRPr sz="1800" kern="1200">
          <a:solidFill>
            <a:srgbClr val="000000"/>
          </a:solidFill>
          <a:latin typeface="+mn-lt"/>
          <a:ea typeface="Tahoma" panose="020B0604030504040204" pitchFamily="34" charset="0"/>
          <a:cs typeface="Tahoma" panose="020B0604030504040204" pitchFamily="34" charset="0"/>
        </a:defRPr>
      </a:lvl2pPr>
      <a:lvl3pPr marL="1074738" indent="-174625" algn="l" defTabSz="914400" rtl="0" eaLnBrk="1" latinLnBrk="0" hangingPunct="1">
        <a:lnSpc>
          <a:spcPct val="100000"/>
        </a:lnSpc>
        <a:spcBef>
          <a:spcPts val="300"/>
        </a:spcBef>
        <a:buFont typeface="Tahoma" panose="020B0604030504040204" pitchFamily="34" charset="0"/>
        <a:buChar char="-"/>
        <a:defRPr sz="1800" kern="1200">
          <a:solidFill>
            <a:srgbClr val="000000"/>
          </a:solidFill>
          <a:latin typeface="+mn-lt"/>
          <a:ea typeface="Tahoma" panose="020B0604030504040204" pitchFamily="34" charset="0"/>
          <a:cs typeface="Tahoma" panose="020B0604030504040204" pitchFamily="34" charset="0"/>
        </a:defRPr>
      </a:lvl3pPr>
      <a:lvl4pPr marL="1524000" indent="-152400" algn="l" defTabSz="914400" rtl="0" eaLnBrk="1" latinLnBrk="0" hangingPunct="1">
        <a:lnSpc>
          <a:spcPct val="100000"/>
        </a:lnSpc>
        <a:spcBef>
          <a:spcPts val="300"/>
        </a:spcBef>
        <a:buFont typeface="Arial" panose="020B0604020202020204" pitchFamily="34" charset="0"/>
        <a:buChar char="•"/>
        <a:defRPr sz="1800" kern="1200">
          <a:solidFill>
            <a:srgbClr val="4883BE"/>
          </a:solidFill>
          <a:latin typeface="+mn-lt"/>
          <a:ea typeface="Tahoma" panose="020B0604030504040204" pitchFamily="34" charset="0"/>
          <a:cs typeface="Tahoma" panose="020B0604030504040204" pitchFamily="34" charset="0"/>
        </a:defRPr>
      </a:lvl4pPr>
      <a:lvl5pPr marL="1973263" indent="-180975" algn="l" defTabSz="914400" rtl="0" eaLnBrk="1" latinLnBrk="0" hangingPunct="1">
        <a:lnSpc>
          <a:spcPct val="100000"/>
        </a:lnSpc>
        <a:spcBef>
          <a:spcPts val="300"/>
        </a:spcBef>
        <a:buFont typeface="Arial" pitchFamily="34" charset="0"/>
        <a:buChar char="»"/>
        <a:tabLst>
          <a:tab pos="1973263" algn="l"/>
        </a:tabLst>
        <a:defRPr sz="1800" kern="1200">
          <a:solidFill>
            <a:srgbClr val="000000"/>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4000" y="720000"/>
            <a:ext cx="10618101" cy="900000"/>
          </a:xfrm>
          <a:prstGeom prst="rect">
            <a:avLst/>
          </a:prstGeom>
        </p:spPr>
        <p:txBody>
          <a:bodyPr vert="horz" lIns="0" tIns="0" rIns="36000" bIns="0" rtlCol="0" anchor="t" anchorCtr="0">
            <a:noAutofit/>
          </a:bodyPr>
          <a:lstStyle/>
          <a:p>
            <a:endParaRPr lang="fi-FI" dirty="0"/>
          </a:p>
        </p:txBody>
      </p:sp>
      <p:sp>
        <p:nvSpPr>
          <p:cNvPr id="3" name="Text Placeholder 2"/>
          <p:cNvSpPr>
            <a:spLocks noGrp="1"/>
          </p:cNvSpPr>
          <p:nvPr>
            <p:ph type="body" idx="1"/>
          </p:nvPr>
        </p:nvSpPr>
        <p:spPr>
          <a:xfrm>
            <a:off x="774000" y="1800000"/>
            <a:ext cx="10618100" cy="3960000"/>
          </a:xfrm>
          <a:prstGeom prst="rect">
            <a:avLst/>
          </a:prstGeom>
        </p:spPr>
        <p:txBody>
          <a:bodyPr vert="horz" lIns="0" tIns="18000" rIns="36000" bIns="1800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Date Placeholder 3"/>
          <p:cNvSpPr>
            <a:spLocks noGrp="1"/>
          </p:cNvSpPr>
          <p:nvPr>
            <p:ph type="dt" sz="half" idx="2"/>
          </p:nvPr>
        </p:nvSpPr>
        <p:spPr>
          <a:xfrm>
            <a:off x="9408368" y="6309320"/>
            <a:ext cx="777600" cy="180000"/>
          </a:xfrm>
          <a:prstGeom prst="rect">
            <a:avLst/>
          </a:prstGeom>
        </p:spPr>
        <p:txBody>
          <a:bodyPr vert="horz" lIns="0" tIns="0" rIns="0" bIns="0" rtlCol="0" anchor="t" anchorCtr="0"/>
          <a:lstStyle>
            <a:lvl1pPr algn="ctr">
              <a:defRPr sz="700" b="0">
                <a:solidFill>
                  <a:srgbClr val="4883BE"/>
                </a:solidFill>
                <a:latin typeface="Tahoma" panose="020B0604030504040204" pitchFamily="34" charset="0"/>
                <a:ea typeface="Tahoma" panose="020B0604030504040204" pitchFamily="34" charset="0"/>
                <a:cs typeface="Tahoma" panose="020B0604030504040204" pitchFamily="34" charset="0"/>
              </a:defRPr>
            </a:lvl1pPr>
          </a:lstStyle>
          <a:p>
            <a:r>
              <a:rPr lang="fi-FI"/>
              <a:t>3.12.2019</a:t>
            </a:r>
            <a:endParaRPr lang="fi-FI" dirty="0"/>
          </a:p>
        </p:txBody>
      </p:sp>
      <p:sp>
        <p:nvSpPr>
          <p:cNvPr id="5" name="Footer Placeholder 4"/>
          <p:cNvSpPr>
            <a:spLocks noGrp="1"/>
          </p:cNvSpPr>
          <p:nvPr>
            <p:ph type="ftr" sz="quarter" idx="3"/>
          </p:nvPr>
        </p:nvSpPr>
        <p:spPr>
          <a:xfrm>
            <a:off x="6384032" y="6309320"/>
            <a:ext cx="2208000" cy="180000"/>
          </a:xfrm>
          <a:prstGeom prst="rect">
            <a:avLst/>
          </a:prstGeom>
        </p:spPr>
        <p:txBody>
          <a:bodyPr vert="horz" lIns="0" tIns="0" rIns="0" bIns="0" rtlCol="0" anchor="t" anchorCtr="0"/>
          <a:lstStyle>
            <a:lvl1pPr algn="r">
              <a:defRPr sz="700" b="0">
                <a:solidFill>
                  <a:srgbClr val="4883BE"/>
                </a:solidFill>
                <a:latin typeface="Tahoma" panose="020B0604030504040204" pitchFamily="34" charset="0"/>
                <a:ea typeface="Tahoma" panose="020B0604030504040204" pitchFamily="34" charset="0"/>
                <a:cs typeface="Tahoma" panose="020B0604030504040204" pitchFamily="34" charset="0"/>
              </a:defRPr>
            </a:lvl1pPr>
          </a:lstStyle>
          <a:p>
            <a:r>
              <a:rPr lang="fi-FI"/>
              <a:t> </a:t>
            </a:r>
            <a:endParaRPr lang="fi-FI" dirty="0"/>
          </a:p>
        </p:txBody>
      </p:sp>
      <p:sp>
        <p:nvSpPr>
          <p:cNvPr id="12" name="Slide Number Placeholder 11"/>
          <p:cNvSpPr>
            <a:spLocks noGrp="1"/>
          </p:cNvSpPr>
          <p:nvPr>
            <p:ph type="sldNum" sz="quarter" idx="4"/>
          </p:nvPr>
        </p:nvSpPr>
        <p:spPr>
          <a:xfrm>
            <a:off x="10987701" y="6309320"/>
            <a:ext cx="398400" cy="180000"/>
          </a:xfrm>
          <a:prstGeom prst="rect">
            <a:avLst/>
          </a:prstGeom>
        </p:spPr>
        <p:txBody>
          <a:bodyPr vert="horz" lIns="0" tIns="0" rIns="0" bIns="0" rtlCol="0" anchor="t" anchorCtr="0"/>
          <a:lstStyle>
            <a:lvl1pPr algn="r">
              <a:defRPr sz="700" b="0">
                <a:solidFill>
                  <a:srgbClr val="4883BE"/>
                </a:solidFill>
                <a:latin typeface="Tahoma" panose="020B0604030504040204" pitchFamily="34" charset="0"/>
                <a:ea typeface="Tahoma" panose="020B0604030504040204" pitchFamily="34" charset="0"/>
                <a:cs typeface="Tahoma" panose="020B0604030504040204" pitchFamily="34" charset="0"/>
              </a:defRPr>
            </a:lvl1pPr>
          </a:lstStyle>
          <a:p>
            <a:fld id="{0BF3D371-221A-48B8-85BF-C1A7CFADE4F2}" type="slidenum">
              <a:rPr lang="fi-FI" smtClean="0"/>
              <a:pPr/>
              <a:t>‹#›</a:t>
            </a:fld>
            <a:endParaRPr lang="fi-FI" dirty="0"/>
          </a:p>
        </p:txBody>
      </p:sp>
      <p:pic>
        <p:nvPicPr>
          <p:cNvPr id="8" name="logo" descr="T:\Caset\Kemianteollisuus ry 452\452002\Aloitus\Logo\KETE_color.jpg"/>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l="4075"/>
          <a:stretch/>
        </p:blipFill>
        <p:spPr bwMode="auto">
          <a:xfrm>
            <a:off x="774000" y="6156000"/>
            <a:ext cx="2130673" cy="254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96762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hf sldNum="0" hdr="0" ftr="0"/>
  <p:txStyles>
    <p:titleStyle>
      <a:lvl1pPr algn="l" defTabSz="914400" rtl="0" eaLnBrk="1" latinLnBrk="0" hangingPunct="1">
        <a:lnSpc>
          <a:spcPct val="100000"/>
        </a:lnSpc>
        <a:spcBef>
          <a:spcPct val="0"/>
        </a:spcBef>
        <a:buNone/>
        <a:defRPr sz="3000" kern="1200">
          <a:solidFill>
            <a:srgbClr val="4883BE"/>
          </a:solidFill>
          <a:latin typeface="+mj-lt"/>
          <a:ea typeface="Tahoma" panose="020B0604030504040204" pitchFamily="34" charset="0"/>
          <a:cs typeface="Tahoma" panose="020B0604030504040204" pitchFamily="34" charset="0"/>
        </a:defRPr>
      </a:lvl1pPr>
    </p:titleStyle>
    <p:bodyStyle>
      <a:lvl1pPr marL="180000" indent="-180000" algn="l" defTabSz="914400" rtl="0" eaLnBrk="1" latinLnBrk="0" hangingPunct="1">
        <a:lnSpc>
          <a:spcPct val="100000"/>
        </a:lnSpc>
        <a:spcBef>
          <a:spcPct val="20000"/>
        </a:spcBef>
        <a:buFont typeface="Arial" pitchFamily="34" charset="0"/>
        <a:buChar char="•"/>
        <a:defRPr sz="2000" kern="1200">
          <a:solidFill>
            <a:srgbClr val="000000"/>
          </a:solidFill>
          <a:latin typeface="+mn-lt"/>
          <a:ea typeface="Tahoma" panose="020B0604030504040204" pitchFamily="34" charset="0"/>
          <a:cs typeface="Tahoma" panose="020B0604030504040204" pitchFamily="34" charset="0"/>
        </a:defRPr>
      </a:lvl1pPr>
      <a:lvl2pPr marL="623888" indent="-174625" algn="l" defTabSz="914400" rtl="0" eaLnBrk="1" latinLnBrk="0" hangingPunct="1">
        <a:lnSpc>
          <a:spcPct val="100000"/>
        </a:lnSpc>
        <a:spcBef>
          <a:spcPts val="300"/>
        </a:spcBef>
        <a:buFont typeface="Arial" panose="020B0604020202020204" pitchFamily="34" charset="0"/>
        <a:buChar char="•"/>
        <a:defRPr sz="1800" kern="1200">
          <a:solidFill>
            <a:srgbClr val="000000"/>
          </a:solidFill>
          <a:latin typeface="+mn-lt"/>
          <a:ea typeface="Tahoma" panose="020B0604030504040204" pitchFamily="34" charset="0"/>
          <a:cs typeface="Tahoma" panose="020B0604030504040204" pitchFamily="34" charset="0"/>
        </a:defRPr>
      </a:lvl2pPr>
      <a:lvl3pPr marL="1074738" indent="-174625" algn="l" defTabSz="914400" rtl="0" eaLnBrk="1" latinLnBrk="0" hangingPunct="1">
        <a:lnSpc>
          <a:spcPct val="100000"/>
        </a:lnSpc>
        <a:spcBef>
          <a:spcPts val="300"/>
        </a:spcBef>
        <a:buFont typeface="Tahoma" panose="020B0604030504040204" pitchFamily="34" charset="0"/>
        <a:buChar char="-"/>
        <a:defRPr sz="1800" kern="1200">
          <a:solidFill>
            <a:srgbClr val="000000"/>
          </a:solidFill>
          <a:latin typeface="+mn-lt"/>
          <a:ea typeface="Tahoma" panose="020B0604030504040204" pitchFamily="34" charset="0"/>
          <a:cs typeface="Tahoma" panose="020B0604030504040204" pitchFamily="34" charset="0"/>
        </a:defRPr>
      </a:lvl3pPr>
      <a:lvl4pPr marL="1524000" indent="-152400" algn="l" defTabSz="914400" rtl="0" eaLnBrk="1" latinLnBrk="0" hangingPunct="1">
        <a:lnSpc>
          <a:spcPct val="100000"/>
        </a:lnSpc>
        <a:spcBef>
          <a:spcPts val="300"/>
        </a:spcBef>
        <a:buFont typeface="Arial" panose="020B0604020202020204" pitchFamily="34" charset="0"/>
        <a:buChar char="•"/>
        <a:defRPr sz="1800" kern="1200">
          <a:solidFill>
            <a:srgbClr val="4883BE"/>
          </a:solidFill>
          <a:latin typeface="+mn-lt"/>
          <a:ea typeface="Tahoma" panose="020B0604030504040204" pitchFamily="34" charset="0"/>
          <a:cs typeface="Tahoma" panose="020B0604030504040204" pitchFamily="34" charset="0"/>
        </a:defRPr>
      </a:lvl4pPr>
      <a:lvl5pPr marL="1973263" indent="-180975" algn="l" defTabSz="914400" rtl="0" eaLnBrk="1" latinLnBrk="0" hangingPunct="1">
        <a:lnSpc>
          <a:spcPct val="100000"/>
        </a:lnSpc>
        <a:spcBef>
          <a:spcPts val="300"/>
        </a:spcBef>
        <a:buFont typeface="Arial" pitchFamily="34" charset="0"/>
        <a:buChar char="»"/>
        <a:tabLst>
          <a:tab pos="1973263" algn="l"/>
        </a:tabLst>
        <a:defRPr sz="1800" kern="1200">
          <a:solidFill>
            <a:srgbClr val="000000"/>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otsikko 1">
            <a:extLst>
              <a:ext uri="{FF2B5EF4-FFF2-40B4-BE49-F238E27FC236}">
                <a16:creationId xmlns:a16="http://schemas.microsoft.com/office/drawing/2014/main" id="{FE33D6F5-ECFB-4B24-A379-A4C8EFE9C3A4}"/>
              </a:ext>
            </a:extLst>
          </p:cNvPr>
          <p:cNvSpPr>
            <a:spLocks noGrp="1"/>
          </p:cNvSpPr>
          <p:nvPr>
            <p:ph type="subTitle" idx="1"/>
          </p:nvPr>
        </p:nvSpPr>
        <p:spPr/>
        <p:txBody>
          <a:bodyPr/>
          <a:lstStyle/>
          <a:p>
            <a:r>
              <a:rPr lang="fi-FI" dirty="0"/>
              <a:t>Mika Aalto, toimitusjohtaja</a:t>
            </a:r>
          </a:p>
        </p:txBody>
      </p:sp>
      <p:sp>
        <p:nvSpPr>
          <p:cNvPr id="3" name="Otsikko 2">
            <a:extLst>
              <a:ext uri="{FF2B5EF4-FFF2-40B4-BE49-F238E27FC236}">
                <a16:creationId xmlns:a16="http://schemas.microsoft.com/office/drawing/2014/main" id="{5A8EEB58-5C02-4DDC-8C27-827C9309B452}"/>
              </a:ext>
            </a:extLst>
          </p:cNvPr>
          <p:cNvSpPr>
            <a:spLocks noGrp="1"/>
          </p:cNvSpPr>
          <p:nvPr>
            <p:ph type="title"/>
          </p:nvPr>
        </p:nvSpPr>
        <p:spPr/>
        <p:txBody>
          <a:bodyPr/>
          <a:lstStyle/>
          <a:p>
            <a:r>
              <a:rPr lang="fi-FI" dirty="0"/>
              <a:t>Kemianteollisuuden toimialakatsaus 3.12.2019</a:t>
            </a:r>
          </a:p>
        </p:txBody>
      </p:sp>
      <p:sp>
        <p:nvSpPr>
          <p:cNvPr id="4" name="Päivämäärän paikkamerkki 3">
            <a:extLst>
              <a:ext uri="{FF2B5EF4-FFF2-40B4-BE49-F238E27FC236}">
                <a16:creationId xmlns:a16="http://schemas.microsoft.com/office/drawing/2014/main" id="{70407F0D-581B-4DE8-BBD8-111CA9B6962B}"/>
              </a:ext>
            </a:extLst>
          </p:cNvPr>
          <p:cNvSpPr>
            <a:spLocks noGrp="1"/>
          </p:cNvSpPr>
          <p:nvPr>
            <p:ph type="dt" sz="half" idx="10"/>
          </p:nvPr>
        </p:nvSpPr>
        <p:spPr/>
        <p:txBody>
          <a:bodyPr/>
          <a:lstStyle/>
          <a:p>
            <a:r>
              <a:rPr lang="fi-FI"/>
              <a:t>3.12.2019</a:t>
            </a:r>
            <a:endParaRPr lang="fi-FI" dirty="0"/>
          </a:p>
        </p:txBody>
      </p:sp>
    </p:spTree>
    <p:extLst>
      <p:ext uri="{BB962C8B-B14F-4D97-AF65-F5344CB8AC3E}">
        <p14:creationId xmlns:p14="http://schemas.microsoft.com/office/powerpoint/2010/main" val="221085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6"/>
          </p:nvPr>
        </p:nvSpPr>
        <p:spPr/>
        <p:txBody>
          <a:bodyPr/>
          <a:lstStyle/>
          <a:p>
            <a:r>
              <a:rPr lang="fi-FI" dirty="0">
                <a:latin typeface="Tahoma" panose="020B0604030504040204" pitchFamily="34" charset="0"/>
              </a:rPr>
              <a:t>2018 tavaravienti EUR 12 300 milj.</a:t>
            </a:r>
            <a:r>
              <a:rPr lang="fi-FI" dirty="0">
                <a:solidFill>
                  <a:srgbClr val="4883BE"/>
                </a:solidFill>
                <a:latin typeface="Tahoma" panose="020B0604030504040204" pitchFamily="34" charset="0"/>
              </a:rPr>
              <a:t> </a:t>
            </a:r>
            <a:endParaRPr lang="en-US" dirty="0">
              <a:solidFill>
                <a:srgbClr val="4883BE"/>
              </a:solidFill>
              <a:latin typeface="Tahoma" panose="020B0604030504040204" pitchFamily="34" charset="0"/>
            </a:endParaRPr>
          </a:p>
        </p:txBody>
      </p:sp>
      <p:sp>
        <p:nvSpPr>
          <p:cNvPr id="9" name="Tekstin paikkamerkki 8"/>
          <p:cNvSpPr>
            <a:spLocks noGrp="1"/>
          </p:cNvSpPr>
          <p:nvPr>
            <p:ph type="body" sz="quarter" idx="18"/>
          </p:nvPr>
        </p:nvSpPr>
        <p:spPr/>
        <p:txBody>
          <a:bodyPr/>
          <a:lstStyle/>
          <a:p>
            <a:r>
              <a:rPr lang="fi-FI" dirty="0">
                <a:solidFill>
                  <a:srgbClr val="4883BE"/>
                </a:solidFill>
                <a:latin typeface="Tahoma" panose="020B0604030504040204" pitchFamily="34" charset="0"/>
              </a:rPr>
              <a:t>Lähde: Tulli</a:t>
            </a:r>
            <a:endParaRPr lang="en-US" dirty="0">
              <a:solidFill>
                <a:srgbClr val="4883BE"/>
              </a:solidFill>
              <a:latin typeface="Tahoma" panose="020B0604030504040204" pitchFamily="34" charset="0"/>
            </a:endParaRPr>
          </a:p>
        </p:txBody>
      </p:sp>
      <p:sp>
        <p:nvSpPr>
          <p:cNvPr id="2" name="Päivämäärän paikkamerkki 1"/>
          <p:cNvSpPr>
            <a:spLocks noGrp="1"/>
          </p:cNvSpPr>
          <p:nvPr>
            <p:ph type="dt" sz="half" idx="19"/>
          </p:nvPr>
        </p:nvSpPr>
        <p:spPr>
          <a:xfrm>
            <a:off x="9192344" y="6309320"/>
            <a:ext cx="583200" cy="180000"/>
          </a:xfrm>
        </p:spPr>
        <p:txBody>
          <a:bodyPr/>
          <a:lstStyle/>
          <a:p>
            <a:r>
              <a:rPr lang="fi-FI"/>
              <a:t>3.12.2019</a:t>
            </a:r>
            <a:endParaRPr lang="fi-FI" dirty="0"/>
          </a:p>
        </p:txBody>
      </p:sp>
      <p:sp>
        <p:nvSpPr>
          <p:cNvPr id="6" name="Otsikko 5"/>
          <p:cNvSpPr>
            <a:spLocks noGrp="1"/>
          </p:cNvSpPr>
          <p:nvPr>
            <p:ph type="title"/>
          </p:nvPr>
        </p:nvSpPr>
        <p:spPr/>
        <p:txBody>
          <a:bodyPr>
            <a:normAutofit/>
          </a:bodyPr>
          <a:lstStyle/>
          <a:p>
            <a:r>
              <a:rPr lang="fi-FI" dirty="0"/>
              <a:t>Kemianteollisuuden vienti yli 12 miljardin </a:t>
            </a:r>
            <a:r>
              <a:rPr lang="fi-FI" dirty="0" err="1"/>
              <a:t>vuositasolla</a:t>
            </a:r>
            <a:r>
              <a:rPr lang="fi-FI" dirty="0"/>
              <a:t> </a:t>
            </a:r>
            <a:endParaRPr lang="en-US" dirty="0"/>
          </a:p>
        </p:txBody>
      </p:sp>
      <p:graphicFrame>
        <p:nvGraphicFramePr>
          <p:cNvPr id="10" name="Kaavio 9"/>
          <p:cNvGraphicFramePr/>
          <p:nvPr>
            <p:extLst/>
          </p:nvPr>
        </p:nvGraphicFramePr>
        <p:xfrm>
          <a:off x="2207568" y="1556792"/>
          <a:ext cx="6768752" cy="47525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8467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21FEC5D0-6FF5-473B-8D20-A8358BF9941C}"/>
              </a:ext>
            </a:extLst>
          </p:cNvPr>
          <p:cNvSpPr>
            <a:spLocks noGrp="1"/>
          </p:cNvSpPr>
          <p:nvPr>
            <p:ph idx="1"/>
          </p:nvPr>
        </p:nvSpPr>
        <p:spPr/>
        <p:txBody>
          <a:bodyPr/>
          <a:lstStyle/>
          <a:p>
            <a:pPr marL="0" indent="0" algn="ctr">
              <a:buNone/>
            </a:pPr>
            <a:r>
              <a:rPr lang="fi-FI" sz="4400" dirty="0">
                <a:solidFill>
                  <a:schemeClr val="tx1"/>
                </a:solidFill>
              </a:rPr>
              <a:t>Heinä−syyskuun vienti -4 %</a:t>
            </a:r>
          </a:p>
          <a:p>
            <a:pPr marL="0" indent="0" algn="ctr">
              <a:buNone/>
            </a:pPr>
            <a:r>
              <a:rPr lang="fi-FI" sz="4400" dirty="0">
                <a:solidFill>
                  <a:schemeClr val="accent2"/>
                </a:solidFill>
              </a:rPr>
              <a:t>Öljytuotteet -5 %</a:t>
            </a:r>
          </a:p>
          <a:p>
            <a:pPr marL="0" indent="0" algn="ctr">
              <a:buNone/>
            </a:pPr>
            <a:r>
              <a:rPr lang="fi-FI" sz="4400" dirty="0">
                <a:solidFill>
                  <a:schemeClr val="accent2"/>
                </a:solidFill>
              </a:rPr>
              <a:t>Kumi- ja muovituotteet -1 %</a:t>
            </a:r>
          </a:p>
          <a:p>
            <a:pPr marL="0" indent="0" algn="ctr">
              <a:buNone/>
            </a:pPr>
            <a:r>
              <a:rPr lang="fi-FI" sz="4400" dirty="0">
                <a:solidFill>
                  <a:schemeClr val="accent2"/>
                </a:solidFill>
              </a:rPr>
              <a:t>Lääkkeet -12 %</a:t>
            </a:r>
          </a:p>
          <a:p>
            <a:endParaRPr lang="fi-FI" dirty="0"/>
          </a:p>
          <a:p>
            <a:endParaRPr lang="fi-FI" dirty="0"/>
          </a:p>
        </p:txBody>
      </p:sp>
      <p:sp>
        <p:nvSpPr>
          <p:cNvPr id="3" name="Päivämäärän paikkamerkki 2">
            <a:extLst>
              <a:ext uri="{FF2B5EF4-FFF2-40B4-BE49-F238E27FC236}">
                <a16:creationId xmlns:a16="http://schemas.microsoft.com/office/drawing/2014/main" id="{2BF72BC7-FEC7-47BD-BF85-A44FE133E3D0}"/>
              </a:ext>
            </a:extLst>
          </p:cNvPr>
          <p:cNvSpPr>
            <a:spLocks noGrp="1"/>
          </p:cNvSpPr>
          <p:nvPr>
            <p:ph type="dt" sz="half" idx="10"/>
          </p:nvPr>
        </p:nvSpPr>
        <p:spPr/>
        <p:txBody>
          <a:bodyPr/>
          <a:lstStyle/>
          <a:p>
            <a:r>
              <a:rPr lang="fi-FI"/>
              <a:t>3.12.2019</a:t>
            </a:r>
          </a:p>
        </p:txBody>
      </p:sp>
    </p:spTree>
    <p:extLst>
      <p:ext uri="{BB962C8B-B14F-4D97-AF65-F5344CB8AC3E}">
        <p14:creationId xmlns:p14="http://schemas.microsoft.com/office/powerpoint/2010/main" val="1732685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isällön paikkamerkki 6"/>
          <p:cNvGraphicFramePr>
            <a:graphicFrameLocks noGrp="1"/>
          </p:cNvGraphicFramePr>
          <p:nvPr>
            <p:ph type="chart" sz="quarter" idx="13"/>
            <p:extLst/>
          </p:nvPr>
        </p:nvGraphicFramePr>
        <p:xfrm>
          <a:off x="774700" y="1655763"/>
          <a:ext cx="10618788" cy="3960812"/>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in paikkamerkki 4"/>
          <p:cNvSpPr>
            <a:spLocks noGrp="1"/>
          </p:cNvSpPr>
          <p:nvPr>
            <p:ph type="body" sz="quarter" idx="16"/>
          </p:nvPr>
        </p:nvSpPr>
        <p:spPr/>
        <p:txBody>
          <a:bodyPr/>
          <a:lstStyle/>
          <a:p>
            <a:endParaRPr lang="fi-FI" dirty="0">
              <a:latin typeface="Tahoma" panose="020B0604030504040204" pitchFamily="34" charset="0"/>
            </a:endParaRPr>
          </a:p>
        </p:txBody>
      </p:sp>
      <p:sp>
        <p:nvSpPr>
          <p:cNvPr id="9" name="Tekstin paikkamerkki 8">
            <a:extLst>
              <a:ext uri="{FF2B5EF4-FFF2-40B4-BE49-F238E27FC236}">
                <a16:creationId xmlns:a16="http://schemas.microsoft.com/office/drawing/2014/main" id="{077C6E43-B828-4F82-87A0-7253CD799899}"/>
              </a:ext>
            </a:extLst>
          </p:cNvPr>
          <p:cNvSpPr>
            <a:spLocks noGrp="1"/>
          </p:cNvSpPr>
          <p:nvPr>
            <p:ph type="body" sz="quarter" idx="18"/>
          </p:nvPr>
        </p:nvSpPr>
        <p:spPr/>
        <p:txBody>
          <a:bodyPr/>
          <a:lstStyle/>
          <a:p>
            <a:r>
              <a:rPr lang="fi-FI" dirty="0">
                <a:latin typeface="Tahoma" panose="020B0604030504040204" pitchFamily="34" charset="0"/>
              </a:rPr>
              <a:t>Lähde: Tilastokeskus</a:t>
            </a:r>
          </a:p>
        </p:txBody>
      </p:sp>
      <p:sp>
        <p:nvSpPr>
          <p:cNvPr id="4" name="Päivämäärän paikkamerkki 3"/>
          <p:cNvSpPr>
            <a:spLocks noGrp="1"/>
          </p:cNvSpPr>
          <p:nvPr>
            <p:ph type="dt" sz="half" idx="19"/>
          </p:nvPr>
        </p:nvSpPr>
        <p:spPr/>
        <p:txBody>
          <a:bodyPr/>
          <a:lstStyle/>
          <a:p>
            <a:r>
              <a:rPr lang="fi-FI"/>
              <a:t>3.12.2019</a:t>
            </a:r>
            <a:endParaRPr lang="fi-FI" dirty="0"/>
          </a:p>
        </p:txBody>
      </p:sp>
      <p:sp>
        <p:nvSpPr>
          <p:cNvPr id="2" name="Otsikko 1"/>
          <p:cNvSpPr>
            <a:spLocks noGrp="1"/>
          </p:cNvSpPr>
          <p:nvPr>
            <p:ph type="title"/>
          </p:nvPr>
        </p:nvSpPr>
        <p:spPr/>
        <p:txBody>
          <a:bodyPr/>
          <a:lstStyle/>
          <a:p>
            <a:r>
              <a:rPr lang="fi-FI" dirty="0"/>
              <a:t>Kemianteollisuuden liikevaihto hiipui syksyllä</a:t>
            </a:r>
            <a:br>
              <a:rPr lang="fi-FI" dirty="0"/>
            </a:br>
            <a:r>
              <a:rPr lang="fi-FI" sz="1200" dirty="0"/>
              <a:t>7-9/2019 -2,3 % edellisvuodesta, alkuvuodesta johtuen tammi-syyskuu vielä pientä kasvua. </a:t>
            </a:r>
            <a:endParaRPr lang="fi-FI" dirty="0"/>
          </a:p>
        </p:txBody>
      </p:sp>
      <p:sp>
        <p:nvSpPr>
          <p:cNvPr id="8" name="Suorakulmio 7"/>
          <p:cNvSpPr/>
          <p:nvPr/>
        </p:nvSpPr>
        <p:spPr>
          <a:xfrm>
            <a:off x="1819219" y="1988840"/>
            <a:ext cx="2183803" cy="276999"/>
          </a:xfrm>
          <a:prstGeom prst="rect">
            <a:avLst/>
          </a:prstGeom>
        </p:spPr>
        <p:txBody>
          <a:bodyPr wrap="none">
            <a:spAutoFit/>
          </a:bodyPr>
          <a:lstStyle/>
          <a:p>
            <a:r>
              <a:rPr lang="fi-FI" sz="1200" dirty="0" err="1">
                <a:latin typeface="Tahoma" panose="020B0604030504040204" pitchFamily="34" charset="0"/>
                <a:ea typeface="Tahoma" panose="020B0604030504040204" pitchFamily="34" charset="0"/>
                <a:cs typeface="Tahoma" panose="020B0604030504040204" pitchFamily="34" charset="0"/>
              </a:rPr>
              <a:t>Vol.indeksi</a:t>
            </a:r>
            <a:r>
              <a:rPr lang="fi-FI" sz="1200" dirty="0">
                <a:latin typeface="Tahoma" panose="020B0604030504040204" pitchFamily="34" charset="0"/>
                <a:ea typeface="Tahoma" panose="020B0604030504040204" pitchFamily="34" charset="0"/>
                <a:cs typeface="Tahoma" panose="020B0604030504040204" pitchFamily="34" charset="0"/>
              </a:rPr>
              <a:t> 2005=100, trendi.</a:t>
            </a:r>
          </a:p>
        </p:txBody>
      </p:sp>
      <p:sp>
        <p:nvSpPr>
          <p:cNvPr id="10" name="Ellipsi 9">
            <a:extLst>
              <a:ext uri="{FF2B5EF4-FFF2-40B4-BE49-F238E27FC236}">
                <a16:creationId xmlns:a16="http://schemas.microsoft.com/office/drawing/2014/main" id="{3571D9E2-2808-42BA-8DA9-B6EFB1E6A0AF}"/>
              </a:ext>
            </a:extLst>
          </p:cNvPr>
          <p:cNvSpPr/>
          <p:nvPr/>
        </p:nvSpPr>
        <p:spPr>
          <a:xfrm>
            <a:off x="10056440" y="1770509"/>
            <a:ext cx="751173" cy="7136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fi-FI"/>
          </a:p>
        </p:txBody>
      </p:sp>
    </p:spTree>
    <p:extLst>
      <p:ext uri="{BB962C8B-B14F-4D97-AF65-F5344CB8AC3E}">
        <p14:creationId xmlns:p14="http://schemas.microsoft.com/office/powerpoint/2010/main" val="2923320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isällön paikkamerkki 6"/>
          <p:cNvGraphicFramePr>
            <a:graphicFrameLocks noGrp="1"/>
          </p:cNvGraphicFramePr>
          <p:nvPr>
            <p:ph type="chart" sz="quarter" idx="13"/>
            <p:extLst>
              <p:ext uri="{D42A27DB-BD31-4B8C-83A1-F6EECF244321}">
                <p14:modId xmlns:p14="http://schemas.microsoft.com/office/powerpoint/2010/main" val="2802505857"/>
              </p:ext>
            </p:extLst>
          </p:nvPr>
        </p:nvGraphicFramePr>
        <p:xfrm>
          <a:off x="774700" y="1655763"/>
          <a:ext cx="10618788" cy="3960812"/>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in paikkamerkki 4"/>
          <p:cNvSpPr>
            <a:spLocks noGrp="1"/>
          </p:cNvSpPr>
          <p:nvPr>
            <p:ph type="body" sz="quarter" idx="16"/>
          </p:nvPr>
        </p:nvSpPr>
        <p:spPr/>
        <p:txBody>
          <a:bodyPr/>
          <a:lstStyle/>
          <a:p>
            <a:endParaRPr lang="fi-FI" dirty="0">
              <a:solidFill>
                <a:schemeClr val="tx1"/>
              </a:solidFill>
              <a:latin typeface="Tahoma" panose="020B0604030504040204" pitchFamily="34" charset="0"/>
            </a:endParaRPr>
          </a:p>
        </p:txBody>
      </p:sp>
      <p:sp>
        <p:nvSpPr>
          <p:cNvPr id="8" name="Tekstin paikkamerkki 7">
            <a:extLst>
              <a:ext uri="{FF2B5EF4-FFF2-40B4-BE49-F238E27FC236}">
                <a16:creationId xmlns:a16="http://schemas.microsoft.com/office/drawing/2014/main" id="{4F890F6C-5565-4C1C-BACA-BDC5CFBE471E}"/>
              </a:ext>
            </a:extLst>
          </p:cNvPr>
          <p:cNvSpPr>
            <a:spLocks noGrp="1"/>
          </p:cNvSpPr>
          <p:nvPr>
            <p:ph type="body" sz="quarter" idx="18"/>
          </p:nvPr>
        </p:nvSpPr>
        <p:spPr/>
        <p:txBody>
          <a:bodyPr/>
          <a:lstStyle/>
          <a:p>
            <a:r>
              <a:rPr lang="fi-FI" dirty="0">
                <a:solidFill>
                  <a:schemeClr val="tx1"/>
                </a:solidFill>
                <a:latin typeface="Tahoma" panose="020B0604030504040204" pitchFamily="34" charset="0"/>
              </a:rPr>
              <a:t>Lähde: Tulli</a:t>
            </a:r>
          </a:p>
        </p:txBody>
      </p:sp>
      <p:sp>
        <p:nvSpPr>
          <p:cNvPr id="4" name="Päivämäärän paikkamerkki 3"/>
          <p:cNvSpPr>
            <a:spLocks noGrp="1"/>
          </p:cNvSpPr>
          <p:nvPr>
            <p:ph type="dt" sz="half" idx="19"/>
          </p:nvPr>
        </p:nvSpPr>
        <p:spPr/>
        <p:txBody>
          <a:bodyPr/>
          <a:lstStyle/>
          <a:p>
            <a:r>
              <a:rPr lang="fi-FI"/>
              <a:t>3.12.2019</a:t>
            </a:r>
            <a:endParaRPr lang="fi-FI" dirty="0"/>
          </a:p>
        </p:txBody>
      </p:sp>
      <p:sp>
        <p:nvSpPr>
          <p:cNvPr id="2" name="Otsikko 1"/>
          <p:cNvSpPr>
            <a:spLocks noGrp="1"/>
          </p:cNvSpPr>
          <p:nvPr>
            <p:ph type="title"/>
          </p:nvPr>
        </p:nvSpPr>
        <p:spPr/>
        <p:txBody>
          <a:bodyPr/>
          <a:lstStyle/>
          <a:p>
            <a:r>
              <a:rPr lang="fi-FI" dirty="0"/>
              <a:t>Kemianteollisuus on Suomen viennin kärkikaksikossa</a:t>
            </a:r>
          </a:p>
        </p:txBody>
      </p:sp>
      <p:sp>
        <p:nvSpPr>
          <p:cNvPr id="9" name="Tekstiruutu 1"/>
          <p:cNvSpPr txBox="1"/>
          <p:nvPr/>
        </p:nvSpPr>
        <p:spPr>
          <a:xfrm>
            <a:off x="1487488" y="1858353"/>
            <a:ext cx="2664330" cy="21603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200" dirty="0">
                <a:latin typeface="Tahoma" panose="020B0604030504040204" pitchFamily="34" charset="0"/>
                <a:ea typeface="Tahoma" panose="020B0604030504040204" pitchFamily="34" charset="0"/>
                <a:cs typeface="Tahoma" panose="020B0604030504040204" pitchFamily="34" charset="0"/>
              </a:rPr>
              <a:t>Liukuva vuosisumma, mrd. euroa</a:t>
            </a:r>
          </a:p>
        </p:txBody>
      </p:sp>
    </p:spTree>
    <p:extLst>
      <p:ext uri="{BB962C8B-B14F-4D97-AF65-F5344CB8AC3E}">
        <p14:creationId xmlns:p14="http://schemas.microsoft.com/office/powerpoint/2010/main" val="543462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Kaavion paikkamerkki 10"/>
          <p:cNvGraphicFramePr>
            <a:graphicFrameLocks noGrp="1"/>
          </p:cNvGraphicFramePr>
          <p:nvPr>
            <p:ph type="chart" sz="quarter" idx="13"/>
            <p:extLst/>
          </p:nvPr>
        </p:nvGraphicFramePr>
        <p:xfrm>
          <a:off x="774700" y="1655763"/>
          <a:ext cx="10618788" cy="3960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ekstin paikkamerkki 3"/>
          <p:cNvSpPr>
            <a:spLocks noGrp="1"/>
          </p:cNvSpPr>
          <p:nvPr>
            <p:ph type="body" sz="quarter" idx="16"/>
          </p:nvPr>
        </p:nvSpPr>
        <p:spPr/>
        <p:txBody>
          <a:bodyPr/>
          <a:lstStyle/>
          <a:p>
            <a:endParaRPr lang="fi-FI" dirty="0"/>
          </a:p>
        </p:txBody>
      </p:sp>
      <p:sp>
        <p:nvSpPr>
          <p:cNvPr id="2" name="Tekstin paikkamerkki 1">
            <a:extLst>
              <a:ext uri="{FF2B5EF4-FFF2-40B4-BE49-F238E27FC236}">
                <a16:creationId xmlns:a16="http://schemas.microsoft.com/office/drawing/2014/main" id="{E7134D5B-089E-44DA-97E4-2666753A03CD}"/>
              </a:ext>
            </a:extLst>
          </p:cNvPr>
          <p:cNvSpPr>
            <a:spLocks noGrp="1"/>
          </p:cNvSpPr>
          <p:nvPr>
            <p:ph type="body" sz="quarter" idx="18"/>
          </p:nvPr>
        </p:nvSpPr>
        <p:spPr/>
        <p:txBody>
          <a:bodyPr/>
          <a:lstStyle/>
          <a:p>
            <a:r>
              <a:rPr lang="fi-FI" dirty="0"/>
              <a:t>Lähteet: Tilastokeskus ja EK</a:t>
            </a:r>
          </a:p>
        </p:txBody>
      </p:sp>
      <p:sp>
        <p:nvSpPr>
          <p:cNvPr id="5" name="Päivämäärän paikkamerkki 4"/>
          <p:cNvSpPr>
            <a:spLocks noGrp="1"/>
          </p:cNvSpPr>
          <p:nvPr>
            <p:ph type="dt" sz="half" idx="19"/>
          </p:nvPr>
        </p:nvSpPr>
        <p:spPr/>
        <p:txBody>
          <a:bodyPr/>
          <a:lstStyle/>
          <a:p>
            <a:r>
              <a:rPr lang="fi-FI"/>
              <a:t>3.12.2019</a:t>
            </a:r>
            <a:endParaRPr lang="fi-FI" dirty="0"/>
          </a:p>
        </p:txBody>
      </p:sp>
      <p:sp>
        <p:nvSpPr>
          <p:cNvPr id="8" name="Otsikko 7"/>
          <p:cNvSpPr>
            <a:spLocks noGrp="1"/>
          </p:cNvSpPr>
          <p:nvPr>
            <p:ph type="title"/>
          </p:nvPr>
        </p:nvSpPr>
        <p:spPr/>
        <p:txBody>
          <a:bodyPr/>
          <a:lstStyle/>
          <a:p>
            <a:r>
              <a:rPr lang="fi-FI" dirty="0"/>
              <a:t>Kemianteollisuus </a:t>
            </a:r>
            <a:r>
              <a:rPr lang="fi-FI"/>
              <a:t>investoi yli </a:t>
            </a:r>
            <a:r>
              <a:rPr lang="fi-FI" dirty="0"/>
              <a:t>miljardin vuodessa Suomeen, josta T&amp;K noin 500 milj. </a:t>
            </a:r>
          </a:p>
        </p:txBody>
      </p:sp>
    </p:spTree>
    <p:extLst>
      <p:ext uri="{BB962C8B-B14F-4D97-AF65-F5344CB8AC3E}">
        <p14:creationId xmlns:p14="http://schemas.microsoft.com/office/powerpoint/2010/main" val="3809732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837356F1-49C6-4591-A5EF-10CA6AC27218}"/>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1200" cap="none" spc="0" normalizeH="0" baseline="0" noProof="0">
                <a:ln>
                  <a:noFill/>
                </a:ln>
                <a:solidFill>
                  <a:srgbClr val="4883BE"/>
                </a:solidFill>
                <a:effectLst/>
                <a:uLnTx/>
                <a:uFillTx/>
                <a:latin typeface="Tahoma" panose="020B0604030504040204" pitchFamily="34" charset="0"/>
                <a:ea typeface="Tahoma" panose="020B0604030504040204" pitchFamily="34" charset="0"/>
                <a:cs typeface="Tahoma" panose="020B0604030504040204" pitchFamily="34" charset="0"/>
              </a:rPr>
              <a:t>3.12.2019</a:t>
            </a:r>
            <a:endParaRPr kumimoji="0" lang="fi-FI" sz="700" b="0" i="0" u="none" strike="noStrike" kern="1200" cap="none" spc="0" normalizeH="0" baseline="0" noProof="0" dirty="0">
              <a:ln>
                <a:noFill/>
              </a:ln>
              <a:solidFill>
                <a:srgbClr val="4883B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ekstiruutu 2">
            <a:extLst>
              <a:ext uri="{FF2B5EF4-FFF2-40B4-BE49-F238E27FC236}">
                <a16:creationId xmlns:a16="http://schemas.microsoft.com/office/drawing/2014/main" id="{06261922-C184-4F7C-A1BF-853F5C625A47}"/>
              </a:ext>
            </a:extLst>
          </p:cNvPr>
          <p:cNvSpPr txBox="1"/>
          <p:nvPr/>
        </p:nvSpPr>
        <p:spPr>
          <a:xfrm>
            <a:off x="7752185" y="2420888"/>
            <a:ext cx="3888432" cy="23391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4883BE"/>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3200" b="0" i="0" u="none" strike="noStrike" kern="1200" cap="none" spc="0" normalizeH="0" baseline="0" noProof="0" dirty="0">
                <a:ln>
                  <a:noFill/>
                </a:ln>
                <a:solidFill>
                  <a:srgbClr val="FFFFFF"/>
                </a:solidFill>
                <a:effectLst/>
                <a:uLnTx/>
                <a:uFillTx/>
                <a:latin typeface="Tahoma"/>
                <a:ea typeface="+mn-ea"/>
                <a:cs typeface="+mn-cs"/>
              </a:rPr>
              <a:t>Miltä loppuvuosi näyttää?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3200" dirty="0">
                <a:solidFill>
                  <a:srgbClr val="FFFFFF"/>
                </a:solidFill>
                <a:latin typeface="Tahoma"/>
              </a:rPr>
              <a:t>− arviot ennen lakkovaroituksia</a:t>
            </a:r>
            <a:endParaRPr kumimoji="0" lang="fi-FI" sz="3200" b="0" i="0" u="none" strike="noStrike" kern="1200" cap="none" spc="0" normalizeH="0" baseline="0" noProof="0" dirty="0">
              <a:ln>
                <a:noFill/>
              </a:ln>
              <a:solidFill>
                <a:srgbClr val="FFFFFF"/>
              </a:solidFill>
              <a:effectLst/>
              <a:uLnTx/>
              <a:uFillTx/>
              <a:latin typeface="Tahoma"/>
              <a:ea typeface="+mn-ea"/>
              <a:cs typeface="+mn-cs"/>
            </a:endParaRPr>
          </a:p>
        </p:txBody>
      </p:sp>
    </p:spTree>
    <p:extLst>
      <p:ext uri="{BB962C8B-B14F-4D97-AF65-F5344CB8AC3E}">
        <p14:creationId xmlns:p14="http://schemas.microsoft.com/office/powerpoint/2010/main" val="3489473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in paikkamerkki 8">
            <a:extLst>
              <a:ext uri="{FF2B5EF4-FFF2-40B4-BE49-F238E27FC236}">
                <a16:creationId xmlns:a16="http://schemas.microsoft.com/office/drawing/2014/main" id="{74CEAFAD-7C21-43B5-A187-12853AB603B2}"/>
              </a:ext>
            </a:extLst>
          </p:cNvPr>
          <p:cNvSpPr>
            <a:spLocks noGrp="1"/>
          </p:cNvSpPr>
          <p:nvPr>
            <p:ph type="body" sz="quarter" idx="18"/>
          </p:nvPr>
        </p:nvSpPr>
        <p:spPr/>
        <p:txBody>
          <a:bodyPr/>
          <a:lstStyle/>
          <a:p>
            <a:r>
              <a:rPr lang="fi-FI" dirty="0"/>
              <a:t>Etla</a:t>
            </a:r>
          </a:p>
        </p:txBody>
      </p:sp>
      <p:sp>
        <p:nvSpPr>
          <p:cNvPr id="3" name="Päivämäärän paikkamerkki 2">
            <a:extLst>
              <a:ext uri="{FF2B5EF4-FFF2-40B4-BE49-F238E27FC236}">
                <a16:creationId xmlns:a16="http://schemas.microsoft.com/office/drawing/2014/main" id="{8A6AD8EB-1069-4701-9863-98412F12CB79}"/>
              </a:ext>
            </a:extLst>
          </p:cNvPr>
          <p:cNvSpPr>
            <a:spLocks noGrp="1"/>
          </p:cNvSpPr>
          <p:nvPr>
            <p:ph type="dt" sz="half" idx="19"/>
          </p:nvPr>
        </p:nvSpPr>
        <p:spPr/>
        <p:txBody>
          <a:bodyPr/>
          <a:lstStyle/>
          <a:p>
            <a:r>
              <a:rPr lang="fi-FI"/>
              <a:t>3.12.2019</a:t>
            </a:r>
          </a:p>
        </p:txBody>
      </p:sp>
      <p:sp>
        <p:nvSpPr>
          <p:cNvPr id="4" name="Otsikko 3">
            <a:extLst>
              <a:ext uri="{FF2B5EF4-FFF2-40B4-BE49-F238E27FC236}">
                <a16:creationId xmlns:a16="http://schemas.microsoft.com/office/drawing/2014/main" id="{6C6F3EE4-8AE7-4D99-9A99-899E834AEB91}"/>
              </a:ext>
            </a:extLst>
          </p:cNvPr>
          <p:cNvSpPr>
            <a:spLocks noGrp="1"/>
          </p:cNvSpPr>
          <p:nvPr>
            <p:ph type="title"/>
          </p:nvPr>
        </p:nvSpPr>
        <p:spPr/>
        <p:txBody>
          <a:bodyPr/>
          <a:lstStyle/>
          <a:p>
            <a:r>
              <a:rPr lang="fi-FI" dirty="0"/>
              <a:t>Etlan toimialakatsaus, suhdanne 2/2019</a:t>
            </a:r>
            <a:br>
              <a:rPr lang="fi-FI" dirty="0"/>
            </a:br>
            <a:r>
              <a:rPr lang="fi-FI" dirty="0"/>
              <a:t>Kemian tuotanto EU:ssa </a:t>
            </a:r>
          </a:p>
        </p:txBody>
      </p:sp>
      <p:pic>
        <p:nvPicPr>
          <p:cNvPr id="10" name="Sisällön paikkamerkki 4">
            <a:extLst>
              <a:ext uri="{FF2B5EF4-FFF2-40B4-BE49-F238E27FC236}">
                <a16:creationId xmlns:a16="http://schemas.microsoft.com/office/drawing/2014/main" id="{E4775784-5F86-4482-A392-537D6FFDCEAD}"/>
              </a:ext>
            </a:extLst>
          </p:cNvPr>
          <p:cNvPicPr>
            <a:picLocks noGrp="1" noChangeAspect="1"/>
          </p:cNvPicPr>
          <p:nvPr>
            <p:ph type="chart" sz="quarter" idx="13"/>
          </p:nvPr>
        </p:nvPicPr>
        <p:blipFill>
          <a:blip r:embed="rId2"/>
          <a:stretch>
            <a:fillRect/>
          </a:stretch>
        </p:blipFill>
        <p:spPr>
          <a:xfrm>
            <a:off x="6998543" y="2072913"/>
            <a:ext cx="3285336" cy="3609974"/>
          </a:xfrm>
          <a:prstGeom prst="rect">
            <a:avLst/>
          </a:prstGeom>
        </p:spPr>
      </p:pic>
      <p:pic>
        <p:nvPicPr>
          <p:cNvPr id="11" name="Kuva 10">
            <a:extLst>
              <a:ext uri="{FF2B5EF4-FFF2-40B4-BE49-F238E27FC236}">
                <a16:creationId xmlns:a16="http://schemas.microsoft.com/office/drawing/2014/main" id="{340B28E6-9FA2-4F4D-84E9-2C6BA7610CD0}"/>
              </a:ext>
            </a:extLst>
          </p:cNvPr>
          <p:cNvPicPr>
            <a:picLocks noChangeAspect="1"/>
          </p:cNvPicPr>
          <p:nvPr/>
        </p:nvPicPr>
        <p:blipFill>
          <a:blip r:embed="rId3"/>
          <a:stretch>
            <a:fillRect/>
          </a:stretch>
        </p:blipFill>
        <p:spPr>
          <a:xfrm>
            <a:off x="2990145" y="2072913"/>
            <a:ext cx="3629025" cy="3609975"/>
          </a:xfrm>
          <a:prstGeom prst="rect">
            <a:avLst/>
          </a:prstGeom>
        </p:spPr>
      </p:pic>
    </p:spTree>
    <p:extLst>
      <p:ext uri="{BB962C8B-B14F-4D97-AF65-F5344CB8AC3E}">
        <p14:creationId xmlns:p14="http://schemas.microsoft.com/office/powerpoint/2010/main" val="1043928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isällön paikkamerkki 6"/>
          <p:cNvGraphicFramePr>
            <a:graphicFrameLocks noGrp="1"/>
          </p:cNvGraphicFramePr>
          <p:nvPr>
            <p:ph type="chart" sz="quarter" idx="13"/>
            <p:extLst/>
          </p:nvPr>
        </p:nvGraphicFramePr>
        <p:xfrm>
          <a:off x="774700" y="1655763"/>
          <a:ext cx="10618788" cy="396081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in paikkamerkki 9"/>
          <p:cNvSpPr>
            <a:spLocks noGrp="1"/>
          </p:cNvSpPr>
          <p:nvPr>
            <p:ph type="body" sz="quarter" idx="16"/>
          </p:nvPr>
        </p:nvSpPr>
        <p:spPr/>
        <p:txBody>
          <a:bodyPr/>
          <a:lstStyle/>
          <a:p>
            <a:r>
              <a:rPr lang="fi-FI" dirty="0">
                <a:latin typeface="Tahoma" panose="020B0604030504040204" pitchFamily="34" charset="0"/>
              </a:rPr>
              <a:t>Suomen elinkeinoelämän luottamusindikaattorit</a:t>
            </a:r>
          </a:p>
        </p:txBody>
      </p:sp>
      <p:sp>
        <p:nvSpPr>
          <p:cNvPr id="8" name="Tekstin paikkamerkki 7">
            <a:extLst>
              <a:ext uri="{FF2B5EF4-FFF2-40B4-BE49-F238E27FC236}">
                <a16:creationId xmlns:a16="http://schemas.microsoft.com/office/drawing/2014/main" id="{26932A34-F973-4095-AA14-18DB4C197087}"/>
              </a:ext>
            </a:extLst>
          </p:cNvPr>
          <p:cNvSpPr>
            <a:spLocks noGrp="1"/>
          </p:cNvSpPr>
          <p:nvPr>
            <p:ph type="body" sz="quarter" idx="18"/>
          </p:nvPr>
        </p:nvSpPr>
        <p:spPr>
          <a:xfrm>
            <a:off x="6381751" y="5682888"/>
            <a:ext cx="4605950" cy="338400"/>
          </a:xfrm>
        </p:spPr>
        <p:txBody>
          <a:bodyPr/>
          <a:lstStyle/>
          <a:p>
            <a:r>
              <a:rPr lang="fi-FI" dirty="0">
                <a:latin typeface="Tahoma" panose="020B0604030504040204" pitchFamily="34" charset="0"/>
              </a:rPr>
              <a:t>Lähde: </a:t>
            </a:r>
            <a:r>
              <a:rPr lang="fi-FI" dirty="0" err="1">
                <a:latin typeface="Tahoma" panose="020B0604030504040204" pitchFamily="34" charset="0"/>
              </a:rPr>
              <a:t>EK:n</a:t>
            </a:r>
            <a:r>
              <a:rPr lang="fi-FI" dirty="0">
                <a:latin typeface="Tahoma" panose="020B0604030504040204" pitchFamily="34" charset="0"/>
              </a:rPr>
              <a:t> Suhdannebarometri</a:t>
            </a:r>
          </a:p>
        </p:txBody>
      </p:sp>
      <p:sp>
        <p:nvSpPr>
          <p:cNvPr id="4" name="Päivämäärän paikkamerkki 3"/>
          <p:cNvSpPr>
            <a:spLocks noGrp="1"/>
          </p:cNvSpPr>
          <p:nvPr>
            <p:ph type="dt" sz="half" idx="19"/>
          </p:nvPr>
        </p:nvSpPr>
        <p:spPr>
          <a:xfrm>
            <a:off x="9494864" y="6309320"/>
            <a:ext cx="777600" cy="180000"/>
          </a:xfrm>
        </p:spPr>
        <p:txBody>
          <a:bodyPr/>
          <a:lstStyle/>
          <a:p>
            <a:r>
              <a:rPr lang="fi-FI"/>
              <a:t>3.12.2019</a:t>
            </a:r>
            <a:endParaRPr lang="fi-FI" dirty="0"/>
          </a:p>
        </p:txBody>
      </p:sp>
      <p:sp>
        <p:nvSpPr>
          <p:cNvPr id="2" name="Otsikko 1"/>
          <p:cNvSpPr>
            <a:spLocks noGrp="1"/>
          </p:cNvSpPr>
          <p:nvPr>
            <p:ph type="title"/>
          </p:nvPr>
        </p:nvSpPr>
        <p:spPr/>
        <p:txBody>
          <a:bodyPr/>
          <a:lstStyle/>
          <a:p>
            <a:r>
              <a:rPr lang="fi-FI" dirty="0"/>
              <a:t>Teollisuuden luottamus on alle normaalitason</a:t>
            </a:r>
          </a:p>
        </p:txBody>
      </p:sp>
      <p:sp>
        <p:nvSpPr>
          <p:cNvPr id="9" name="Suorakulmio 8"/>
          <p:cNvSpPr/>
          <p:nvPr/>
        </p:nvSpPr>
        <p:spPr>
          <a:xfrm>
            <a:off x="2783632" y="1827873"/>
            <a:ext cx="1912703" cy="276999"/>
          </a:xfrm>
          <a:prstGeom prst="rect">
            <a:avLst/>
          </a:prstGeom>
        </p:spPr>
        <p:txBody>
          <a:bodyPr wrap="none">
            <a:spAutoFit/>
          </a:bodyPr>
          <a:lstStyle/>
          <a:p>
            <a:r>
              <a:rPr lang="fi-FI" sz="1200" dirty="0">
                <a:latin typeface="Tahoma" panose="020B0604030504040204" pitchFamily="34" charset="0"/>
                <a:ea typeface="Tahoma" panose="020B0604030504040204" pitchFamily="34" charset="0"/>
                <a:cs typeface="Tahoma" panose="020B0604030504040204" pitchFamily="34" charset="0"/>
              </a:rPr>
              <a:t>Kausitasoitettu</a:t>
            </a:r>
            <a:r>
              <a:rPr lang="fi-FI" sz="1200" dirty="0"/>
              <a:t> saldoluku</a:t>
            </a:r>
          </a:p>
        </p:txBody>
      </p:sp>
      <p:cxnSp>
        <p:nvCxnSpPr>
          <p:cNvPr id="13" name="Suora yhdysviiva 12">
            <a:extLst>
              <a:ext uri="{FF2B5EF4-FFF2-40B4-BE49-F238E27FC236}">
                <a16:creationId xmlns:a16="http://schemas.microsoft.com/office/drawing/2014/main" id="{C7CA5E53-1D7D-46F3-B1D2-F1300270C6EA}"/>
              </a:ext>
            </a:extLst>
          </p:cNvPr>
          <p:cNvCxnSpPr>
            <a:cxnSpLocks/>
          </p:cNvCxnSpPr>
          <p:nvPr/>
        </p:nvCxnSpPr>
        <p:spPr>
          <a:xfrm>
            <a:off x="1559496" y="3007838"/>
            <a:ext cx="9361040" cy="0"/>
          </a:xfrm>
          <a:prstGeom prst="line">
            <a:avLst/>
          </a:prstGeom>
          <a:ln w="19050">
            <a:solidFill>
              <a:srgbClr val="00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45686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isällön paikkamerkki 6"/>
          <p:cNvGraphicFramePr>
            <a:graphicFrameLocks noGrp="1"/>
          </p:cNvGraphicFramePr>
          <p:nvPr>
            <p:ph type="chart" sz="quarter" idx="13"/>
            <p:extLst>
              <p:ext uri="{D42A27DB-BD31-4B8C-83A1-F6EECF244321}">
                <p14:modId xmlns:p14="http://schemas.microsoft.com/office/powerpoint/2010/main" val="3378783185"/>
              </p:ext>
            </p:extLst>
          </p:nvPr>
        </p:nvGraphicFramePr>
        <p:xfrm>
          <a:off x="774700" y="1655763"/>
          <a:ext cx="10618788" cy="396081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in paikkamerkki 9"/>
          <p:cNvSpPr>
            <a:spLocks noGrp="1"/>
          </p:cNvSpPr>
          <p:nvPr>
            <p:ph type="body" sz="quarter" idx="16"/>
          </p:nvPr>
        </p:nvSpPr>
        <p:spPr/>
        <p:txBody>
          <a:bodyPr/>
          <a:lstStyle/>
          <a:p>
            <a:r>
              <a:rPr lang="fi-FI" dirty="0">
                <a:latin typeface="Tahoma" panose="020B0604030504040204" pitchFamily="34" charset="0"/>
              </a:rPr>
              <a:t>Suomen elinkeinoelämän luottamusindikaattorit</a:t>
            </a:r>
          </a:p>
        </p:txBody>
      </p:sp>
      <p:sp>
        <p:nvSpPr>
          <p:cNvPr id="8" name="Tekstin paikkamerkki 7">
            <a:extLst>
              <a:ext uri="{FF2B5EF4-FFF2-40B4-BE49-F238E27FC236}">
                <a16:creationId xmlns:a16="http://schemas.microsoft.com/office/drawing/2014/main" id="{26932A34-F973-4095-AA14-18DB4C197087}"/>
              </a:ext>
            </a:extLst>
          </p:cNvPr>
          <p:cNvSpPr>
            <a:spLocks noGrp="1"/>
          </p:cNvSpPr>
          <p:nvPr>
            <p:ph type="body" sz="quarter" idx="18"/>
          </p:nvPr>
        </p:nvSpPr>
        <p:spPr>
          <a:xfrm>
            <a:off x="6381751" y="5682888"/>
            <a:ext cx="4605950" cy="338400"/>
          </a:xfrm>
        </p:spPr>
        <p:txBody>
          <a:bodyPr/>
          <a:lstStyle/>
          <a:p>
            <a:r>
              <a:rPr lang="fi-FI" dirty="0">
                <a:latin typeface="Tahoma" panose="020B0604030504040204" pitchFamily="34" charset="0"/>
              </a:rPr>
              <a:t>Lähde: </a:t>
            </a:r>
            <a:r>
              <a:rPr lang="fi-FI" dirty="0" err="1">
                <a:latin typeface="Tahoma" panose="020B0604030504040204" pitchFamily="34" charset="0"/>
              </a:rPr>
              <a:t>EK:n</a:t>
            </a:r>
            <a:r>
              <a:rPr lang="fi-FI" dirty="0">
                <a:latin typeface="Tahoma" panose="020B0604030504040204" pitchFamily="34" charset="0"/>
              </a:rPr>
              <a:t> Suhdannebarometri</a:t>
            </a:r>
          </a:p>
        </p:txBody>
      </p:sp>
      <p:sp>
        <p:nvSpPr>
          <p:cNvPr id="4" name="Päivämäärän paikkamerkki 3"/>
          <p:cNvSpPr>
            <a:spLocks noGrp="1"/>
          </p:cNvSpPr>
          <p:nvPr>
            <p:ph type="dt" sz="half" idx="19"/>
          </p:nvPr>
        </p:nvSpPr>
        <p:spPr>
          <a:xfrm>
            <a:off x="9494864" y="6309320"/>
            <a:ext cx="777600" cy="180000"/>
          </a:xfrm>
        </p:spPr>
        <p:txBody>
          <a:bodyPr/>
          <a:lstStyle/>
          <a:p>
            <a:r>
              <a:rPr lang="fi-FI"/>
              <a:t>3.12.2019</a:t>
            </a:r>
            <a:endParaRPr lang="fi-FI" dirty="0"/>
          </a:p>
        </p:txBody>
      </p:sp>
      <p:sp>
        <p:nvSpPr>
          <p:cNvPr id="2" name="Otsikko 1"/>
          <p:cNvSpPr>
            <a:spLocks noGrp="1"/>
          </p:cNvSpPr>
          <p:nvPr>
            <p:ph type="title"/>
          </p:nvPr>
        </p:nvSpPr>
        <p:spPr/>
        <p:txBody>
          <a:bodyPr/>
          <a:lstStyle/>
          <a:p>
            <a:r>
              <a:rPr lang="fi-FI" dirty="0"/>
              <a:t>Teollisuuden luottamus on alle normaalitason</a:t>
            </a:r>
          </a:p>
        </p:txBody>
      </p:sp>
      <p:sp>
        <p:nvSpPr>
          <p:cNvPr id="9" name="Suorakulmio 8"/>
          <p:cNvSpPr/>
          <p:nvPr/>
        </p:nvSpPr>
        <p:spPr>
          <a:xfrm>
            <a:off x="2783632" y="1827873"/>
            <a:ext cx="1912703" cy="276999"/>
          </a:xfrm>
          <a:prstGeom prst="rect">
            <a:avLst/>
          </a:prstGeom>
        </p:spPr>
        <p:txBody>
          <a:bodyPr wrap="none">
            <a:spAutoFit/>
          </a:bodyPr>
          <a:lstStyle/>
          <a:p>
            <a:r>
              <a:rPr lang="fi-FI" sz="1200" dirty="0">
                <a:latin typeface="Tahoma" panose="020B0604030504040204" pitchFamily="34" charset="0"/>
                <a:ea typeface="Tahoma" panose="020B0604030504040204" pitchFamily="34" charset="0"/>
                <a:cs typeface="Tahoma" panose="020B0604030504040204" pitchFamily="34" charset="0"/>
              </a:rPr>
              <a:t>Kausitasoitettu</a:t>
            </a:r>
            <a:r>
              <a:rPr lang="fi-FI" sz="1200" dirty="0"/>
              <a:t> saldoluku</a:t>
            </a:r>
          </a:p>
        </p:txBody>
      </p:sp>
      <p:cxnSp>
        <p:nvCxnSpPr>
          <p:cNvPr id="5" name="Suora yhdysviiva 4">
            <a:extLst>
              <a:ext uri="{FF2B5EF4-FFF2-40B4-BE49-F238E27FC236}">
                <a16:creationId xmlns:a16="http://schemas.microsoft.com/office/drawing/2014/main" id="{661B59AF-1320-40F7-B73C-1E58E8490463}"/>
              </a:ext>
            </a:extLst>
          </p:cNvPr>
          <p:cNvCxnSpPr/>
          <p:nvPr/>
        </p:nvCxnSpPr>
        <p:spPr>
          <a:xfrm>
            <a:off x="1559496" y="3212976"/>
            <a:ext cx="9289032"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6709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aavion paikkamerkki 7">
            <a:extLst>
              <a:ext uri="{FF2B5EF4-FFF2-40B4-BE49-F238E27FC236}">
                <a16:creationId xmlns:a16="http://schemas.microsoft.com/office/drawing/2014/main" id="{4B006F47-9463-405D-A1C7-4AADFFD827F9}"/>
              </a:ext>
            </a:extLst>
          </p:cNvPr>
          <p:cNvPicPr>
            <a:picLocks noGrp="1" noChangeAspect="1"/>
          </p:cNvPicPr>
          <p:nvPr>
            <p:ph type="chart" sz="quarter" idx="13"/>
          </p:nvPr>
        </p:nvPicPr>
        <p:blipFill>
          <a:blip r:embed="rId2"/>
          <a:stretch>
            <a:fillRect/>
          </a:stretch>
        </p:blipFill>
        <p:spPr>
          <a:xfrm>
            <a:off x="839416" y="1685029"/>
            <a:ext cx="4329561" cy="1030061"/>
          </a:xfrm>
          <a:prstGeom prst="rect">
            <a:avLst/>
          </a:prstGeom>
        </p:spPr>
      </p:pic>
      <p:sp>
        <p:nvSpPr>
          <p:cNvPr id="7" name="Tekstin paikkamerkki 6">
            <a:extLst>
              <a:ext uri="{FF2B5EF4-FFF2-40B4-BE49-F238E27FC236}">
                <a16:creationId xmlns:a16="http://schemas.microsoft.com/office/drawing/2014/main" id="{44A6A693-AB99-46BB-BF9F-976F9DCAC09B}"/>
              </a:ext>
            </a:extLst>
          </p:cNvPr>
          <p:cNvSpPr>
            <a:spLocks noGrp="1"/>
          </p:cNvSpPr>
          <p:nvPr>
            <p:ph type="body" sz="quarter" idx="18"/>
          </p:nvPr>
        </p:nvSpPr>
        <p:spPr/>
        <p:txBody>
          <a:bodyPr/>
          <a:lstStyle/>
          <a:p>
            <a:r>
              <a:rPr lang="fi-FI" dirty="0"/>
              <a:t>Lähde: EK</a:t>
            </a:r>
          </a:p>
        </p:txBody>
      </p:sp>
      <p:sp>
        <p:nvSpPr>
          <p:cNvPr id="3" name="Päivämäärän paikkamerkki 2">
            <a:extLst>
              <a:ext uri="{FF2B5EF4-FFF2-40B4-BE49-F238E27FC236}">
                <a16:creationId xmlns:a16="http://schemas.microsoft.com/office/drawing/2014/main" id="{228D20B4-5E81-46D3-B56E-5CF3108E5930}"/>
              </a:ext>
            </a:extLst>
          </p:cNvPr>
          <p:cNvSpPr>
            <a:spLocks noGrp="1"/>
          </p:cNvSpPr>
          <p:nvPr>
            <p:ph type="dt" sz="half" idx="19"/>
          </p:nvPr>
        </p:nvSpPr>
        <p:spPr/>
        <p:txBody>
          <a:bodyPr/>
          <a:lstStyle/>
          <a:p>
            <a:r>
              <a:rPr lang="fi-FI"/>
              <a:t>3.12.2019</a:t>
            </a:r>
          </a:p>
        </p:txBody>
      </p:sp>
      <p:sp>
        <p:nvSpPr>
          <p:cNvPr id="4" name="Otsikko 3">
            <a:extLst>
              <a:ext uri="{FF2B5EF4-FFF2-40B4-BE49-F238E27FC236}">
                <a16:creationId xmlns:a16="http://schemas.microsoft.com/office/drawing/2014/main" id="{37A57BBA-CABA-4DDF-8F81-A945B3BFE137}"/>
              </a:ext>
            </a:extLst>
          </p:cNvPr>
          <p:cNvSpPr>
            <a:spLocks noGrp="1"/>
          </p:cNvSpPr>
          <p:nvPr>
            <p:ph type="title"/>
          </p:nvPr>
        </p:nvSpPr>
        <p:spPr/>
        <p:txBody>
          <a:bodyPr/>
          <a:lstStyle/>
          <a:p>
            <a:r>
              <a:rPr lang="fi-FI" dirty="0"/>
              <a:t>EK: teollisuuden suhdanne</a:t>
            </a:r>
          </a:p>
        </p:txBody>
      </p:sp>
      <p:pic>
        <p:nvPicPr>
          <p:cNvPr id="9" name="Kuva 8">
            <a:extLst>
              <a:ext uri="{FF2B5EF4-FFF2-40B4-BE49-F238E27FC236}">
                <a16:creationId xmlns:a16="http://schemas.microsoft.com/office/drawing/2014/main" id="{D5E4BF88-9E3A-4DBF-A4B9-B23F7915FDB9}"/>
              </a:ext>
            </a:extLst>
          </p:cNvPr>
          <p:cNvPicPr>
            <a:picLocks noChangeAspect="1"/>
          </p:cNvPicPr>
          <p:nvPr/>
        </p:nvPicPr>
        <p:blipFill>
          <a:blip r:embed="rId3"/>
          <a:stretch>
            <a:fillRect/>
          </a:stretch>
        </p:blipFill>
        <p:spPr>
          <a:xfrm>
            <a:off x="163858" y="2924944"/>
            <a:ext cx="9002126" cy="2633033"/>
          </a:xfrm>
          <a:prstGeom prst="rect">
            <a:avLst/>
          </a:prstGeom>
        </p:spPr>
      </p:pic>
    </p:spTree>
    <p:extLst>
      <p:ext uri="{BB962C8B-B14F-4D97-AF65-F5344CB8AC3E}">
        <p14:creationId xmlns:p14="http://schemas.microsoft.com/office/powerpoint/2010/main" val="3904813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8965A1B-F063-4917-8138-5708AEAE028C}"/>
              </a:ext>
            </a:extLst>
          </p:cNvPr>
          <p:cNvSpPr>
            <a:spLocks noGrp="1"/>
          </p:cNvSpPr>
          <p:nvPr>
            <p:ph type="dt" sz="half" idx="10"/>
          </p:nvPr>
        </p:nvSpPr>
        <p:spPr/>
        <p:txBody>
          <a:bodyPr/>
          <a:lstStyle/>
          <a:p>
            <a:r>
              <a:rPr lang="fi-FI"/>
              <a:t>3.12.2019</a:t>
            </a:r>
            <a:endParaRPr lang="fi-FI" dirty="0"/>
          </a:p>
        </p:txBody>
      </p:sp>
    </p:spTree>
    <p:extLst>
      <p:ext uri="{BB962C8B-B14F-4D97-AF65-F5344CB8AC3E}">
        <p14:creationId xmlns:p14="http://schemas.microsoft.com/office/powerpoint/2010/main" val="4207879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isällön paikkamerkki 6"/>
          <p:cNvGraphicFramePr>
            <a:graphicFrameLocks noGrp="1"/>
          </p:cNvGraphicFramePr>
          <p:nvPr>
            <p:ph type="chart" sz="quarter" idx="13"/>
            <p:extLst/>
          </p:nvPr>
        </p:nvGraphicFramePr>
        <p:xfrm>
          <a:off x="774700" y="1655763"/>
          <a:ext cx="10618788" cy="396081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in paikkamerkki 9"/>
          <p:cNvSpPr>
            <a:spLocks noGrp="1"/>
          </p:cNvSpPr>
          <p:nvPr>
            <p:ph type="body" sz="quarter" idx="16"/>
          </p:nvPr>
        </p:nvSpPr>
        <p:spPr/>
        <p:txBody>
          <a:bodyPr/>
          <a:lstStyle/>
          <a:p>
            <a:endParaRPr lang="fi-FI" dirty="0">
              <a:latin typeface="Tahoma" panose="020B0604030504040204" pitchFamily="34" charset="0"/>
            </a:endParaRPr>
          </a:p>
        </p:txBody>
      </p:sp>
      <p:sp>
        <p:nvSpPr>
          <p:cNvPr id="8" name="Tekstin paikkamerkki 7">
            <a:extLst>
              <a:ext uri="{FF2B5EF4-FFF2-40B4-BE49-F238E27FC236}">
                <a16:creationId xmlns:a16="http://schemas.microsoft.com/office/drawing/2014/main" id="{2330123F-D625-4D42-951C-46982DFDB5B2}"/>
              </a:ext>
            </a:extLst>
          </p:cNvPr>
          <p:cNvSpPr>
            <a:spLocks noGrp="1"/>
          </p:cNvSpPr>
          <p:nvPr>
            <p:ph type="body" sz="quarter" idx="18"/>
          </p:nvPr>
        </p:nvSpPr>
        <p:spPr/>
        <p:txBody>
          <a:bodyPr/>
          <a:lstStyle/>
          <a:p>
            <a:r>
              <a:rPr lang="fi-FI" dirty="0">
                <a:latin typeface="Tahoma" panose="020B0604030504040204" pitchFamily="34" charset="0"/>
              </a:rPr>
              <a:t>Lähde: </a:t>
            </a:r>
            <a:r>
              <a:rPr lang="fi-FI" dirty="0" err="1">
                <a:latin typeface="Tahoma" panose="020B0604030504040204" pitchFamily="34" charset="0"/>
              </a:rPr>
              <a:t>EK:n</a:t>
            </a:r>
            <a:r>
              <a:rPr lang="fi-FI" dirty="0">
                <a:latin typeface="Tahoma" panose="020B0604030504040204" pitchFamily="34" charset="0"/>
              </a:rPr>
              <a:t> Suhdannebarometri</a:t>
            </a:r>
          </a:p>
        </p:txBody>
      </p:sp>
      <p:sp>
        <p:nvSpPr>
          <p:cNvPr id="4" name="Päivämäärän paikkamerkki 3"/>
          <p:cNvSpPr>
            <a:spLocks noGrp="1"/>
          </p:cNvSpPr>
          <p:nvPr>
            <p:ph type="dt" sz="half" idx="19"/>
          </p:nvPr>
        </p:nvSpPr>
        <p:spPr/>
        <p:txBody>
          <a:bodyPr/>
          <a:lstStyle/>
          <a:p>
            <a:r>
              <a:rPr lang="fi-FI"/>
              <a:t>3.12.2019</a:t>
            </a:r>
            <a:endParaRPr lang="fi-FI" dirty="0"/>
          </a:p>
        </p:txBody>
      </p:sp>
      <p:sp>
        <p:nvSpPr>
          <p:cNvPr id="2" name="Otsikko 1"/>
          <p:cNvSpPr>
            <a:spLocks noGrp="1"/>
          </p:cNvSpPr>
          <p:nvPr>
            <p:ph type="title"/>
          </p:nvPr>
        </p:nvSpPr>
        <p:spPr/>
        <p:txBody>
          <a:bodyPr/>
          <a:lstStyle/>
          <a:p>
            <a:r>
              <a:rPr lang="fi-FI" dirty="0"/>
              <a:t>Kemianteollisuuden suhdannetilanne on heikentynyt</a:t>
            </a:r>
          </a:p>
        </p:txBody>
      </p:sp>
      <p:sp>
        <p:nvSpPr>
          <p:cNvPr id="9" name="Suorakulmio 8"/>
          <p:cNvSpPr/>
          <p:nvPr/>
        </p:nvSpPr>
        <p:spPr>
          <a:xfrm>
            <a:off x="2639617" y="1833791"/>
            <a:ext cx="840295" cy="276999"/>
          </a:xfrm>
          <a:prstGeom prst="rect">
            <a:avLst/>
          </a:prstGeom>
        </p:spPr>
        <p:txBody>
          <a:bodyPr wrap="none">
            <a:spAutoFit/>
          </a:bodyPr>
          <a:lstStyle/>
          <a:p>
            <a:r>
              <a:rPr lang="fi-FI" sz="1200" dirty="0"/>
              <a:t>Saldoluku</a:t>
            </a:r>
          </a:p>
        </p:txBody>
      </p:sp>
      <p:cxnSp>
        <p:nvCxnSpPr>
          <p:cNvPr id="11" name="Suora yhdysviiva 10">
            <a:extLst>
              <a:ext uri="{FF2B5EF4-FFF2-40B4-BE49-F238E27FC236}">
                <a16:creationId xmlns:a16="http://schemas.microsoft.com/office/drawing/2014/main" id="{E1700806-0FC5-4AC5-A81D-ABA5D1638C44}"/>
              </a:ext>
            </a:extLst>
          </p:cNvPr>
          <p:cNvCxnSpPr>
            <a:cxnSpLocks/>
          </p:cNvCxnSpPr>
          <p:nvPr/>
        </p:nvCxnSpPr>
        <p:spPr>
          <a:xfrm flipV="1">
            <a:off x="1559496" y="3429000"/>
            <a:ext cx="9217024" cy="10886"/>
          </a:xfrm>
          <a:prstGeom prst="line">
            <a:avLst/>
          </a:prstGeom>
          <a:ln w="19050">
            <a:solidFill>
              <a:srgbClr val="00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09837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isällön paikkamerkki 6"/>
          <p:cNvGraphicFramePr>
            <a:graphicFrameLocks noGrp="1"/>
          </p:cNvGraphicFramePr>
          <p:nvPr>
            <p:ph type="chart" sz="quarter" idx="13"/>
            <p:extLst/>
          </p:nvPr>
        </p:nvGraphicFramePr>
        <p:xfrm>
          <a:off x="774700" y="1655763"/>
          <a:ext cx="10618788" cy="396081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in paikkamerkki 9"/>
          <p:cNvSpPr>
            <a:spLocks noGrp="1"/>
          </p:cNvSpPr>
          <p:nvPr>
            <p:ph type="body" sz="quarter" idx="16"/>
          </p:nvPr>
        </p:nvSpPr>
        <p:spPr/>
        <p:txBody>
          <a:bodyPr/>
          <a:lstStyle/>
          <a:p>
            <a:endParaRPr lang="fi-FI" dirty="0">
              <a:latin typeface="Tahoma" panose="020B0604030504040204" pitchFamily="34" charset="0"/>
            </a:endParaRPr>
          </a:p>
        </p:txBody>
      </p:sp>
      <p:sp>
        <p:nvSpPr>
          <p:cNvPr id="9" name="Tekstin paikkamerkki 8">
            <a:extLst>
              <a:ext uri="{FF2B5EF4-FFF2-40B4-BE49-F238E27FC236}">
                <a16:creationId xmlns:a16="http://schemas.microsoft.com/office/drawing/2014/main" id="{E8CA0109-266C-4882-B488-9CF6D9AA0675}"/>
              </a:ext>
            </a:extLst>
          </p:cNvPr>
          <p:cNvSpPr>
            <a:spLocks noGrp="1"/>
          </p:cNvSpPr>
          <p:nvPr>
            <p:ph type="body" sz="quarter" idx="18"/>
          </p:nvPr>
        </p:nvSpPr>
        <p:spPr/>
        <p:txBody>
          <a:bodyPr/>
          <a:lstStyle/>
          <a:p>
            <a:r>
              <a:rPr lang="fi-FI" dirty="0">
                <a:latin typeface="Tahoma" panose="020B0604030504040204" pitchFamily="34" charset="0"/>
              </a:rPr>
              <a:t>Lähde: </a:t>
            </a:r>
            <a:r>
              <a:rPr lang="fi-FI" dirty="0" err="1">
                <a:latin typeface="Tahoma" panose="020B0604030504040204" pitchFamily="34" charset="0"/>
              </a:rPr>
              <a:t>EK:n</a:t>
            </a:r>
            <a:r>
              <a:rPr lang="fi-FI" dirty="0">
                <a:latin typeface="Tahoma" panose="020B0604030504040204" pitchFamily="34" charset="0"/>
              </a:rPr>
              <a:t> Suhdannebarometri</a:t>
            </a:r>
          </a:p>
        </p:txBody>
      </p:sp>
      <p:sp>
        <p:nvSpPr>
          <p:cNvPr id="4" name="Päivämäärän paikkamerkki 3"/>
          <p:cNvSpPr>
            <a:spLocks noGrp="1"/>
          </p:cNvSpPr>
          <p:nvPr>
            <p:ph type="dt" sz="half" idx="19"/>
          </p:nvPr>
        </p:nvSpPr>
        <p:spPr/>
        <p:txBody>
          <a:bodyPr/>
          <a:lstStyle/>
          <a:p>
            <a:r>
              <a:rPr lang="fi-FI"/>
              <a:t>3.12.2019</a:t>
            </a:r>
            <a:endParaRPr lang="fi-FI" dirty="0"/>
          </a:p>
        </p:txBody>
      </p:sp>
      <p:sp>
        <p:nvSpPr>
          <p:cNvPr id="2" name="Otsikko 1"/>
          <p:cNvSpPr>
            <a:spLocks noGrp="1"/>
          </p:cNvSpPr>
          <p:nvPr>
            <p:ph type="title"/>
          </p:nvPr>
        </p:nvSpPr>
        <p:spPr/>
        <p:txBody>
          <a:bodyPr/>
          <a:lstStyle/>
          <a:p>
            <a:r>
              <a:rPr lang="fi-FI" dirty="0"/>
              <a:t>Kemianteollisuuden tuotanto-odotus on laskeva</a:t>
            </a:r>
            <a:br>
              <a:rPr lang="fi-FI" dirty="0"/>
            </a:br>
            <a:endParaRPr lang="fi-FI" dirty="0"/>
          </a:p>
        </p:txBody>
      </p:sp>
      <p:sp>
        <p:nvSpPr>
          <p:cNvPr id="8" name="Suorakulmio 7"/>
          <p:cNvSpPr/>
          <p:nvPr/>
        </p:nvSpPr>
        <p:spPr>
          <a:xfrm>
            <a:off x="2639617" y="1900353"/>
            <a:ext cx="1912703" cy="276999"/>
          </a:xfrm>
          <a:prstGeom prst="rect">
            <a:avLst/>
          </a:prstGeom>
        </p:spPr>
        <p:txBody>
          <a:bodyPr wrap="none">
            <a:spAutoFit/>
          </a:bodyPr>
          <a:lstStyle/>
          <a:p>
            <a:r>
              <a:rPr lang="fi-FI" sz="1200" dirty="0">
                <a:latin typeface="Tahoma" panose="020B0604030504040204" pitchFamily="34" charset="0"/>
                <a:ea typeface="Tahoma" panose="020B0604030504040204" pitchFamily="34" charset="0"/>
                <a:cs typeface="Tahoma" panose="020B0604030504040204" pitchFamily="34" charset="0"/>
              </a:rPr>
              <a:t>Kausitasoitettu</a:t>
            </a:r>
            <a:r>
              <a:rPr lang="fi-FI" sz="1200" dirty="0"/>
              <a:t> </a:t>
            </a:r>
            <a:r>
              <a:rPr lang="fi-FI" sz="1200" dirty="0">
                <a:latin typeface="Tahoma" panose="020B0604030504040204" pitchFamily="34" charset="0"/>
                <a:ea typeface="Tahoma" panose="020B0604030504040204" pitchFamily="34" charset="0"/>
                <a:cs typeface="Tahoma" panose="020B0604030504040204" pitchFamily="34" charset="0"/>
              </a:rPr>
              <a:t>saldoluku</a:t>
            </a:r>
          </a:p>
        </p:txBody>
      </p:sp>
    </p:spTree>
    <p:extLst>
      <p:ext uri="{BB962C8B-B14F-4D97-AF65-F5344CB8AC3E}">
        <p14:creationId xmlns:p14="http://schemas.microsoft.com/office/powerpoint/2010/main" val="2317527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isällön paikkamerkki 6"/>
          <p:cNvGraphicFramePr>
            <a:graphicFrameLocks noGrp="1"/>
          </p:cNvGraphicFramePr>
          <p:nvPr>
            <p:ph type="chart" sz="quarter" idx="13"/>
            <p:extLst/>
          </p:nvPr>
        </p:nvGraphicFramePr>
        <p:xfrm>
          <a:off x="774700" y="1628800"/>
          <a:ext cx="10618788" cy="396081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in paikkamerkki 9"/>
          <p:cNvSpPr>
            <a:spLocks noGrp="1"/>
          </p:cNvSpPr>
          <p:nvPr>
            <p:ph type="body" sz="quarter" idx="16"/>
          </p:nvPr>
        </p:nvSpPr>
        <p:spPr/>
        <p:txBody>
          <a:bodyPr/>
          <a:lstStyle/>
          <a:p>
            <a:endParaRPr lang="fi-FI" dirty="0">
              <a:latin typeface="Tahoma" panose="020B0604030504040204" pitchFamily="34" charset="0"/>
            </a:endParaRPr>
          </a:p>
        </p:txBody>
      </p:sp>
      <p:sp>
        <p:nvSpPr>
          <p:cNvPr id="8" name="Tekstin paikkamerkki 7">
            <a:extLst>
              <a:ext uri="{FF2B5EF4-FFF2-40B4-BE49-F238E27FC236}">
                <a16:creationId xmlns:a16="http://schemas.microsoft.com/office/drawing/2014/main" id="{2330123F-D625-4D42-951C-46982DFDB5B2}"/>
              </a:ext>
            </a:extLst>
          </p:cNvPr>
          <p:cNvSpPr>
            <a:spLocks noGrp="1"/>
          </p:cNvSpPr>
          <p:nvPr>
            <p:ph type="body" sz="quarter" idx="18"/>
          </p:nvPr>
        </p:nvSpPr>
        <p:spPr/>
        <p:txBody>
          <a:bodyPr/>
          <a:lstStyle/>
          <a:p>
            <a:r>
              <a:rPr lang="fi-FI" dirty="0">
                <a:latin typeface="Tahoma" panose="020B0604030504040204" pitchFamily="34" charset="0"/>
              </a:rPr>
              <a:t>Lähde: </a:t>
            </a:r>
            <a:r>
              <a:rPr lang="fi-FI" dirty="0" err="1">
                <a:latin typeface="Tahoma" panose="020B0604030504040204" pitchFamily="34" charset="0"/>
              </a:rPr>
              <a:t>EK:n</a:t>
            </a:r>
            <a:r>
              <a:rPr lang="fi-FI" dirty="0">
                <a:latin typeface="Tahoma" panose="020B0604030504040204" pitchFamily="34" charset="0"/>
              </a:rPr>
              <a:t> Suhdannebarometri</a:t>
            </a:r>
          </a:p>
        </p:txBody>
      </p:sp>
      <p:sp>
        <p:nvSpPr>
          <p:cNvPr id="4" name="Päivämäärän paikkamerkki 3"/>
          <p:cNvSpPr>
            <a:spLocks noGrp="1"/>
          </p:cNvSpPr>
          <p:nvPr>
            <p:ph type="dt" sz="half" idx="19"/>
          </p:nvPr>
        </p:nvSpPr>
        <p:spPr/>
        <p:txBody>
          <a:bodyPr/>
          <a:lstStyle/>
          <a:p>
            <a:r>
              <a:rPr lang="fi-FI"/>
              <a:t>3.12.2019</a:t>
            </a:r>
            <a:endParaRPr lang="fi-FI" dirty="0"/>
          </a:p>
        </p:txBody>
      </p:sp>
      <p:sp>
        <p:nvSpPr>
          <p:cNvPr id="2" name="Otsikko 1"/>
          <p:cNvSpPr>
            <a:spLocks noGrp="1"/>
          </p:cNvSpPr>
          <p:nvPr>
            <p:ph type="title"/>
          </p:nvPr>
        </p:nvSpPr>
        <p:spPr/>
        <p:txBody>
          <a:bodyPr/>
          <a:lstStyle/>
          <a:p>
            <a:r>
              <a:rPr lang="fi-FI" dirty="0"/>
              <a:t>Teollisuuden ja kemianteollisuuden tilauskanta alle normaalitason</a:t>
            </a:r>
          </a:p>
        </p:txBody>
      </p:sp>
      <p:sp>
        <p:nvSpPr>
          <p:cNvPr id="9" name="Suorakulmio 8"/>
          <p:cNvSpPr/>
          <p:nvPr/>
        </p:nvSpPr>
        <p:spPr>
          <a:xfrm>
            <a:off x="1559496" y="1841354"/>
            <a:ext cx="840295" cy="276999"/>
          </a:xfrm>
          <a:prstGeom prst="rect">
            <a:avLst/>
          </a:prstGeom>
        </p:spPr>
        <p:txBody>
          <a:bodyPr wrap="none">
            <a:spAutoFit/>
          </a:bodyPr>
          <a:lstStyle/>
          <a:p>
            <a:r>
              <a:rPr lang="fi-FI" sz="1200" dirty="0"/>
              <a:t>Saldoluku</a:t>
            </a:r>
          </a:p>
        </p:txBody>
      </p:sp>
    </p:spTree>
    <p:extLst>
      <p:ext uri="{BB962C8B-B14F-4D97-AF65-F5344CB8AC3E}">
        <p14:creationId xmlns:p14="http://schemas.microsoft.com/office/powerpoint/2010/main" val="3875577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isällön paikkamerkki 6"/>
          <p:cNvGraphicFramePr>
            <a:graphicFrameLocks noGrp="1"/>
          </p:cNvGraphicFramePr>
          <p:nvPr>
            <p:ph type="chart" sz="quarter" idx="13"/>
            <p:extLst/>
          </p:nvPr>
        </p:nvGraphicFramePr>
        <p:xfrm>
          <a:off x="774700" y="1655763"/>
          <a:ext cx="10618788" cy="396081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kstin paikkamerkki 9"/>
          <p:cNvSpPr>
            <a:spLocks noGrp="1"/>
          </p:cNvSpPr>
          <p:nvPr>
            <p:ph type="body" sz="quarter" idx="16"/>
          </p:nvPr>
        </p:nvSpPr>
        <p:spPr/>
        <p:txBody>
          <a:bodyPr/>
          <a:lstStyle/>
          <a:p>
            <a:endParaRPr lang="fi-FI" dirty="0">
              <a:latin typeface="Tahoma" panose="020B0604030504040204" pitchFamily="34" charset="0"/>
            </a:endParaRPr>
          </a:p>
        </p:txBody>
      </p:sp>
      <p:sp>
        <p:nvSpPr>
          <p:cNvPr id="9" name="Tekstin paikkamerkki 8">
            <a:extLst>
              <a:ext uri="{FF2B5EF4-FFF2-40B4-BE49-F238E27FC236}">
                <a16:creationId xmlns:a16="http://schemas.microsoft.com/office/drawing/2014/main" id="{0E4487C1-8CA6-43E2-B87E-FEB72FC75BAD}"/>
              </a:ext>
            </a:extLst>
          </p:cNvPr>
          <p:cNvSpPr>
            <a:spLocks noGrp="1"/>
          </p:cNvSpPr>
          <p:nvPr>
            <p:ph type="body" sz="quarter" idx="18"/>
          </p:nvPr>
        </p:nvSpPr>
        <p:spPr/>
        <p:txBody>
          <a:bodyPr/>
          <a:lstStyle/>
          <a:p>
            <a:r>
              <a:rPr lang="fi-FI" dirty="0">
                <a:latin typeface="Tahoma" panose="020B0604030504040204" pitchFamily="34" charset="0"/>
              </a:rPr>
              <a:t>Lähde: </a:t>
            </a:r>
            <a:r>
              <a:rPr lang="fi-FI" dirty="0" err="1">
                <a:latin typeface="Tahoma" panose="020B0604030504040204" pitchFamily="34" charset="0"/>
              </a:rPr>
              <a:t>EK:n</a:t>
            </a:r>
            <a:r>
              <a:rPr lang="fi-FI" dirty="0">
                <a:latin typeface="Tahoma" panose="020B0604030504040204" pitchFamily="34" charset="0"/>
              </a:rPr>
              <a:t> Suhdannebarometri</a:t>
            </a:r>
          </a:p>
        </p:txBody>
      </p:sp>
      <p:sp>
        <p:nvSpPr>
          <p:cNvPr id="4" name="Päivämäärän paikkamerkki 3"/>
          <p:cNvSpPr>
            <a:spLocks noGrp="1"/>
          </p:cNvSpPr>
          <p:nvPr>
            <p:ph type="dt" sz="half" idx="19"/>
          </p:nvPr>
        </p:nvSpPr>
        <p:spPr/>
        <p:txBody>
          <a:bodyPr/>
          <a:lstStyle/>
          <a:p>
            <a:r>
              <a:rPr lang="fi-FI"/>
              <a:t>3.12.2019</a:t>
            </a:r>
            <a:endParaRPr lang="fi-FI" dirty="0"/>
          </a:p>
        </p:txBody>
      </p:sp>
      <p:sp>
        <p:nvSpPr>
          <p:cNvPr id="2" name="Otsikko 1"/>
          <p:cNvSpPr>
            <a:spLocks noGrp="1"/>
          </p:cNvSpPr>
          <p:nvPr>
            <p:ph type="title"/>
          </p:nvPr>
        </p:nvSpPr>
        <p:spPr/>
        <p:txBody>
          <a:bodyPr/>
          <a:lstStyle/>
          <a:p>
            <a:r>
              <a:rPr lang="fi-FI" dirty="0"/>
              <a:t>Kemianteollisuuden henkilöstömäärän odotetaan lievää laskua</a:t>
            </a:r>
          </a:p>
        </p:txBody>
      </p:sp>
      <p:sp>
        <p:nvSpPr>
          <p:cNvPr id="8" name="Suorakulmio 7"/>
          <p:cNvSpPr/>
          <p:nvPr/>
        </p:nvSpPr>
        <p:spPr>
          <a:xfrm>
            <a:off x="2711625" y="1906255"/>
            <a:ext cx="1912703" cy="276999"/>
          </a:xfrm>
          <a:prstGeom prst="rect">
            <a:avLst/>
          </a:prstGeom>
        </p:spPr>
        <p:txBody>
          <a:bodyPr wrap="none">
            <a:spAutoFit/>
          </a:bodyPr>
          <a:lstStyle/>
          <a:p>
            <a:r>
              <a:rPr lang="fi-FI" sz="1200" dirty="0">
                <a:latin typeface="Tahoma" panose="020B0604030504040204" pitchFamily="34" charset="0"/>
                <a:ea typeface="Tahoma" panose="020B0604030504040204" pitchFamily="34" charset="0"/>
                <a:cs typeface="Tahoma" panose="020B0604030504040204" pitchFamily="34" charset="0"/>
              </a:rPr>
              <a:t>Kausitasoitettu saldoluku</a:t>
            </a:r>
          </a:p>
        </p:txBody>
      </p:sp>
    </p:spTree>
    <p:extLst>
      <p:ext uri="{BB962C8B-B14F-4D97-AF65-F5344CB8AC3E}">
        <p14:creationId xmlns:p14="http://schemas.microsoft.com/office/powerpoint/2010/main" val="805542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äivämäärän paikkamerkki 4">
            <a:extLst>
              <a:ext uri="{FF2B5EF4-FFF2-40B4-BE49-F238E27FC236}">
                <a16:creationId xmlns:a16="http://schemas.microsoft.com/office/drawing/2014/main" id="{D8F932D5-EE70-41A9-A348-147B2D6F3A31}"/>
              </a:ext>
            </a:extLst>
          </p:cNvPr>
          <p:cNvSpPr>
            <a:spLocks noGrp="1"/>
          </p:cNvSpPr>
          <p:nvPr>
            <p:ph type="dt" sz="half" idx="19"/>
          </p:nvPr>
        </p:nvSpPr>
        <p:spPr/>
        <p:txBody>
          <a:bodyPr/>
          <a:lstStyle/>
          <a:p>
            <a:r>
              <a:rPr lang="fi-FI"/>
              <a:t>3.12.2019</a:t>
            </a:r>
          </a:p>
        </p:txBody>
      </p:sp>
      <p:pic>
        <p:nvPicPr>
          <p:cNvPr id="10" name="Kuva 9">
            <a:extLst>
              <a:ext uri="{FF2B5EF4-FFF2-40B4-BE49-F238E27FC236}">
                <a16:creationId xmlns:a16="http://schemas.microsoft.com/office/drawing/2014/main" id="{112EFE1A-2DDF-42A0-A0BF-08D3929D608D}"/>
              </a:ext>
            </a:extLst>
          </p:cNvPr>
          <p:cNvPicPr>
            <a:picLocks noChangeAspect="1"/>
          </p:cNvPicPr>
          <p:nvPr/>
        </p:nvPicPr>
        <p:blipFill>
          <a:blip r:embed="rId3"/>
          <a:stretch>
            <a:fillRect/>
          </a:stretch>
        </p:blipFill>
        <p:spPr>
          <a:xfrm>
            <a:off x="14942" y="0"/>
            <a:ext cx="12177057" cy="5924858"/>
          </a:xfrm>
          <a:prstGeom prst="rect">
            <a:avLst/>
          </a:prstGeom>
        </p:spPr>
      </p:pic>
      <p:sp>
        <p:nvSpPr>
          <p:cNvPr id="11" name="Tekstiruutu 10">
            <a:extLst>
              <a:ext uri="{FF2B5EF4-FFF2-40B4-BE49-F238E27FC236}">
                <a16:creationId xmlns:a16="http://schemas.microsoft.com/office/drawing/2014/main" id="{60BC64C0-0EE0-49B5-A4BE-FD7CD0AC0D20}"/>
              </a:ext>
            </a:extLst>
          </p:cNvPr>
          <p:cNvSpPr txBox="1"/>
          <p:nvPr/>
        </p:nvSpPr>
        <p:spPr>
          <a:xfrm>
            <a:off x="695400" y="3645024"/>
            <a:ext cx="6552728" cy="1569660"/>
          </a:xfrm>
          <a:prstGeom prst="rect">
            <a:avLst/>
          </a:prstGeom>
          <a:noFill/>
        </p:spPr>
        <p:txBody>
          <a:bodyPr wrap="square" rtlCol="0">
            <a:spAutoFit/>
          </a:bodyPr>
          <a:lstStyle/>
          <a:p>
            <a:r>
              <a:rPr lang="fi-FI" sz="3200" dirty="0">
                <a:solidFill>
                  <a:schemeClr val="bg1"/>
                </a:solidFill>
              </a:rPr>
              <a:t>”Työmarkkinaratkaisut vaikuttavat koko yhteiskuntaan, sen rahoituspohjaan ja työllisyyteen”</a:t>
            </a:r>
          </a:p>
        </p:txBody>
      </p:sp>
    </p:spTree>
    <p:extLst>
      <p:ext uri="{BB962C8B-B14F-4D97-AF65-F5344CB8AC3E}">
        <p14:creationId xmlns:p14="http://schemas.microsoft.com/office/powerpoint/2010/main" val="2506328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C8E8BA47-69B0-4EA4-A1C2-FFCA763830FB}"/>
              </a:ext>
            </a:extLst>
          </p:cNvPr>
          <p:cNvSpPr>
            <a:spLocks noGrp="1"/>
          </p:cNvSpPr>
          <p:nvPr>
            <p:ph idx="1"/>
          </p:nvPr>
        </p:nvSpPr>
        <p:spPr/>
        <p:txBody>
          <a:bodyPr/>
          <a:lstStyle/>
          <a:p>
            <a:r>
              <a:rPr lang="fi-FI" dirty="0">
                <a:solidFill>
                  <a:schemeClr val="accent1"/>
                </a:solidFill>
              </a:rPr>
              <a:t>Kemianteollisuus</a:t>
            </a:r>
            <a:r>
              <a:rPr lang="fi-FI" dirty="0"/>
              <a:t> </a:t>
            </a:r>
            <a:r>
              <a:rPr lang="fi-FI" dirty="0">
                <a:solidFill>
                  <a:schemeClr val="tx1"/>
                </a:solidFill>
              </a:rPr>
              <a:t>neuvottelee 19 sopimusta</a:t>
            </a:r>
            <a:r>
              <a:rPr lang="fi-FI" dirty="0"/>
              <a:t>. Sopimukset päättyivät pääosin 30.11.2019</a:t>
            </a:r>
          </a:p>
          <a:p>
            <a:pPr lvl="1"/>
            <a:r>
              <a:rPr lang="fi-FI" dirty="0"/>
              <a:t>Sopimuskumppaneina mm. Teollisuusliitto, Pro ja YTN</a:t>
            </a:r>
          </a:p>
          <a:p>
            <a:pPr lvl="1"/>
            <a:r>
              <a:rPr lang="fi-FI" dirty="0"/>
              <a:t>Teollisuusliitto: sovittelussa 28.11. ja seuraavan kerran 3.12.</a:t>
            </a:r>
          </a:p>
          <a:p>
            <a:pPr lvl="1"/>
            <a:r>
              <a:rPr lang="fi-FI" dirty="0"/>
              <a:t>Pro: sovittelussa 30.11. ja 4.12.</a:t>
            </a:r>
          </a:p>
          <a:p>
            <a:pPr lvl="1"/>
            <a:r>
              <a:rPr lang="fi-FI" dirty="0"/>
              <a:t>YTN: neuvottelut käynnissä</a:t>
            </a:r>
          </a:p>
          <a:p>
            <a:endParaRPr lang="fi-FI" dirty="0"/>
          </a:p>
          <a:p>
            <a:r>
              <a:rPr lang="fi-FI" dirty="0">
                <a:solidFill>
                  <a:schemeClr val="tx2"/>
                </a:solidFill>
              </a:rPr>
              <a:t>Lakonuhka 9.</a:t>
            </a:r>
            <a:r>
              <a:rPr lang="fi-FI" dirty="0">
                <a:solidFill>
                  <a:schemeClr val="tx2"/>
                </a:solidFill>
                <a:latin typeface="Tahoma" panose="020B0604030504040204" pitchFamily="34" charset="0"/>
              </a:rPr>
              <a:t>−</a:t>
            </a:r>
            <a:r>
              <a:rPr lang="fi-FI" dirty="0">
                <a:solidFill>
                  <a:schemeClr val="tx2"/>
                </a:solidFill>
              </a:rPr>
              <a:t>11.12.2019</a:t>
            </a:r>
            <a:endParaRPr lang="fi-FI" dirty="0"/>
          </a:p>
          <a:p>
            <a:pPr lvl="1"/>
            <a:r>
              <a:rPr lang="fi-FI" dirty="0"/>
              <a:t>Poikkeuksellista ajoitukseltaan ja kattavuudeltaan</a:t>
            </a:r>
          </a:p>
          <a:p>
            <a:pPr lvl="1"/>
            <a:r>
              <a:rPr lang="fi-FI" dirty="0"/>
              <a:t>Koskee tiettyjä yrityksiä, noin 7 500 henkilöä lakon piirissä</a:t>
            </a:r>
          </a:p>
          <a:p>
            <a:pPr lvl="1"/>
            <a:r>
              <a:rPr lang="fi-FI" dirty="0"/>
              <a:t>Taloudelliset vahingot noin 160 miljoonaa</a:t>
            </a:r>
          </a:p>
          <a:p>
            <a:pPr lvl="1"/>
            <a:r>
              <a:rPr lang="fi-FI" dirty="0"/>
              <a:t>Ympäristöhaitat ja turvallisuusuhka</a:t>
            </a:r>
          </a:p>
          <a:p>
            <a:pPr lvl="1"/>
            <a:r>
              <a:rPr lang="fi-FI" dirty="0"/>
              <a:t>Asiakasvahingot, potilasturva, huoltovarmuus…</a:t>
            </a:r>
          </a:p>
          <a:p>
            <a:pPr lvl="1"/>
            <a:endParaRPr lang="fi-FI" dirty="0"/>
          </a:p>
          <a:p>
            <a:endParaRPr lang="fi-FI" dirty="0"/>
          </a:p>
        </p:txBody>
      </p:sp>
      <p:sp>
        <p:nvSpPr>
          <p:cNvPr id="3" name="Päivämäärän paikkamerkki 2">
            <a:extLst>
              <a:ext uri="{FF2B5EF4-FFF2-40B4-BE49-F238E27FC236}">
                <a16:creationId xmlns:a16="http://schemas.microsoft.com/office/drawing/2014/main" id="{42F7D778-7E67-4AFE-AE87-7389F6958D0E}"/>
              </a:ext>
            </a:extLst>
          </p:cNvPr>
          <p:cNvSpPr>
            <a:spLocks noGrp="1"/>
          </p:cNvSpPr>
          <p:nvPr>
            <p:ph type="dt" sz="half" idx="10"/>
          </p:nvPr>
        </p:nvSpPr>
        <p:spPr/>
        <p:txBody>
          <a:bodyPr/>
          <a:lstStyle/>
          <a:p>
            <a:r>
              <a:rPr lang="fi-FI"/>
              <a:t>3.12.2019</a:t>
            </a:r>
          </a:p>
        </p:txBody>
      </p:sp>
      <p:sp>
        <p:nvSpPr>
          <p:cNvPr id="4" name="Otsikko 3">
            <a:extLst>
              <a:ext uri="{FF2B5EF4-FFF2-40B4-BE49-F238E27FC236}">
                <a16:creationId xmlns:a16="http://schemas.microsoft.com/office/drawing/2014/main" id="{E36AEE00-720F-4C22-9B97-2C2733AB25C0}"/>
              </a:ext>
            </a:extLst>
          </p:cNvPr>
          <p:cNvSpPr>
            <a:spLocks noGrp="1"/>
          </p:cNvSpPr>
          <p:nvPr>
            <p:ph type="title"/>
          </p:nvPr>
        </p:nvSpPr>
        <p:spPr/>
        <p:txBody>
          <a:bodyPr/>
          <a:lstStyle/>
          <a:p>
            <a:r>
              <a:rPr lang="fi-FI" dirty="0"/>
              <a:t>Kemianteollisuuden työmarkkinaneuvottelut</a:t>
            </a:r>
            <a:br>
              <a:rPr lang="fi-FI" dirty="0"/>
            </a:br>
            <a:r>
              <a:rPr lang="fi-FI" dirty="0">
                <a:latin typeface="Tahoma" panose="020B0604030504040204" pitchFamily="34" charset="0"/>
              </a:rPr>
              <a:t>− Lakonuhasta mittavat vahingot</a:t>
            </a:r>
            <a:endParaRPr lang="fi-FI" dirty="0"/>
          </a:p>
        </p:txBody>
      </p:sp>
    </p:spTree>
    <p:extLst>
      <p:ext uri="{BB962C8B-B14F-4D97-AF65-F5344CB8AC3E}">
        <p14:creationId xmlns:p14="http://schemas.microsoft.com/office/powerpoint/2010/main" val="975635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D7FC1AE2-940E-405D-B169-6F1E2CEA5EFB}"/>
              </a:ext>
            </a:extLst>
          </p:cNvPr>
          <p:cNvSpPr>
            <a:spLocks noGrp="1"/>
          </p:cNvSpPr>
          <p:nvPr>
            <p:ph type="dt" sz="half" idx="10"/>
          </p:nvPr>
        </p:nvSpPr>
        <p:spPr/>
        <p:txBody>
          <a:bodyPr/>
          <a:lstStyle/>
          <a:p>
            <a:r>
              <a:rPr lang="fi-FI"/>
              <a:t>3.12.2019</a:t>
            </a:r>
            <a:endParaRPr lang="fi-FI" dirty="0"/>
          </a:p>
        </p:txBody>
      </p:sp>
      <p:pic>
        <p:nvPicPr>
          <p:cNvPr id="7" name="Kuva 6">
            <a:extLst>
              <a:ext uri="{FF2B5EF4-FFF2-40B4-BE49-F238E27FC236}">
                <a16:creationId xmlns:a16="http://schemas.microsoft.com/office/drawing/2014/main" id="{91081982-16B2-4D24-BC82-E343C69EEA30}"/>
              </a:ext>
            </a:extLst>
          </p:cNvPr>
          <p:cNvPicPr>
            <a:picLocks noChangeAspect="1"/>
          </p:cNvPicPr>
          <p:nvPr/>
        </p:nvPicPr>
        <p:blipFill>
          <a:blip r:embed="rId2"/>
          <a:stretch>
            <a:fillRect/>
          </a:stretch>
        </p:blipFill>
        <p:spPr>
          <a:xfrm>
            <a:off x="2999656" y="332656"/>
            <a:ext cx="6181725" cy="5667375"/>
          </a:xfrm>
          <a:prstGeom prst="rect">
            <a:avLst/>
          </a:prstGeom>
        </p:spPr>
      </p:pic>
    </p:spTree>
    <p:extLst>
      <p:ext uri="{BB962C8B-B14F-4D97-AF65-F5344CB8AC3E}">
        <p14:creationId xmlns:p14="http://schemas.microsoft.com/office/powerpoint/2010/main" val="979221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uva 8"/>
          <p:cNvPicPr>
            <a:picLocks noChangeAspect="1"/>
          </p:cNvPicPr>
          <p:nvPr/>
        </p:nvPicPr>
        <p:blipFill>
          <a:blip r:embed="rId3"/>
          <a:stretch>
            <a:fillRect/>
          </a:stretch>
        </p:blipFill>
        <p:spPr>
          <a:xfrm>
            <a:off x="8450884" y="0"/>
            <a:ext cx="3741116" cy="4106433"/>
          </a:xfrm>
          <a:prstGeom prst="rect">
            <a:avLst/>
          </a:prstGeom>
        </p:spPr>
      </p:pic>
      <p:sp>
        <p:nvSpPr>
          <p:cNvPr id="2" name="Päivämäärän paikkamerkki 1"/>
          <p:cNvSpPr>
            <a:spLocks noGrp="1"/>
          </p:cNvSpPr>
          <p:nvPr>
            <p:ph type="dt" sz="half" idx="10"/>
          </p:nvPr>
        </p:nvSpPr>
        <p:spPr>
          <a:xfrm>
            <a:off x="9408368" y="6219320"/>
            <a:ext cx="1944216" cy="180000"/>
          </a:xfrm>
        </p:spPr>
        <p:txBody>
          <a:bodyPr/>
          <a:lstStyle/>
          <a:p>
            <a:r>
              <a:rPr lang="fi-FI" sz="1800"/>
              <a:t>3.12.2019</a:t>
            </a:r>
            <a:endParaRPr lang="fi-FI" sz="1800" dirty="0"/>
          </a:p>
        </p:txBody>
      </p:sp>
      <p:pic>
        <p:nvPicPr>
          <p:cNvPr id="6" name="Kuva 5"/>
          <p:cNvPicPr>
            <a:picLocks noChangeAspect="1"/>
          </p:cNvPicPr>
          <p:nvPr/>
        </p:nvPicPr>
        <p:blipFill>
          <a:blip r:embed="rId4"/>
          <a:stretch>
            <a:fillRect/>
          </a:stretch>
        </p:blipFill>
        <p:spPr>
          <a:xfrm>
            <a:off x="4462463" y="1114425"/>
            <a:ext cx="3267075" cy="4629150"/>
          </a:xfrm>
          <a:prstGeom prst="rect">
            <a:avLst/>
          </a:prstGeom>
        </p:spPr>
      </p:pic>
    </p:spTree>
    <p:extLst>
      <p:ext uri="{BB962C8B-B14F-4D97-AF65-F5344CB8AC3E}">
        <p14:creationId xmlns:p14="http://schemas.microsoft.com/office/powerpoint/2010/main" val="2489189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altosu2\AppData\Local\Temp\wz6e22\Pallosymbolit_Rgb3_300dp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5680" y="1124744"/>
            <a:ext cx="5509344" cy="4032448"/>
          </a:xfrm>
          <a:prstGeom prst="rect">
            <a:avLst/>
          </a:prstGeom>
          <a:noFill/>
          <a:extLst>
            <a:ext uri="{909E8E84-426E-40DD-AFC4-6F175D3DCCD1}">
              <a14:hiddenFill xmlns:a14="http://schemas.microsoft.com/office/drawing/2010/main">
                <a:solidFill>
                  <a:srgbClr val="FFFFFF"/>
                </a:solidFill>
              </a14:hiddenFill>
            </a:ext>
          </a:extLst>
        </p:spPr>
      </p:pic>
      <p:sp>
        <p:nvSpPr>
          <p:cNvPr id="2" name="Päivämäärän paikkamerkki 1">
            <a:extLst>
              <a:ext uri="{FF2B5EF4-FFF2-40B4-BE49-F238E27FC236}">
                <a16:creationId xmlns:a16="http://schemas.microsoft.com/office/drawing/2014/main" id="{49440F54-F00D-4BCE-A64D-91214FF77DC6}"/>
              </a:ext>
            </a:extLst>
          </p:cNvPr>
          <p:cNvSpPr>
            <a:spLocks noGrp="1"/>
          </p:cNvSpPr>
          <p:nvPr>
            <p:ph type="dt" sz="half" idx="10"/>
          </p:nvPr>
        </p:nvSpPr>
        <p:spPr/>
        <p:txBody>
          <a:bodyPr/>
          <a:lstStyle/>
          <a:p>
            <a:r>
              <a:rPr lang="fi-FI"/>
              <a:t>3.12.2019</a:t>
            </a:r>
          </a:p>
        </p:txBody>
      </p:sp>
    </p:spTree>
    <p:extLst>
      <p:ext uri="{BB962C8B-B14F-4D97-AF65-F5344CB8AC3E}">
        <p14:creationId xmlns:p14="http://schemas.microsoft.com/office/powerpoint/2010/main" val="43455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3.12.2019</a:t>
            </a:r>
            <a:endParaRPr lang="fi-FI" dirty="0"/>
          </a:p>
        </p:txBody>
      </p:sp>
      <p:sp>
        <p:nvSpPr>
          <p:cNvPr id="5" name="Otsikko 4"/>
          <p:cNvSpPr>
            <a:spLocks noGrp="1"/>
          </p:cNvSpPr>
          <p:nvPr>
            <p:ph type="title"/>
          </p:nvPr>
        </p:nvSpPr>
        <p:spPr/>
        <p:txBody>
          <a:bodyPr/>
          <a:lstStyle/>
          <a:p>
            <a:r>
              <a:rPr lang="fi-FI" dirty="0"/>
              <a:t>Mielekästä ja mielenkiintoista työtä, jolla pelastetaan maailma</a:t>
            </a:r>
            <a:br>
              <a:rPr lang="fi-FI" dirty="0"/>
            </a:br>
            <a:endParaRPr lang="fi-FI" dirty="0"/>
          </a:p>
        </p:txBody>
      </p:sp>
      <p:pic>
        <p:nvPicPr>
          <p:cNvPr id="1026" name="Picture 2" descr="C:\Users\aaltosu2\AppData\Local\Temp\wz6e22\Pallosymbolit_Rgb3_300dp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5720" y="1988840"/>
            <a:ext cx="4481692" cy="328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174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fi-FI" sz="3200" dirty="0"/>
              <a:t>Kemianteollisuuden kasvu jatkuu!</a:t>
            </a:r>
            <a:br>
              <a:rPr lang="fi-FI" sz="3200" dirty="0"/>
            </a:br>
            <a:r>
              <a:rPr lang="fi-FI" sz="3200" dirty="0"/>
              <a:t>– Millaisen siivun haluamme tästä kasvusta?</a:t>
            </a:r>
          </a:p>
        </p:txBody>
      </p:sp>
      <p:pic>
        <p:nvPicPr>
          <p:cNvPr id="3" name="Picture 2"/>
          <p:cNvPicPr>
            <a:picLocks noChangeAspect="1"/>
          </p:cNvPicPr>
          <p:nvPr/>
        </p:nvPicPr>
        <p:blipFill>
          <a:blip r:embed="rId3"/>
          <a:stretch>
            <a:fillRect/>
          </a:stretch>
        </p:blipFill>
        <p:spPr>
          <a:xfrm>
            <a:off x="3215681" y="1420010"/>
            <a:ext cx="6076047" cy="4601278"/>
          </a:xfrm>
          <a:prstGeom prst="rect">
            <a:avLst/>
          </a:prstGeom>
        </p:spPr>
      </p:pic>
      <p:sp>
        <p:nvSpPr>
          <p:cNvPr id="2" name="Suorakulmio 1">
            <a:extLst>
              <a:ext uri="{FF2B5EF4-FFF2-40B4-BE49-F238E27FC236}">
                <a16:creationId xmlns:a16="http://schemas.microsoft.com/office/drawing/2014/main" id="{29FFBAD4-0CF7-4E67-A091-8916DC42CA56}"/>
              </a:ext>
            </a:extLst>
          </p:cNvPr>
          <p:cNvSpPr/>
          <p:nvPr/>
        </p:nvSpPr>
        <p:spPr>
          <a:xfrm>
            <a:off x="11136560" y="6453336"/>
            <a:ext cx="72008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2594019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21F93E-4858-534A-8F30-A28E56000B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6613" y="2276872"/>
            <a:ext cx="4638774" cy="1392755"/>
          </a:xfrm>
          <a:prstGeom prst="rect">
            <a:avLst/>
          </a:prstGeom>
        </p:spPr>
      </p:pic>
      <p:grpSp>
        <p:nvGrpSpPr>
          <p:cNvPr id="10" name="Ryhmä 9">
            <a:extLst>
              <a:ext uri="{FF2B5EF4-FFF2-40B4-BE49-F238E27FC236}">
                <a16:creationId xmlns:a16="http://schemas.microsoft.com/office/drawing/2014/main" id="{F02C57E9-0CD3-48A3-9FDB-A773EBBE9FBC}"/>
              </a:ext>
            </a:extLst>
          </p:cNvPr>
          <p:cNvGrpSpPr/>
          <p:nvPr/>
        </p:nvGrpSpPr>
        <p:grpSpPr>
          <a:xfrm>
            <a:off x="11280576" y="3284984"/>
            <a:ext cx="556387" cy="3145895"/>
            <a:chOff x="10775130" y="2528799"/>
            <a:chExt cx="556387" cy="3145895"/>
          </a:xfrm>
        </p:grpSpPr>
        <p:pic>
          <p:nvPicPr>
            <p:cNvPr id="11" name="Kuva 10">
              <a:extLst>
                <a:ext uri="{FF2B5EF4-FFF2-40B4-BE49-F238E27FC236}">
                  <a16:creationId xmlns:a16="http://schemas.microsoft.com/office/drawing/2014/main" id="{9B54598E-4723-43E8-92CC-CD13080A39D6}"/>
                </a:ext>
              </a:extLst>
            </p:cNvPr>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10775130" y="2528799"/>
              <a:ext cx="556387" cy="556387"/>
            </a:xfrm>
            <a:prstGeom prst="rect">
              <a:avLst/>
            </a:prstGeom>
          </p:spPr>
        </p:pic>
        <p:pic>
          <p:nvPicPr>
            <p:cNvPr id="12" name="Kuva 11">
              <a:extLst>
                <a:ext uri="{FF2B5EF4-FFF2-40B4-BE49-F238E27FC236}">
                  <a16:creationId xmlns:a16="http://schemas.microsoft.com/office/drawing/2014/main" id="{927A970C-66E1-44DC-9130-A348888C7494}"/>
                </a:ext>
              </a:extLst>
            </p:cNvPr>
            <p:cNvPicPr>
              <a:picLocks noChangeAspect="1"/>
            </p:cNvPicPr>
            <p:nvPr/>
          </p:nvPicPr>
          <p:blipFill>
            <a:blip r:embed="rId5" cstate="print">
              <a:grayscl/>
              <a:extLst>
                <a:ext uri="{28A0092B-C50C-407E-A947-70E740481C1C}">
                  <a14:useLocalDpi xmlns:a14="http://schemas.microsoft.com/office/drawing/2010/main" val="0"/>
                </a:ext>
              </a:extLst>
            </a:blip>
            <a:stretch>
              <a:fillRect/>
            </a:stretch>
          </p:blipFill>
          <p:spPr>
            <a:xfrm>
              <a:off x="10775130" y="4471625"/>
              <a:ext cx="556387" cy="556387"/>
            </a:xfrm>
            <a:prstGeom prst="rect">
              <a:avLst/>
            </a:prstGeom>
          </p:spPr>
        </p:pic>
        <p:pic>
          <p:nvPicPr>
            <p:cNvPr id="13" name="Kuva 12">
              <a:extLst>
                <a:ext uri="{FF2B5EF4-FFF2-40B4-BE49-F238E27FC236}">
                  <a16:creationId xmlns:a16="http://schemas.microsoft.com/office/drawing/2014/main" id="{1B6A45BB-8AA6-40F9-87A5-8CB4C00FFAC0}"/>
                </a:ext>
              </a:extLst>
            </p:cNvPr>
            <p:cNvPicPr>
              <a:picLocks noChangeAspect="1"/>
            </p:cNvPicPr>
            <p:nvPr/>
          </p:nvPicPr>
          <p:blipFill>
            <a:blip r:embed="rId6" cstate="print">
              <a:grayscl/>
              <a:extLst>
                <a:ext uri="{28A0092B-C50C-407E-A947-70E740481C1C}">
                  <a14:useLocalDpi xmlns:a14="http://schemas.microsoft.com/office/drawing/2010/main" val="0"/>
                </a:ext>
              </a:extLst>
            </a:blip>
            <a:stretch>
              <a:fillRect/>
            </a:stretch>
          </p:blipFill>
          <p:spPr>
            <a:xfrm>
              <a:off x="10775130" y="5118307"/>
              <a:ext cx="556387" cy="556387"/>
            </a:xfrm>
            <a:prstGeom prst="rect">
              <a:avLst/>
            </a:prstGeom>
          </p:spPr>
        </p:pic>
        <p:pic>
          <p:nvPicPr>
            <p:cNvPr id="14" name="Kuva 13">
              <a:extLst>
                <a:ext uri="{FF2B5EF4-FFF2-40B4-BE49-F238E27FC236}">
                  <a16:creationId xmlns:a16="http://schemas.microsoft.com/office/drawing/2014/main" id="{3F1CE86C-EB84-4331-9FCA-3A506D7D8A6B}"/>
                </a:ext>
              </a:extLst>
            </p:cNvPr>
            <p:cNvPicPr>
              <a:picLocks noChangeAspect="1"/>
            </p:cNvPicPr>
            <p:nvPr/>
          </p:nvPicPr>
          <p:blipFill>
            <a:blip r:embed="rId7" cstate="print">
              <a:grayscl/>
              <a:extLst>
                <a:ext uri="{28A0092B-C50C-407E-A947-70E740481C1C}">
                  <a14:useLocalDpi xmlns:a14="http://schemas.microsoft.com/office/drawing/2010/main" val="0"/>
                </a:ext>
              </a:extLst>
            </a:blip>
            <a:stretch>
              <a:fillRect/>
            </a:stretch>
          </p:blipFill>
          <p:spPr>
            <a:xfrm>
              <a:off x="10776520" y="3824943"/>
              <a:ext cx="554997" cy="554997"/>
            </a:xfrm>
            <a:prstGeom prst="rect">
              <a:avLst/>
            </a:prstGeom>
          </p:spPr>
        </p:pic>
        <p:pic>
          <p:nvPicPr>
            <p:cNvPr id="15" name="Kuva 14">
              <a:extLst>
                <a:ext uri="{FF2B5EF4-FFF2-40B4-BE49-F238E27FC236}">
                  <a16:creationId xmlns:a16="http://schemas.microsoft.com/office/drawing/2014/main" id="{193FE377-C61A-4D91-94B1-401AF24838B6}"/>
                </a:ext>
              </a:extLst>
            </p:cNvPr>
            <p:cNvPicPr>
              <a:picLocks noChangeAspect="1"/>
            </p:cNvPicPr>
            <p:nvPr/>
          </p:nvPicPr>
          <p:blipFill>
            <a:blip r:embed="rId8" cstate="print">
              <a:grayscl/>
              <a:extLst>
                <a:ext uri="{28A0092B-C50C-407E-A947-70E740481C1C}">
                  <a14:useLocalDpi xmlns:a14="http://schemas.microsoft.com/office/drawing/2010/main" val="0"/>
                </a:ext>
              </a:extLst>
            </a:blip>
            <a:stretch>
              <a:fillRect/>
            </a:stretch>
          </p:blipFill>
          <p:spPr>
            <a:xfrm>
              <a:off x="10775130" y="3176871"/>
              <a:ext cx="556387" cy="556387"/>
            </a:xfrm>
            <a:prstGeom prst="rect">
              <a:avLst/>
            </a:prstGeom>
          </p:spPr>
        </p:pic>
      </p:grpSp>
      <p:sp>
        <p:nvSpPr>
          <p:cNvPr id="2" name="Päivämäärän paikkamerkki 1">
            <a:extLst>
              <a:ext uri="{FF2B5EF4-FFF2-40B4-BE49-F238E27FC236}">
                <a16:creationId xmlns:a16="http://schemas.microsoft.com/office/drawing/2014/main" id="{BC6E5BCA-DF89-4A27-9A72-D0DB50BD93C8}"/>
              </a:ext>
            </a:extLst>
          </p:cNvPr>
          <p:cNvSpPr>
            <a:spLocks noGrp="1"/>
          </p:cNvSpPr>
          <p:nvPr>
            <p:ph type="dt" sz="half" idx="10"/>
          </p:nvPr>
        </p:nvSpPr>
        <p:spPr>
          <a:xfrm>
            <a:off x="8712168" y="6219320"/>
            <a:ext cx="2448272" cy="180000"/>
          </a:xfrm>
        </p:spPr>
        <p:txBody>
          <a:bodyPr/>
          <a:lstStyle/>
          <a:p>
            <a:r>
              <a:rPr lang="fi-FI" sz="1800"/>
              <a:t>3.12.2019</a:t>
            </a:r>
            <a:endParaRPr lang="fi-FI" sz="1800" dirty="0"/>
          </a:p>
        </p:txBody>
      </p:sp>
    </p:spTree>
    <p:extLst>
      <p:ext uri="{BB962C8B-B14F-4D97-AF65-F5344CB8AC3E}">
        <p14:creationId xmlns:p14="http://schemas.microsoft.com/office/powerpoint/2010/main" val="2552385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Ryhmä 7">
            <a:extLst>
              <a:ext uri="{FF2B5EF4-FFF2-40B4-BE49-F238E27FC236}">
                <a16:creationId xmlns:a16="http://schemas.microsoft.com/office/drawing/2014/main" id="{2357313B-4F64-418C-9828-BF2D7707EAA2}"/>
              </a:ext>
            </a:extLst>
          </p:cNvPr>
          <p:cNvGrpSpPr/>
          <p:nvPr/>
        </p:nvGrpSpPr>
        <p:grpSpPr>
          <a:xfrm>
            <a:off x="-73442" y="2083582"/>
            <a:ext cx="12137075" cy="3217626"/>
            <a:chOff x="-73442" y="2083582"/>
            <a:chExt cx="12137075" cy="3217626"/>
          </a:xfrm>
        </p:grpSpPr>
        <p:sp>
          <p:nvSpPr>
            <p:cNvPr id="33" name="Nuoli: Nuolenkärki 32">
              <a:extLst>
                <a:ext uri="{FF2B5EF4-FFF2-40B4-BE49-F238E27FC236}">
                  <a16:creationId xmlns:a16="http://schemas.microsoft.com/office/drawing/2014/main" id="{BA31A3E5-2946-403E-8453-A99C8966CBB4}"/>
                </a:ext>
              </a:extLst>
            </p:cNvPr>
            <p:cNvSpPr/>
            <p:nvPr/>
          </p:nvSpPr>
          <p:spPr>
            <a:xfrm>
              <a:off x="9352906" y="3140968"/>
              <a:ext cx="2710727" cy="1116566"/>
            </a:xfrm>
            <a:prstGeom prst="chevron">
              <a:avLst/>
            </a:prstGeom>
            <a:solidFill>
              <a:srgbClr val="488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i-FI" dirty="0">
                  <a:solidFill>
                    <a:schemeClr val="bg1"/>
                  </a:solidFill>
                  <a:latin typeface="+mj-lt"/>
                </a:rPr>
                <a:t>Tiekartan suunnitelman </a:t>
              </a:r>
            </a:p>
            <a:p>
              <a:r>
                <a:rPr lang="fi-FI" dirty="0">
                  <a:solidFill>
                    <a:schemeClr val="bg1"/>
                  </a:solidFill>
                  <a:latin typeface="+mj-lt"/>
                </a:rPr>
                <a:t>toteutus</a:t>
              </a:r>
            </a:p>
          </p:txBody>
        </p:sp>
        <p:cxnSp>
          <p:nvCxnSpPr>
            <p:cNvPr id="70" name="Suora yhdysviiva 69">
              <a:extLst>
                <a:ext uri="{FF2B5EF4-FFF2-40B4-BE49-F238E27FC236}">
                  <a16:creationId xmlns:a16="http://schemas.microsoft.com/office/drawing/2014/main" id="{C0FABF82-E61C-4442-8BD3-C9C7D9CC2D94}"/>
                </a:ext>
              </a:extLst>
            </p:cNvPr>
            <p:cNvCxnSpPr>
              <a:cxnSpLocks/>
            </p:cNvCxnSpPr>
            <p:nvPr/>
          </p:nvCxnSpPr>
          <p:spPr>
            <a:xfrm>
              <a:off x="8001237" y="2317094"/>
              <a:ext cx="0" cy="12336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1" name="Suora yhdysviiva 70">
              <a:extLst>
                <a:ext uri="{FF2B5EF4-FFF2-40B4-BE49-F238E27FC236}">
                  <a16:creationId xmlns:a16="http://schemas.microsoft.com/office/drawing/2014/main" id="{FD6A889D-66BC-4E04-BB44-B810A9780DAA}"/>
                </a:ext>
              </a:extLst>
            </p:cNvPr>
            <p:cNvCxnSpPr>
              <a:cxnSpLocks/>
            </p:cNvCxnSpPr>
            <p:nvPr/>
          </p:nvCxnSpPr>
          <p:spPr>
            <a:xfrm>
              <a:off x="8988144" y="2317094"/>
              <a:ext cx="0" cy="298411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72" name="Ryhmä 71">
              <a:extLst>
                <a:ext uri="{FF2B5EF4-FFF2-40B4-BE49-F238E27FC236}">
                  <a16:creationId xmlns:a16="http://schemas.microsoft.com/office/drawing/2014/main" id="{98D17703-AD0D-4162-A4CA-7A6A72434048}"/>
                </a:ext>
              </a:extLst>
            </p:cNvPr>
            <p:cNvGrpSpPr/>
            <p:nvPr/>
          </p:nvGrpSpPr>
          <p:grpSpPr>
            <a:xfrm>
              <a:off x="720386" y="2083582"/>
              <a:ext cx="8559307" cy="3217626"/>
              <a:chOff x="800270" y="2454518"/>
              <a:chExt cx="9396153" cy="3532214"/>
            </a:xfrm>
          </p:grpSpPr>
          <p:grpSp>
            <p:nvGrpSpPr>
              <p:cNvPr id="73" name="Ryhmä 72">
                <a:extLst>
                  <a:ext uri="{FF2B5EF4-FFF2-40B4-BE49-F238E27FC236}">
                    <a16:creationId xmlns:a16="http://schemas.microsoft.com/office/drawing/2014/main" id="{8B92A5D3-4E02-49CD-9D6A-B57CC50AE448}"/>
                  </a:ext>
                </a:extLst>
              </p:cNvPr>
              <p:cNvGrpSpPr/>
              <p:nvPr/>
            </p:nvGrpSpPr>
            <p:grpSpPr>
              <a:xfrm>
                <a:off x="800270" y="2454518"/>
                <a:ext cx="9396153" cy="3532214"/>
                <a:chOff x="816743" y="4668393"/>
                <a:chExt cx="9396153" cy="3532214"/>
              </a:xfrm>
            </p:grpSpPr>
            <p:cxnSp>
              <p:nvCxnSpPr>
                <p:cNvPr id="75" name="Suora yhdysviiva 74">
                  <a:extLst>
                    <a:ext uri="{FF2B5EF4-FFF2-40B4-BE49-F238E27FC236}">
                      <a16:creationId xmlns:a16="http://schemas.microsoft.com/office/drawing/2014/main" id="{46F49B39-AF7A-476A-AA4F-E04D23349194}"/>
                    </a:ext>
                  </a:extLst>
                </p:cNvPr>
                <p:cNvCxnSpPr>
                  <a:cxnSpLocks/>
                </p:cNvCxnSpPr>
                <p:nvPr/>
              </p:nvCxnSpPr>
              <p:spPr>
                <a:xfrm>
                  <a:off x="1102133" y="4939606"/>
                  <a:ext cx="0" cy="326100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6" name="Suora yhdysviiva 75">
                  <a:extLst>
                    <a:ext uri="{FF2B5EF4-FFF2-40B4-BE49-F238E27FC236}">
                      <a16:creationId xmlns:a16="http://schemas.microsoft.com/office/drawing/2014/main" id="{5F6639CB-412A-4288-8F34-F0A89C337B95}"/>
                    </a:ext>
                  </a:extLst>
                </p:cNvPr>
                <p:cNvCxnSpPr>
                  <a:cxnSpLocks/>
                </p:cNvCxnSpPr>
                <p:nvPr/>
              </p:nvCxnSpPr>
              <p:spPr>
                <a:xfrm flipV="1">
                  <a:off x="816743" y="4924735"/>
                  <a:ext cx="9396153" cy="14873"/>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7" name="Suora yhdysviiva 76">
                  <a:extLst>
                    <a:ext uri="{FF2B5EF4-FFF2-40B4-BE49-F238E27FC236}">
                      <a16:creationId xmlns:a16="http://schemas.microsoft.com/office/drawing/2014/main" id="{B7B977BF-DCBF-492C-B753-0C2EBCB50527}"/>
                    </a:ext>
                  </a:extLst>
                </p:cNvPr>
                <p:cNvCxnSpPr>
                  <a:cxnSpLocks/>
                </p:cNvCxnSpPr>
                <p:nvPr/>
              </p:nvCxnSpPr>
              <p:spPr>
                <a:xfrm>
                  <a:off x="2185530" y="4939606"/>
                  <a:ext cx="0" cy="13542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78" name="Tekstiruutu 9">
                  <a:extLst>
                    <a:ext uri="{FF2B5EF4-FFF2-40B4-BE49-F238E27FC236}">
                      <a16:creationId xmlns:a16="http://schemas.microsoft.com/office/drawing/2014/main" id="{F28DE438-760B-47A4-946D-C021B5633C11}"/>
                    </a:ext>
                  </a:extLst>
                </p:cNvPr>
                <p:cNvSpPr txBox="1"/>
                <p:nvPr/>
              </p:nvSpPr>
              <p:spPr>
                <a:xfrm>
                  <a:off x="1166153" y="4668393"/>
                  <a:ext cx="941764" cy="270294"/>
                </a:xfrm>
                <a:prstGeom prst="rect">
                  <a:avLst/>
                </a:prstGeom>
                <a:noFill/>
                <a:ln>
                  <a:noFill/>
                </a:ln>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000000"/>
                      </a:solidFill>
                      <a:effectLst/>
                      <a:uLnTx/>
                      <a:uFillTx/>
                      <a:latin typeface="+mj-lt"/>
                    </a:rPr>
                    <a:t>Q1/2019</a:t>
                  </a:r>
                </a:p>
              </p:txBody>
            </p:sp>
            <p:cxnSp>
              <p:nvCxnSpPr>
                <p:cNvPr id="79" name="Suora yhdysviiva 78">
                  <a:extLst>
                    <a:ext uri="{FF2B5EF4-FFF2-40B4-BE49-F238E27FC236}">
                      <a16:creationId xmlns:a16="http://schemas.microsoft.com/office/drawing/2014/main" id="{21E70471-9DBC-4574-B567-FD5D381957D0}"/>
                    </a:ext>
                  </a:extLst>
                </p:cNvPr>
                <p:cNvCxnSpPr>
                  <a:cxnSpLocks/>
                </p:cNvCxnSpPr>
                <p:nvPr/>
              </p:nvCxnSpPr>
              <p:spPr>
                <a:xfrm>
                  <a:off x="3268928" y="4939606"/>
                  <a:ext cx="0" cy="87148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0" name="Suora yhdysviiva 79">
                  <a:extLst>
                    <a:ext uri="{FF2B5EF4-FFF2-40B4-BE49-F238E27FC236}">
                      <a16:creationId xmlns:a16="http://schemas.microsoft.com/office/drawing/2014/main" id="{2AD213D8-4C54-494A-A1A9-318F30287E07}"/>
                    </a:ext>
                  </a:extLst>
                </p:cNvPr>
                <p:cNvCxnSpPr>
                  <a:cxnSpLocks/>
                </p:cNvCxnSpPr>
                <p:nvPr/>
              </p:nvCxnSpPr>
              <p:spPr>
                <a:xfrm>
                  <a:off x="4352325" y="4939606"/>
                  <a:ext cx="0" cy="13955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1" name="Suora yhdysviiva 80">
                  <a:extLst>
                    <a:ext uri="{FF2B5EF4-FFF2-40B4-BE49-F238E27FC236}">
                      <a16:creationId xmlns:a16="http://schemas.microsoft.com/office/drawing/2014/main" id="{D0DC592C-A0B8-4E06-975A-913533485C4F}"/>
                    </a:ext>
                  </a:extLst>
                </p:cNvPr>
                <p:cNvCxnSpPr>
                  <a:cxnSpLocks/>
                </p:cNvCxnSpPr>
                <p:nvPr/>
              </p:nvCxnSpPr>
              <p:spPr>
                <a:xfrm>
                  <a:off x="5435722" y="4939606"/>
                  <a:ext cx="0" cy="3261001"/>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2" name="Suora yhdysviiva 81">
                  <a:extLst>
                    <a:ext uri="{FF2B5EF4-FFF2-40B4-BE49-F238E27FC236}">
                      <a16:creationId xmlns:a16="http://schemas.microsoft.com/office/drawing/2014/main" id="{5A665A14-7079-47A2-B253-F020AD358237}"/>
                    </a:ext>
                  </a:extLst>
                </p:cNvPr>
                <p:cNvCxnSpPr>
                  <a:cxnSpLocks/>
                </p:cNvCxnSpPr>
                <p:nvPr/>
              </p:nvCxnSpPr>
              <p:spPr>
                <a:xfrm>
                  <a:off x="6519119" y="4939606"/>
                  <a:ext cx="0" cy="13542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83" name="Suora yhdysviiva 82">
                  <a:extLst>
                    <a:ext uri="{FF2B5EF4-FFF2-40B4-BE49-F238E27FC236}">
                      <a16:creationId xmlns:a16="http://schemas.microsoft.com/office/drawing/2014/main" id="{5853688C-F6C4-48D7-B03A-C5FCF709442D}"/>
                    </a:ext>
                  </a:extLst>
                </p:cNvPr>
                <p:cNvCxnSpPr>
                  <a:cxnSpLocks/>
                </p:cNvCxnSpPr>
                <p:nvPr/>
              </p:nvCxnSpPr>
              <p:spPr>
                <a:xfrm>
                  <a:off x="7602516" y="4939606"/>
                  <a:ext cx="0" cy="871484"/>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84" name="Tekstiruutu 18">
                  <a:extLst>
                    <a:ext uri="{FF2B5EF4-FFF2-40B4-BE49-F238E27FC236}">
                      <a16:creationId xmlns:a16="http://schemas.microsoft.com/office/drawing/2014/main" id="{288887DA-3D5B-4C9C-9F0B-5393E3BF49A0}"/>
                    </a:ext>
                  </a:extLst>
                </p:cNvPr>
                <p:cNvSpPr txBox="1"/>
                <p:nvPr/>
              </p:nvSpPr>
              <p:spPr>
                <a:xfrm>
                  <a:off x="2275087" y="4668393"/>
                  <a:ext cx="941764" cy="270294"/>
                </a:xfrm>
                <a:prstGeom prst="rect">
                  <a:avLst/>
                </a:prstGeom>
                <a:noFill/>
                <a:ln>
                  <a:noFill/>
                </a:ln>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000000"/>
                      </a:solidFill>
                      <a:effectLst/>
                      <a:uLnTx/>
                      <a:uFillTx/>
                      <a:latin typeface="+mj-lt"/>
                    </a:rPr>
                    <a:t>Q2/2019</a:t>
                  </a:r>
                </a:p>
              </p:txBody>
            </p:sp>
            <p:sp>
              <p:nvSpPr>
                <p:cNvPr id="85" name="Tekstiruutu 19">
                  <a:extLst>
                    <a:ext uri="{FF2B5EF4-FFF2-40B4-BE49-F238E27FC236}">
                      <a16:creationId xmlns:a16="http://schemas.microsoft.com/office/drawing/2014/main" id="{986C8587-907C-4745-AF22-2253943BF6A5}"/>
                    </a:ext>
                  </a:extLst>
                </p:cNvPr>
                <p:cNvSpPr txBox="1"/>
                <p:nvPr/>
              </p:nvSpPr>
              <p:spPr>
                <a:xfrm>
                  <a:off x="3340071" y="4668393"/>
                  <a:ext cx="941764" cy="270294"/>
                </a:xfrm>
                <a:prstGeom prst="rect">
                  <a:avLst/>
                </a:prstGeom>
                <a:noFill/>
                <a:ln>
                  <a:noFill/>
                </a:ln>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000000"/>
                      </a:solidFill>
                      <a:effectLst/>
                      <a:uLnTx/>
                      <a:uFillTx/>
                      <a:latin typeface="+mj-lt"/>
                    </a:rPr>
                    <a:t>Q3/2019</a:t>
                  </a:r>
                </a:p>
              </p:txBody>
            </p:sp>
            <p:sp>
              <p:nvSpPr>
                <p:cNvPr id="86" name="Tekstiruutu 20">
                  <a:extLst>
                    <a:ext uri="{FF2B5EF4-FFF2-40B4-BE49-F238E27FC236}">
                      <a16:creationId xmlns:a16="http://schemas.microsoft.com/office/drawing/2014/main" id="{FBF7166E-60C1-4D42-8D81-B9CC1451100D}"/>
                    </a:ext>
                  </a:extLst>
                </p:cNvPr>
                <p:cNvSpPr txBox="1"/>
                <p:nvPr/>
              </p:nvSpPr>
              <p:spPr>
                <a:xfrm>
                  <a:off x="4446574" y="4668393"/>
                  <a:ext cx="941764" cy="270294"/>
                </a:xfrm>
                <a:prstGeom prst="rect">
                  <a:avLst/>
                </a:prstGeom>
                <a:noFill/>
                <a:ln>
                  <a:noFill/>
                </a:ln>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000000"/>
                      </a:solidFill>
                      <a:effectLst/>
                      <a:uLnTx/>
                      <a:uFillTx/>
                      <a:latin typeface="+mj-lt"/>
                    </a:rPr>
                    <a:t>Q4/2019</a:t>
                  </a:r>
                </a:p>
              </p:txBody>
            </p:sp>
            <p:sp>
              <p:nvSpPr>
                <p:cNvPr id="87" name="Tekstiruutu 21">
                  <a:extLst>
                    <a:ext uri="{FF2B5EF4-FFF2-40B4-BE49-F238E27FC236}">
                      <a16:creationId xmlns:a16="http://schemas.microsoft.com/office/drawing/2014/main" id="{BFFCEE75-BD24-4C49-96DC-EADE6E47C94D}"/>
                    </a:ext>
                  </a:extLst>
                </p:cNvPr>
                <p:cNvSpPr txBox="1"/>
                <p:nvPr/>
              </p:nvSpPr>
              <p:spPr>
                <a:xfrm>
                  <a:off x="5492479" y="4668393"/>
                  <a:ext cx="941764" cy="270294"/>
                </a:xfrm>
                <a:prstGeom prst="rect">
                  <a:avLst/>
                </a:prstGeom>
                <a:noFill/>
                <a:ln>
                  <a:noFill/>
                </a:ln>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000000"/>
                      </a:solidFill>
                      <a:effectLst/>
                      <a:uLnTx/>
                      <a:uFillTx/>
                      <a:latin typeface="+mj-lt"/>
                    </a:rPr>
                    <a:t>Q1/2020</a:t>
                  </a:r>
                </a:p>
              </p:txBody>
            </p:sp>
            <p:sp>
              <p:nvSpPr>
                <p:cNvPr id="88" name="Tekstiruutu 22">
                  <a:extLst>
                    <a:ext uri="{FF2B5EF4-FFF2-40B4-BE49-F238E27FC236}">
                      <a16:creationId xmlns:a16="http://schemas.microsoft.com/office/drawing/2014/main" id="{517FB160-E879-4488-B53B-CD1E34F4CF77}"/>
                    </a:ext>
                  </a:extLst>
                </p:cNvPr>
                <p:cNvSpPr txBox="1"/>
                <p:nvPr/>
              </p:nvSpPr>
              <p:spPr>
                <a:xfrm>
                  <a:off x="6580044" y="4669812"/>
                  <a:ext cx="941764" cy="270294"/>
                </a:xfrm>
                <a:prstGeom prst="rect">
                  <a:avLst/>
                </a:prstGeom>
                <a:noFill/>
                <a:ln>
                  <a:noFill/>
                </a:ln>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000000"/>
                      </a:solidFill>
                      <a:effectLst/>
                      <a:uLnTx/>
                      <a:uFillTx/>
                      <a:latin typeface="+mj-lt"/>
                    </a:rPr>
                    <a:t>Q2/2020</a:t>
                  </a:r>
                </a:p>
              </p:txBody>
            </p:sp>
            <p:sp>
              <p:nvSpPr>
                <p:cNvPr id="89" name="Tekstiruutu 23">
                  <a:extLst>
                    <a:ext uri="{FF2B5EF4-FFF2-40B4-BE49-F238E27FC236}">
                      <a16:creationId xmlns:a16="http://schemas.microsoft.com/office/drawing/2014/main" id="{FF1B1066-BD07-4815-9938-E7B2FFC81D29}"/>
                    </a:ext>
                  </a:extLst>
                </p:cNvPr>
                <p:cNvSpPr txBox="1"/>
                <p:nvPr/>
              </p:nvSpPr>
              <p:spPr>
                <a:xfrm>
                  <a:off x="7663440" y="4668393"/>
                  <a:ext cx="941764" cy="270294"/>
                </a:xfrm>
                <a:prstGeom prst="rect">
                  <a:avLst/>
                </a:prstGeom>
                <a:noFill/>
                <a:ln>
                  <a:noFill/>
                </a:ln>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000000"/>
                      </a:solidFill>
                      <a:effectLst/>
                      <a:uLnTx/>
                      <a:uFillTx/>
                      <a:latin typeface="+mj-lt"/>
                    </a:rPr>
                    <a:t>Q3/2020</a:t>
                  </a:r>
                </a:p>
              </p:txBody>
            </p:sp>
          </p:grpSp>
          <p:sp>
            <p:nvSpPr>
              <p:cNvPr id="74" name="Tekstiruutu 22">
                <a:extLst>
                  <a:ext uri="{FF2B5EF4-FFF2-40B4-BE49-F238E27FC236}">
                    <a16:creationId xmlns:a16="http://schemas.microsoft.com/office/drawing/2014/main" id="{43DDBE4D-BBC1-4EE6-8D21-D09B95A30B5F}"/>
                  </a:ext>
                </a:extLst>
              </p:cNvPr>
              <p:cNvSpPr txBox="1"/>
              <p:nvPr/>
            </p:nvSpPr>
            <p:spPr>
              <a:xfrm>
                <a:off x="8848620" y="2462172"/>
                <a:ext cx="941764" cy="270294"/>
              </a:xfrm>
              <a:prstGeom prst="rect">
                <a:avLst/>
              </a:prstGeom>
              <a:noFill/>
              <a:ln>
                <a:noFill/>
              </a:ln>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000000"/>
                    </a:solidFill>
                    <a:effectLst/>
                    <a:uLnTx/>
                    <a:uFillTx/>
                    <a:latin typeface="+mj-lt"/>
                  </a:rPr>
                  <a:t>Q4/2020</a:t>
                </a:r>
              </a:p>
            </p:txBody>
          </p:sp>
        </p:grpSp>
        <p:sp>
          <p:nvSpPr>
            <p:cNvPr id="90" name="Suorakulmio: Pyöristetyt kulmat 89">
              <a:extLst>
                <a:ext uri="{FF2B5EF4-FFF2-40B4-BE49-F238E27FC236}">
                  <a16:creationId xmlns:a16="http://schemas.microsoft.com/office/drawing/2014/main" id="{FD09672F-AB46-4954-AA27-BCAC7412336F}"/>
                </a:ext>
              </a:extLst>
            </p:cNvPr>
            <p:cNvSpPr/>
            <p:nvPr/>
          </p:nvSpPr>
          <p:spPr>
            <a:xfrm>
              <a:off x="2828840" y="3140968"/>
              <a:ext cx="4832746" cy="350544"/>
            </a:xfrm>
            <a:prstGeom prst="roundRect">
              <a:avLst/>
            </a:prstGeom>
            <a:solidFill>
              <a:srgbClr val="4883BE"/>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FFFFFF"/>
                  </a:solidFill>
                  <a:effectLst/>
                  <a:uLnTx/>
                  <a:uFillTx/>
                  <a:latin typeface="+mj-lt"/>
                </a:rPr>
                <a:t>Teknologiaselvitys (Pöyry) = tuloksena teknologiatiekartta</a:t>
              </a:r>
            </a:p>
          </p:txBody>
        </p:sp>
        <p:sp>
          <p:nvSpPr>
            <p:cNvPr id="91" name="Suorakulmio: Pyöristetyt kulmat 90">
              <a:extLst>
                <a:ext uri="{FF2B5EF4-FFF2-40B4-BE49-F238E27FC236}">
                  <a16:creationId xmlns:a16="http://schemas.microsoft.com/office/drawing/2014/main" id="{739A4B47-AC77-4911-8C41-85FB56E9C13E}"/>
                </a:ext>
              </a:extLst>
            </p:cNvPr>
            <p:cNvSpPr/>
            <p:nvPr/>
          </p:nvSpPr>
          <p:spPr>
            <a:xfrm>
              <a:off x="-73442" y="2574400"/>
              <a:ext cx="9082255" cy="350544"/>
            </a:xfrm>
            <a:prstGeom prst="roundRect">
              <a:avLst/>
            </a:prstGeom>
            <a:solidFill>
              <a:srgbClr val="488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b="0" i="0" u="none" strike="noStrike" kern="1200" cap="none" spc="0" normalizeH="0" baseline="0" noProof="0" dirty="0">
                  <a:ln>
                    <a:noFill/>
                  </a:ln>
                  <a:solidFill>
                    <a:srgbClr val="FFFFFF"/>
                  </a:solidFill>
                  <a:effectLst/>
                  <a:uLnTx/>
                  <a:uFillTx/>
                  <a:latin typeface="+mj-lt"/>
                </a:rPr>
                <a:t>Tiekarttatyö –&gt; Q4/2020</a:t>
              </a:r>
            </a:p>
          </p:txBody>
        </p:sp>
        <p:sp>
          <p:nvSpPr>
            <p:cNvPr id="92" name="Suorakulmio: Pyöristetyt kulmat 91">
              <a:extLst>
                <a:ext uri="{FF2B5EF4-FFF2-40B4-BE49-F238E27FC236}">
                  <a16:creationId xmlns:a16="http://schemas.microsoft.com/office/drawing/2014/main" id="{CF7C7AA0-DB54-4B5F-8DD2-D32450D2C2E7}"/>
                </a:ext>
              </a:extLst>
            </p:cNvPr>
            <p:cNvSpPr/>
            <p:nvPr/>
          </p:nvSpPr>
          <p:spPr>
            <a:xfrm>
              <a:off x="3908866" y="3501008"/>
              <a:ext cx="3154051" cy="350544"/>
            </a:xfrm>
            <a:prstGeom prst="roundRect">
              <a:avLst/>
            </a:prstGeom>
            <a:solidFill>
              <a:srgbClr val="4883BE"/>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FFFFFF"/>
                  </a:solidFill>
                  <a:effectLst/>
                  <a:uLnTx/>
                  <a:uFillTx/>
                  <a:latin typeface="+mj-lt"/>
                </a:rPr>
                <a:t>Strategiset kyvykkyydet -selvitys </a:t>
              </a:r>
            </a:p>
            <a:p>
              <a:pPr marL="0" marR="0" lvl="0" indent="0"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FFFFFF"/>
                  </a:solidFill>
                  <a:effectLst/>
                  <a:uLnTx/>
                  <a:uFillTx/>
                  <a:latin typeface="+mj-lt"/>
                </a:rPr>
                <a:t>(HY &amp; LUT)</a:t>
              </a:r>
            </a:p>
          </p:txBody>
        </p:sp>
        <p:sp>
          <p:nvSpPr>
            <p:cNvPr id="93" name="Suorakulmio: Pyöristetyt kulmat 92">
              <a:extLst>
                <a:ext uri="{FF2B5EF4-FFF2-40B4-BE49-F238E27FC236}">
                  <a16:creationId xmlns:a16="http://schemas.microsoft.com/office/drawing/2014/main" id="{D509A169-5B4C-4E6A-9194-B8F0F5827F10}"/>
                </a:ext>
              </a:extLst>
            </p:cNvPr>
            <p:cNvSpPr/>
            <p:nvPr/>
          </p:nvSpPr>
          <p:spPr>
            <a:xfrm>
              <a:off x="3909660" y="3861048"/>
              <a:ext cx="3264069" cy="350544"/>
            </a:xfrm>
            <a:prstGeom prst="roundRect">
              <a:avLst/>
            </a:prstGeom>
            <a:solidFill>
              <a:srgbClr val="4883BE"/>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FFFFFF"/>
                  </a:solidFill>
                  <a:effectLst/>
                  <a:uLnTx/>
                  <a:uFillTx/>
                  <a:latin typeface="+mj-lt"/>
                </a:rPr>
                <a:t>Kestävän kehityksen liiketoimintamallit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FFFFFF"/>
                  </a:solidFill>
                  <a:effectLst/>
                  <a:uLnTx/>
                  <a:uFillTx/>
                  <a:latin typeface="+mj-lt"/>
                </a:rPr>
                <a:t>–selvitys (Sitra)</a:t>
              </a:r>
            </a:p>
          </p:txBody>
        </p:sp>
        <p:sp>
          <p:nvSpPr>
            <p:cNvPr id="94" name="Suorakulmio: Pyöristetyt kulmat 93">
              <a:extLst>
                <a:ext uri="{FF2B5EF4-FFF2-40B4-BE49-F238E27FC236}">
                  <a16:creationId xmlns:a16="http://schemas.microsoft.com/office/drawing/2014/main" id="{EA0B7A49-F046-44D4-88FF-4BD35DC820F7}"/>
                </a:ext>
              </a:extLst>
            </p:cNvPr>
            <p:cNvSpPr/>
            <p:nvPr/>
          </p:nvSpPr>
          <p:spPr>
            <a:xfrm>
              <a:off x="6913348" y="3140968"/>
              <a:ext cx="2277162" cy="1119163"/>
            </a:xfrm>
            <a:prstGeom prst="roundRect">
              <a:avLst/>
            </a:prstGeom>
            <a:gradFill flip="none" rotWithShape="1">
              <a:gsLst>
                <a:gs pos="0">
                  <a:srgbClr val="4883BE">
                    <a:shade val="30000"/>
                    <a:satMod val="115000"/>
                  </a:srgbClr>
                </a:gs>
                <a:gs pos="50000">
                  <a:srgbClr val="4883BE">
                    <a:shade val="67500"/>
                    <a:satMod val="115000"/>
                  </a:srgbClr>
                </a:gs>
                <a:gs pos="100000">
                  <a:srgbClr val="4883BE">
                    <a:shade val="100000"/>
                    <a:satMod val="115000"/>
                  </a:srgbClr>
                </a:gs>
              </a:gsLst>
              <a:lin ang="0" scaled="1"/>
              <a:tileRect/>
            </a:gradFill>
            <a:ln>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FFFFFF"/>
                  </a:solidFill>
                  <a:effectLst/>
                  <a:uLnTx/>
                  <a:uFillTx/>
                  <a:latin typeface="+mj-lt"/>
                </a:rPr>
                <a:t>KT </a:t>
              </a:r>
              <a:r>
                <a:rPr lang="fi-FI" sz="1000" dirty="0">
                  <a:solidFill>
                    <a:srgbClr val="FFFFFF"/>
                  </a:solidFill>
                  <a:latin typeface="+mj-lt"/>
                </a:rPr>
                <a:t>lopullinen synteesi:</a:t>
              </a:r>
              <a:r>
                <a:rPr kumimoji="0" lang="fi-FI" sz="1000" b="0" i="0" u="none" strike="noStrike" kern="1200" cap="none" spc="0" normalizeH="0" baseline="0" noProof="0" dirty="0">
                  <a:ln>
                    <a:noFill/>
                  </a:ln>
                  <a:solidFill>
                    <a:srgbClr val="FFFFFF"/>
                  </a:solidFill>
                  <a:effectLst/>
                  <a:uLnTx/>
                  <a:uFillTx/>
                  <a:latin typeface="+mj-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fi-FI" sz="1000" dirty="0">
                  <a:solidFill>
                    <a:srgbClr val="FFFFFF"/>
                  </a:solidFill>
                  <a:latin typeface="+mj-lt"/>
                </a:rPr>
                <a:t>yhteenveto</a:t>
              </a:r>
              <a:r>
                <a:rPr kumimoji="0" lang="fi-FI" sz="1000" b="0" i="0" u="none" strike="noStrike" kern="1200" cap="none" spc="0" normalizeH="0" baseline="0" noProof="0" dirty="0">
                  <a:ln>
                    <a:noFill/>
                  </a:ln>
                  <a:solidFill>
                    <a:srgbClr val="FFFFFF"/>
                  </a:solidFill>
                  <a:effectLst/>
                  <a:uLnTx/>
                  <a:uFillTx/>
                  <a:latin typeface="+mj-lt"/>
                </a:rPr>
                <a:t> kolmen selvitystyön tuloksista ja sidosryhmä- yhteistyön </a:t>
              </a:r>
              <a:r>
                <a:rPr lang="fi-FI" sz="1000" dirty="0">
                  <a:solidFill>
                    <a:srgbClr val="FFFFFF"/>
                  </a:solidFill>
                  <a:latin typeface="+mj-lt"/>
                </a:rPr>
                <a:t>s</a:t>
              </a:r>
              <a:r>
                <a:rPr kumimoji="0" lang="fi-FI" sz="1000" b="0" i="0" u="none" strike="noStrike" kern="1200" cap="none" spc="0" normalizeH="0" baseline="0" noProof="0" dirty="0" err="1">
                  <a:ln>
                    <a:noFill/>
                  </a:ln>
                  <a:solidFill>
                    <a:srgbClr val="FFFFFF"/>
                  </a:solidFill>
                  <a:effectLst/>
                  <a:uLnTx/>
                  <a:uFillTx/>
                  <a:latin typeface="+mj-lt"/>
                </a:rPr>
                <a:t>yötteestä</a:t>
              </a:r>
              <a:r>
                <a:rPr kumimoji="0" lang="fi-FI" sz="1000" b="0" i="0" u="none" strike="noStrike" kern="1200" cap="none" spc="0" normalizeH="0" baseline="0" noProof="0" dirty="0">
                  <a:ln>
                    <a:noFill/>
                  </a:ln>
                  <a:solidFill>
                    <a:srgbClr val="FFFFFF"/>
                  </a:solidFill>
                  <a:effectLst/>
                  <a:uLnTx/>
                  <a:uFillTx/>
                  <a:latin typeface="+mj-lt"/>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00" b="0" i="0" u="none" strike="noStrike" kern="1200" cap="none" spc="0" normalizeH="0" baseline="0" noProof="0" dirty="0">
                <a:ln>
                  <a:noFill/>
                </a:ln>
                <a:solidFill>
                  <a:srgbClr val="FFFFFF"/>
                </a:solidFill>
                <a:effectLst/>
                <a:uLnTx/>
                <a:uFillTx/>
                <a:latin typeface="+mj-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FFFFFF"/>
                  </a:solidFill>
                  <a:effectLst/>
                  <a:uLnTx/>
                  <a:uFillTx/>
                  <a:latin typeface="+mj-lt"/>
                </a:rPr>
                <a:t>Jäsenyritystyöpajat ja tulosten yhteensovittaminen</a:t>
              </a:r>
            </a:p>
          </p:txBody>
        </p:sp>
        <p:sp>
          <p:nvSpPr>
            <p:cNvPr id="95" name="Suorakulmio: Pyöristetyt kulmat 94">
              <a:extLst>
                <a:ext uri="{FF2B5EF4-FFF2-40B4-BE49-F238E27FC236}">
                  <a16:creationId xmlns:a16="http://schemas.microsoft.com/office/drawing/2014/main" id="{D483BF55-5772-4B80-ACA4-9CFCEE6F89F7}"/>
                </a:ext>
              </a:extLst>
            </p:cNvPr>
            <p:cNvSpPr/>
            <p:nvPr/>
          </p:nvSpPr>
          <p:spPr>
            <a:xfrm>
              <a:off x="8911398" y="3140968"/>
              <a:ext cx="883016" cy="1119163"/>
            </a:xfrm>
            <a:prstGeom prst="roundRect">
              <a:avLst/>
            </a:prstGeom>
            <a:solidFill>
              <a:srgbClr val="4883BE"/>
            </a:solidFill>
            <a:ln>
              <a:solidFill>
                <a:schemeClr val="bg2">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FFFFFF"/>
                  </a:solidFill>
                  <a:effectLst/>
                  <a:uLnTx/>
                  <a:uFillTx/>
                  <a:latin typeface="+mj-lt"/>
                </a:rPr>
                <a:t>Hiili-neutraali kemia 2045 tiekartta valmis</a:t>
              </a:r>
            </a:p>
          </p:txBody>
        </p:sp>
      </p:grpSp>
      <p:sp>
        <p:nvSpPr>
          <p:cNvPr id="32" name="Otsikko 5">
            <a:extLst>
              <a:ext uri="{FF2B5EF4-FFF2-40B4-BE49-F238E27FC236}">
                <a16:creationId xmlns:a16="http://schemas.microsoft.com/office/drawing/2014/main" id="{5305F90C-5B3F-4390-BDF4-C68634E9A081}"/>
              </a:ext>
            </a:extLst>
          </p:cNvPr>
          <p:cNvSpPr>
            <a:spLocks noGrp="1"/>
          </p:cNvSpPr>
          <p:nvPr>
            <p:ph type="title"/>
          </p:nvPr>
        </p:nvSpPr>
        <p:spPr>
          <a:xfrm>
            <a:off x="774000" y="720000"/>
            <a:ext cx="10618100" cy="900000"/>
          </a:xfrm>
        </p:spPr>
        <p:txBody>
          <a:bodyPr/>
          <a:lstStyle/>
          <a:p>
            <a:r>
              <a:rPr lang="fi-FI" dirty="0"/>
              <a:t>Tiekarttatyö on käynnissä</a:t>
            </a:r>
          </a:p>
        </p:txBody>
      </p:sp>
      <p:pic>
        <p:nvPicPr>
          <p:cNvPr id="5" name="Kuva 4">
            <a:extLst>
              <a:ext uri="{FF2B5EF4-FFF2-40B4-BE49-F238E27FC236}">
                <a16:creationId xmlns:a16="http://schemas.microsoft.com/office/drawing/2014/main" id="{9AC670D3-58EA-4C87-A26A-AC1BA8187B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7519" y="5817565"/>
            <a:ext cx="2220334" cy="640869"/>
          </a:xfrm>
          <a:prstGeom prst="rect">
            <a:avLst/>
          </a:prstGeom>
        </p:spPr>
      </p:pic>
      <p:sp>
        <p:nvSpPr>
          <p:cNvPr id="39" name="Tekstiruutu 22">
            <a:extLst>
              <a:ext uri="{FF2B5EF4-FFF2-40B4-BE49-F238E27FC236}">
                <a16:creationId xmlns:a16="http://schemas.microsoft.com/office/drawing/2014/main" id="{52895AA3-02AC-44ED-A86D-C79AF1BF5ACD}"/>
              </a:ext>
            </a:extLst>
          </p:cNvPr>
          <p:cNvSpPr txBox="1"/>
          <p:nvPr/>
        </p:nvSpPr>
        <p:spPr>
          <a:xfrm>
            <a:off x="9120336" y="2084419"/>
            <a:ext cx="857888" cy="246221"/>
          </a:xfrm>
          <a:prstGeom prst="rect">
            <a:avLst/>
          </a:prstGeom>
          <a:noFill/>
          <a:ln>
            <a:noFill/>
          </a:ln>
        </p:spPr>
        <p:txBody>
          <a:bodyPr wrap="square" rtlCol="0">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dirty="0">
                <a:ln>
                  <a:noFill/>
                </a:ln>
                <a:solidFill>
                  <a:srgbClr val="000000"/>
                </a:solidFill>
                <a:effectLst/>
                <a:uLnTx/>
                <a:uFillTx/>
                <a:latin typeface="+mj-lt"/>
              </a:rPr>
              <a:t>Q1/2021</a:t>
            </a:r>
          </a:p>
        </p:txBody>
      </p:sp>
      <p:sp>
        <p:nvSpPr>
          <p:cNvPr id="2" name="Päivämäärän paikkamerkki 1">
            <a:extLst>
              <a:ext uri="{FF2B5EF4-FFF2-40B4-BE49-F238E27FC236}">
                <a16:creationId xmlns:a16="http://schemas.microsoft.com/office/drawing/2014/main" id="{E57A8C20-B333-4131-B399-F1248A81F42F}"/>
              </a:ext>
            </a:extLst>
          </p:cNvPr>
          <p:cNvSpPr>
            <a:spLocks noGrp="1"/>
          </p:cNvSpPr>
          <p:nvPr>
            <p:ph type="dt" sz="half" idx="10"/>
          </p:nvPr>
        </p:nvSpPr>
        <p:spPr/>
        <p:txBody>
          <a:bodyPr/>
          <a:lstStyle/>
          <a:p>
            <a:r>
              <a:rPr lang="fi-FI"/>
              <a:t>3.12.2019</a:t>
            </a:r>
          </a:p>
        </p:txBody>
      </p:sp>
    </p:spTree>
    <p:extLst>
      <p:ext uri="{BB962C8B-B14F-4D97-AF65-F5344CB8AC3E}">
        <p14:creationId xmlns:p14="http://schemas.microsoft.com/office/powerpoint/2010/main" val="4290285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
            <a:extLst>
              <a:ext uri="{FF2B5EF4-FFF2-40B4-BE49-F238E27FC236}">
                <a16:creationId xmlns:a16="http://schemas.microsoft.com/office/drawing/2014/main" id="{C080EF4F-AFC5-4007-99DE-459520D8FC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8916" y="2519149"/>
            <a:ext cx="873183" cy="262167"/>
          </a:xfrm>
          <a:prstGeom prst="rect">
            <a:avLst/>
          </a:prstGeom>
        </p:spPr>
      </p:pic>
      <p:sp>
        <p:nvSpPr>
          <p:cNvPr id="51" name="Nuoli: Taipunut 50">
            <a:extLst>
              <a:ext uri="{FF2B5EF4-FFF2-40B4-BE49-F238E27FC236}">
                <a16:creationId xmlns:a16="http://schemas.microsoft.com/office/drawing/2014/main" id="{909E6ABF-EEF9-4BAA-99CA-2651F76D7919}"/>
              </a:ext>
            </a:extLst>
          </p:cNvPr>
          <p:cNvSpPr/>
          <p:nvPr/>
        </p:nvSpPr>
        <p:spPr>
          <a:xfrm flipV="1">
            <a:off x="889209" y="3577004"/>
            <a:ext cx="465851" cy="1940227"/>
          </a:xfrm>
          <a:prstGeom prst="bentArrow">
            <a:avLst/>
          </a:prstGeom>
          <a:solidFill>
            <a:srgbClr val="CB5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4883BE"/>
              </a:solidFill>
              <a:effectLst/>
              <a:uLnTx/>
              <a:uFillTx/>
              <a:latin typeface="Tahoma"/>
              <a:ea typeface="+mn-ea"/>
              <a:cs typeface="+mn-cs"/>
            </a:endParaRPr>
          </a:p>
        </p:txBody>
      </p:sp>
      <p:sp>
        <p:nvSpPr>
          <p:cNvPr id="6" name="Otsikko 5">
            <a:extLst>
              <a:ext uri="{FF2B5EF4-FFF2-40B4-BE49-F238E27FC236}">
                <a16:creationId xmlns:a16="http://schemas.microsoft.com/office/drawing/2014/main" id="{E7D72F1B-D276-4685-B1A8-B17BD2A1013F}"/>
              </a:ext>
            </a:extLst>
          </p:cNvPr>
          <p:cNvSpPr>
            <a:spLocks noGrp="1"/>
          </p:cNvSpPr>
          <p:nvPr>
            <p:ph type="title"/>
          </p:nvPr>
        </p:nvSpPr>
        <p:spPr/>
        <p:txBody>
          <a:bodyPr/>
          <a:lstStyle/>
          <a:p>
            <a:r>
              <a:rPr lang="fi-FI" dirty="0"/>
              <a:t>2045 on lähempänä kuin kuvitellaan</a:t>
            </a:r>
            <a:br>
              <a:rPr lang="fi-FI" dirty="0"/>
            </a:br>
            <a:r>
              <a:rPr lang="fi-FI" dirty="0"/>
              <a:t>1 investointisykli – 2 innovaatiosykliä – 5 huoltosykliä</a:t>
            </a:r>
          </a:p>
        </p:txBody>
      </p:sp>
      <p:grpSp>
        <p:nvGrpSpPr>
          <p:cNvPr id="34" name="Ryhmä 33">
            <a:extLst>
              <a:ext uri="{FF2B5EF4-FFF2-40B4-BE49-F238E27FC236}">
                <a16:creationId xmlns:a16="http://schemas.microsoft.com/office/drawing/2014/main" id="{5C79983C-9348-47D2-9E20-44FF93113D35}"/>
              </a:ext>
            </a:extLst>
          </p:cNvPr>
          <p:cNvGrpSpPr/>
          <p:nvPr/>
        </p:nvGrpSpPr>
        <p:grpSpPr>
          <a:xfrm>
            <a:off x="551384" y="2060848"/>
            <a:ext cx="9854142" cy="2448272"/>
            <a:chOff x="634346" y="4668393"/>
            <a:chExt cx="7439051" cy="2448272"/>
          </a:xfrm>
        </p:grpSpPr>
        <p:cxnSp>
          <p:nvCxnSpPr>
            <p:cNvPr id="8" name="Suora yhdysviiva 7">
              <a:extLst>
                <a:ext uri="{FF2B5EF4-FFF2-40B4-BE49-F238E27FC236}">
                  <a16:creationId xmlns:a16="http://schemas.microsoft.com/office/drawing/2014/main" id="{AB3285B7-FD92-430C-849C-F299A63C2548}"/>
                </a:ext>
              </a:extLst>
            </p:cNvPr>
            <p:cNvCxnSpPr>
              <a:cxnSpLocks/>
            </p:cNvCxnSpPr>
            <p:nvPr/>
          </p:nvCxnSpPr>
          <p:spPr>
            <a:xfrm>
              <a:off x="1102133" y="4939606"/>
              <a:ext cx="0" cy="2177059"/>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 name="Suora yhdysviiva 6">
              <a:extLst>
                <a:ext uri="{FF2B5EF4-FFF2-40B4-BE49-F238E27FC236}">
                  <a16:creationId xmlns:a16="http://schemas.microsoft.com/office/drawing/2014/main" id="{716AAD31-214D-41F7-B6ED-9D463D9BFE31}"/>
                </a:ext>
              </a:extLst>
            </p:cNvPr>
            <p:cNvCxnSpPr>
              <a:cxnSpLocks/>
            </p:cNvCxnSpPr>
            <p:nvPr/>
          </p:nvCxnSpPr>
          <p:spPr>
            <a:xfrm flipV="1">
              <a:off x="816743" y="4928402"/>
              <a:ext cx="7079457" cy="1120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9" name="Suora yhdysviiva 8">
              <a:extLst>
                <a:ext uri="{FF2B5EF4-FFF2-40B4-BE49-F238E27FC236}">
                  <a16:creationId xmlns:a16="http://schemas.microsoft.com/office/drawing/2014/main" id="{6D2D86AE-284E-4A7D-A802-BF321D8E1032}"/>
                </a:ext>
              </a:extLst>
            </p:cNvPr>
            <p:cNvCxnSpPr>
              <a:cxnSpLocks/>
            </p:cNvCxnSpPr>
            <p:nvPr/>
          </p:nvCxnSpPr>
          <p:spPr>
            <a:xfrm>
              <a:off x="2185530" y="4939606"/>
              <a:ext cx="0" cy="13542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Tekstiruutu 9">
              <a:extLst>
                <a:ext uri="{FF2B5EF4-FFF2-40B4-BE49-F238E27FC236}">
                  <a16:creationId xmlns:a16="http://schemas.microsoft.com/office/drawing/2014/main" id="{34235B75-3FDB-4532-B91D-0C9D0E31DAAF}"/>
                </a:ext>
              </a:extLst>
            </p:cNvPr>
            <p:cNvSpPr txBox="1"/>
            <p:nvPr/>
          </p:nvSpPr>
          <p:spPr>
            <a:xfrm>
              <a:off x="634346" y="4668393"/>
              <a:ext cx="941764" cy="26047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Tahoma"/>
                  <a:ea typeface="+mn-ea"/>
                  <a:cs typeface="+mn-cs"/>
                </a:rPr>
                <a:t>2020</a:t>
              </a:r>
            </a:p>
          </p:txBody>
        </p:sp>
        <p:cxnSp>
          <p:nvCxnSpPr>
            <p:cNvPr id="11" name="Suora yhdysviiva 10">
              <a:extLst>
                <a:ext uri="{FF2B5EF4-FFF2-40B4-BE49-F238E27FC236}">
                  <a16:creationId xmlns:a16="http://schemas.microsoft.com/office/drawing/2014/main" id="{E15F45C6-4A8C-4984-8E9E-05A134FB872F}"/>
                </a:ext>
              </a:extLst>
            </p:cNvPr>
            <p:cNvCxnSpPr>
              <a:cxnSpLocks/>
            </p:cNvCxnSpPr>
            <p:nvPr/>
          </p:nvCxnSpPr>
          <p:spPr>
            <a:xfrm>
              <a:off x="3268928" y="4939606"/>
              <a:ext cx="0" cy="2177059"/>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 name="Suora yhdysviiva 11">
              <a:extLst>
                <a:ext uri="{FF2B5EF4-FFF2-40B4-BE49-F238E27FC236}">
                  <a16:creationId xmlns:a16="http://schemas.microsoft.com/office/drawing/2014/main" id="{BD050781-0539-416E-AB3F-8735DCA8AB53}"/>
                </a:ext>
              </a:extLst>
            </p:cNvPr>
            <p:cNvCxnSpPr>
              <a:cxnSpLocks/>
            </p:cNvCxnSpPr>
            <p:nvPr/>
          </p:nvCxnSpPr>
          <p:spPr>
            <a:xfrm>
              <a:off x="4352325" y="4939606"/>
              <a:ext cx="0" cy="139558"/>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3" name="Suora yhdysviiva 12">
              <a:extLst>
                <a:ext uri="{FF2B5EF4-FFF2-40B4-BE49-F238E27FC236}">
                  <a16:creationId xmlns:a16="http://schemas.microsoft.com/office/drawing/2014/main" id="{946C6B1A-57F6-4DD3-8A4C-913B12872DB1}"/>
                </a:ext>
              </a:extLst>
            </p:cNvPr>
            <p:cNvCxnSpPr>
              <a:cxnSpLocks/>
            </p:cNvCxnSpPr>
            <p:nvPr/>
          </p:nvCxnSpPr>
          <p:spPr>
            <a:xfrm>
              <a:off x="5435722" y="4939606"/>
              <a:ext cx="0" cy="2177059"/>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4" name="Suora yhdysviiva 13">
              <a:extLst>
                <a:ext uri="{FF2B5EF4-FFF2-40B4-BE49-F238E27FC236}">
                  <a16:creationId xmlns:a16="http://schemas.microsoft.com/office/drawing/2014/main" id="{172CEF4E-2A7A-49D5-98A5-6EDCC49A572B}"/>
                </a:ext>
              </a:extLst>
            </p:cNvPr>
            <p:cNvCxnSpPr>
              <a:cxnSpLocks/>
            </p:cNvCxnSpPr>
            <p:nvPr/>
          </p:nvCxnSpPr>
          <p:spPr>
            <a:xfrm>
              <a:off x="6519119" y="4939606"/>
              <a:ext cx="0" cy="135425"/>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 name="Suora yhdysviiva 14">
              <a:extLst>
                <a:ext uri="{FF2B5EF4-FFF2-40B4-BE49-F238E27FC236}">
                  <a16:creationId xmlns:a16="http://schemas.microsoft.com/office/drawing/2014/main" id="{7CC0BF07-16CB-487A-B125-8BAA940600D1}"/>
                </a:ext>
              </a:extLst>
            </p:cNvPr>
            <p:cNvCxnSpPr>
              <a:cxnSpLocks/>
            </p:cNvCxnSpPr>
            <p:nvPr/>
          </p:nvCxnSpPr>
          <p:spPr>
            <a:xfrm>
              <a:off x="7602516" y="4939606"/>
              <a:ext cx="0" cy="2177059"/>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19" name="Tekstiruutu 18">
              <a:extLst>
                <a:ext uri="{FF2B5EF4-FFF2-40B4-BE49-F238E27FC236}">
                  <a16:creationId xmlns:a16="http://schemas.microsoft.com/office/drawing/2014/main" id="{0BDA2CB3-3CF8-4244-A426-6B9506EDA91F}"/>
                </a:ext>
              </a:extLst>
            </p:cNvPr>
            <p:cNvSpPr txBox="1"/>
            <p:nvPr/>
          </p:nvSpPr>
          <p:spPr>
            <a:xfrm>
              <a:off x="1743280" y="4668393"/>
              <a:ext cx="941764" cy="26047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Tahoma"/>
                  <a:ea typeface="+mn-ea"/>
                  <a:cs typeface="+mn-cs"/>
                </a:rPr>
                <a:t>2025</a:t>
              </a:r>
            </a:p>
          </p:txBody>
        </p:sp>
        <p:sp>
          <p:nvSpPr>
            <p:cNvPr id="20" name="Tekstiruutu 19">
              <a:extLst>
                <a:ext uri="{FF2B5EF4-FFF2-40B4-BE49-F238E27FC236}">
                  <a16:creationId xmlns:a16="http://schemas.microsoft.com/office/drawing/2014/main" id="{44D845D2-92EC-4C50-9460-CEFDEBAA6FD3}"/>
                </a:ext>
              </a:extLst>
            </p:cNvPr>
            <p:cNvSpPr txBox="1"/>
            <p:nvPr/>
          </p:nvSpPr>
          <p:spPr>
            <a:xfrm>
              <a:off x="2808264" y="4668393"/>
              <a:ext cx="941764" cy="26047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Tahoma"/>
                  <a:ea typeface="+mn-ea"/>
                  <a:cs typeface="+mn-cs"/>
                </a:rPr>
                <a:t>2030</a:t>
              </a:r>
            </a:p>
          </p:txBody>
        </p:sp>
        <p:sp>
          <p:nvSpPr>
            <p:cNvPr id="21" name="Tekstiruutu 20">
              <a:extLst>
                <a:ext uri="{FF2B5EF4-FFF2-40B4-BE49-F238E27FC236}">
                  <a16:creationId xmlns:a16="http://schemas.microsoft.com/office/drawing/2014/main" id="{E6FF223E-261B-4745-B2A6-DB9B0260A7E4}"/>
                </a:ext>
              </a:extLst>
            </p:cNvPr>
            <p:cNvSpPr txBox="1"/>
            <p:nvPr/>
          </p:nvSpPr>
          <p:spPr>
            <a:xfrm>
              <a:off x="3914767" y="4668393"/>
              <a:ext cx="941764" cy="26047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Tahoma"/>
                  <a:ea typeface="+mn-ea"/>
                  <a:cs typeface="+mn-cs"/>
                </a:rPr>
                <a:t>2035</a:t>
              </a:r>
            </a:p>
          </p:txBody>
        </p:sp>
        <p:sp>
          <p:nvSpPr>
            <p:cNvPr id="22" name="Tekstiruutu 21">
              <a:extLst>
                <a:ext uri="{FF2B5EF4-FFF2-40B4-BE49-F238E27FC236}">
                  <a16:creationId xmlns:a16="http://schemas.microsoft.com/office/drawing/2014/main" id="{9F502BA6-DF81-4E2A-A1DA-D06D3BF41D48}"/>
                </a:ext>
              </a:extLst>
            </p:cNvPr>
            <p:cNvSpPr txBox="1"/>
            <p:nvPr/>
          </p:nvSpPr>
          <p:spPr>
            <a:xfrm>
              <a:off x="4960672" y="4668393"/>
              <a:ext cx="941764" cy="26047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Tahoma"/>
                  <a:ea typeface="+mn-ea"/>
                  <a:cs typeface="+mn-cs"/>
                </a:rPr>
                <a:t>2040</a:t>
              </a:r>
            </a:p>
          </p:txBody>
        </p:sp>
        <p:sp>
          <p:nvSpPr>
            <p:cNvPr id="23" name="Tekstiruutu 22">
              <a:extLst>
                <a:ext uri="{FF2B5EF4-FFF2-40B4-BE49-F238E27FC236}">
                  <a16:creationId xmlns:a16="http://schemas.microsoft.com/office/drawing/2014/main" id="{258D11BA-4672-4838-803C-B524B735EBD4}"/>
                </a:ext>
              </a:extLst>
            </p:cNvPr>
            <p:cNvSpPr txBox="1"/>
            <p:nvPr/>
          </p:nvSpPr>
          <p:spPr>
            <a:xfrm>
              <a:off x="6048237" y="4669812"/>
              <a:ext cx="941764" cy="26047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Tahoma"/>
                  <a:ea typeface="+mn-ea"/>
                  <a:cs typeface="+mn-cs"/>
                </a:rPr>
                <a:t>2045</a:t>
              </a:r>
            </a:p>
          </p:txBody>
        </p:sp>
        <p:sp>
          <p:nvSpPr>
            <p:cNvPr id="24" name="Tekstiruutu 23">
              <a:extLst>
                <a:ext uri="{FF2B5EF4-FFF2-40B4-BE49-F238E27FC236}">
                  <a16:creationId xmlns:a16="http://schemas.microsoft.com/office/drawing/2014/main" id="{511C9483-3547-4F17-AB61-7F7EC7663292}"/>
                </a:ext>
              </a:extLst>
            </p:cNvPr>
            <p:cNvSpPr txBox="1"/>
            <p:nvPr/>
          </p:nvSpPr>
          <p:spPr>
            <a:xfrm>
              <a:off x="7131633" y="4668393"/>
              <a:ext cx="941764" cy="260474"/>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Tahoma"/>
                  <a:ea typeface="+mn-ea"/>
                  <a:cs typeface="+mn-cs"/>
                </a:rPr>
                <a:t>2050</a:t>
              </a:r>
            </a:p>
          </p:txBody>
        </p:sp>
      </p:grpSp>
      <p:sp>
        <p:nvSpPr>
          <p:cNvPr id="36" name="Suorakulmio: Pyöristetyt kulmat 35">
            <a:extLst>
              <a:ext uri="{FF2B5EF4-FFF2-40B4-BE49-F238E27FC236}">
                <a16:creationId xmlns:a16="http://schemas.microsoft.com/office/drawing/2014/main" id="{9247BE78-47C3-4877-9C42-0F4DD208B32B}"/>
              </a:ext>
            </a:extLst>
          </p:cNvPr>
          <p:cNvSpPr/>
          <p:nvPr/>
        </p:nvSpPr>
        <p:spPr>
          <a:xfrm>
            <a:off x="793011" y="3340196"/>
            <a:ext cx="3753486" cy="384817"/>
          </a:xfrm>
          <a:prstGeom prst="roundRect">
            <a:avLst/>
          </a:prstGeom>
          <a:solidFill>
            <a:srgbClr val="CB542C"/>
          </a:solidFill>
          <a:ln>
            <a:solidFill>
              <a:srgbClr val="0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FFFFFF"/>
                </a:solidFill>
                <a:effectLst/>
                <a:uLnTx/>
                <a:uFillTx/>
                <a:latin typeface="Tahoma"/>
                <a:ea typeface="+mn-ea"/>
                <a:cs typeface="+mn-cs"/>
              </a:rPr>
              <a:t>Innovaatiosykli 1</a:t>
            </a:r>
          </a:p>
        </p:txBody>
      </p:sp>
      <p:sp>
        <p:nvSpPr>
          <p:cNvPr id="37" name="Suorakulmio: Pyöristetyt kulmat 36">
            <a:extLst>
              <a:ext uri="{FF2B5EF4-FFF2-40B4-BE49-F238E27FC236}">
                <a16:creationId xmlns:a16="http://schemas.microsoft.com/office/drawing/2014/main" id="{9437848B-3BCF-489D-BA90-5465A44AB293}"/>
              </a:ext>
            </a:extLst>
          </p:cNvPr>
          <p:cNvSpPr/>
          <p:nvPr/>
        </p:nvSpPr>
        <p:spPr>
          <a:xfrm>
            <a:off x="4642695" y="3346290"/>
            <a:ext cx="3703947" cy="384817"/>
          </a:xfrm>
          <a:prstGeom prst="roundRect">
            <a:avLst/>
          </a:prstGeom>
          <a:solidFill>
            <a:srgbClr val="CB5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FFFFFF"/>
                </a:solidFill>
                <a:effectLst/>
                <a:uLnTx/>
                <a:uFillTx/>
                <a:latin typeface="Tahoma"/>
                <a:ea typeface="+mn-ea"/>
                <a:cs typeface="+mn-cs"/>
              </a:rPr>
              <a:t>Innovaatiosykli 2</a:t>
            </a:r>
          </a:p>
        </p:txBody>
      </p:sp>
      <p:sp>
        <p:nvSpPr>
          <p:cNvPr id="38" name="Suorakulmio: Pyöristetyt kulmat 37">
            <a:extLst>
              <a:ext uri="{FF2B5EF4-FFF2-40B4-BE49-F238E27FC236}">
                <a16:creationId xmlns:a16="http://schemas.microsoft.com/office/drawing/2014/main" id="{8AF28280-EC8F-4382-8320-C8FD97E1F05F}"/>
              </a:ext>
            </a:extLst>
          </p:cNvPr>
          <p:cNvSpPr/>
          <p:nvPr/>
        </p:nvSpPr>
        <p:spPr>
          <a:xfrm>
            <a:off x="1214002" y="3837441"/>
            <a:ext cx="1353605" cy="384817"/>
          </a:xfrm>
          <a:prstGeom prst="roundRect">
            <a:avLst/>
          </a:prstGeom>
          <a:solidFill>
            <a:srgbClr val="CB5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FFFFFF"/>
                </a:solidFill>
                <a:effectLst/>
                <a:uLnTx/>
                <a:uFillTx/>
                <a:latin typeface="Tahoma"/>
                <a:ea typeface="+mn-ea"/>
                <a:cs typeface="+mn-cs"/>
              </a:rPr>
              <a:t>Huoltosykli 1</a:t>
            </a:r>
          </a:p>
        </p:txBody>
      </p:sp>
      <p:sp>
        <p:nvSpPr>
          <p:cNvPr id="39" name="Suorakulmio: Pyöristetyt kulmat 38">
            <a:extLst>
              <a:ext uri="{FF2B5EF4-FFF2-40B4-BE49-F238E27FC236}">
                <a16:creationId xmlns:a16="http://schemas.microsoft.com/office/drawing/2014/main" id="{E985BD39-E399-483D-938A-F25438583C4C}"/>
              </a:ext>
            </a:extLst>
          </p:cNvPr>
          <p:cNvSpPr/>
          <p:nvPr/>
        </p:nvSpPr>
        <p:spPr>
          <a:xfrm>
            <a:off x="2640271" y="3833973"/>
            <a:ext cx="1363679" cy="384817"/>
          </a:xfrm>
          <a:prstGeom prst="roundRect">
            <a:avLst/>
          </a:prstGeom>
          <a:solidFill>
            <a:srgbClr val="CB5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FFFFFF"/>
                </a:solidFill>
                <a:effectLst/>
                <a:uLnTx/>
                <a:uFillTx/>
                <a:latin typeface="Tahoma"/>
                <a:ea typeface="+mn-ea"/>
                <a:cs typeface="+mn-cs"/>
              </a:rPr>
              <a:t>Huoltosykli 2</a:t>
            </a:r>
          </a:p>
        </p:txBody>
      </p:sp>
      <p:sp>
        <p:nvSpPr>
          <p:cNvPr id="40" name="Suorakulmio: Pyöristetyt kulmat 39">
            <a:extLst>
              <a:ext uri="{FF2B5EF4-FFF2-40B4-BE49-F238E27FC236}">
                <a16:creationId xmlns:a16="http://schemas.microsoft.com/office/drawing/2014/main" id="{71C71E90-27FC-4368-AB78-1286F9AB867D}"/>
              </a:ext>
            </a:extLst>
          </p:cNvPr>
          <p:cNvSpPr/>
          <p:nvPr/>
        </p:nvSpPr>
        <p:spPr>
          <a:xfrm>
            <a:off x="4084249" y="3833973"/>
            <a:ext cx="1383302" cy="384817"/>
          </a:xfrm>
          <a:prstGeom prst="roundRect">
            <a:avLst/>
          </a:prstGeom>
          <a:solidFill>
            <a:srgbClr val="CB5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FFFFFF"/>
                </a:solidFill>
                <a:effectLst/>
                <a:uLnTx/>
                <a:uFillTx/>
                <a:latin typeface="Tahoma"/>
                <a:ea typeface="+mn-ea"/>
                <a:cs typeface="+mn-cs"/>
              </a:rPr>
              <a:t>Huoltosykli 3</a:t>
            </a:r>
          </a:p>
        </p:txBody>
      </p:sp>
      <p:sp>
        <p:nvSpPr>
          <p:cNvPr id="41" name="Suorakulmio: Pyöristetyt kulmat 40">
            <a:extLst>
              <a:ext uri="{FF2B5EF4-FFF2-40B4-BE49-F238E27FC236}">
                <a16:creationId xmlns:a16="http://schemas.microsoft.com/office/drawing/2014/main" id="{888558B3-376D-422B-85C5-88794FFE7CF2}"/>
              </a:ext>
            </a:extLst>
          </p:cNvPr>
          <p:cNvSpPr/>
          <p:nvPr/>
        </p:nvSpPr>
        <p:spPr>
          <a:xfrm>
            <a:off x="5544033" y="3833973"/>
            <a:ext cx="1330162" cy="384817"/>
          </a:xfrm>
          <a:prstGeom prst="roundRect">
            <a:avLst/>
          </a:prstGeom>
          <a:solidFill>
            <a:srgbClr val="CB5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FFFFFF"/>
                </a:solidFill>
                <a:effectLst/>
                <a:uLnTx/>
                <a:uFillTx/>
                <a:latin typeface="Tahoma"/>
                <a:ea typeface="+mn-ea"/>
                <a:cs typeface="+mn-cs"/>
              </a:rPr>
              <a:t>Huoltosykli 4</a:t>
            </a:r>
          </a:p>
        </p:txBody>
      </p:sp>
      <p:sp>
        <p:nvSpPr>
          <p:cNvPr id="42" name="Suorakulmio: Pyöristetyt kulmat 41">
            <a:extLst>
              <a:ext uri="{FF2B5EF4-FFF2-40B4-BE49-F238E27FC236}">
                <a16:creationId xmlns:a16="http://schemas.microsoft.com/office/drawing/2014/main" id="{D7A3BC91-9D12-4241-8B45-CF9D3E3836EE}"/>
              </a:ext>
            </a:extLst>
          </p:cNvPr>
          <p:cNvSpPr/>
          <p:nvPr/>
        </p:nvSpPr>
        <p:spPr>
          <a:xfrm>
            <a:off x="6948864" y="3833973"/>
            <a:ext cx="1397787" cy="384817"/>
          </a:xfrm>
          <a:prstGeom prst="roundRect">
            <a:avLst/>
          </a:prstGeom>
          <a:solidFill>
            <a:srgbClr val="CB5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FFFFFF"/>
                </a:solidFill>
                <a:effectLst/>
                <a:uLnTx/>
                <a:uFillTx/>
                <a:latin typeface="Tahoma"/>
                <a:ea typeface="+mn-ea"/>
                <a:cs typeface="+mn-cs"/>
              </a:rPr>
              <a:t>Huoltosykli 5</a:t>
            </a:r>
          </a:p>
        </p:txBody>
      </p:sp>
      <p:sp>
        <p:nvSpPr>
          <p:cNvPr id="35" name="Suorakulmio: Pyöristetyt kulmat 34">
            <a:extLst>
              <a:ext uri="{FF2B5EF4-FFF2-40B4-BE49-F238E27FC236}">
                <a16:creationId xmlns:a16="http://schemas.microsoft.com/office/drawing/2014/main" id="{12818B0E-F34D-42A5-8ABE-979EE8FDD6A8}"/>
              </a:ext>
            </a:extLst>
          </p:cNvPr>
          <p:cNvSpPr/>
          <p:nvPr/>
        </p:nvSpPr>
        <p:spPr>
          <a:xfrm>
            <a:off x="793010" y="2852936"/>
            <a:ext cx="7553641" cy="384817"/>
          </a:xfrm>
          <a:prstGeom prst="roundRect">
            <a:avLst/>
          </a:prstGeom>
          <a:solidFill>
            <a:srgbClr val="CB54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a:ln>
                  <a:noFill/>
                </a:ln>
                <a:solidFill>
                  <a:srgbClr val="FFFFFF"/>
                </a:solidFill>
                <a:effectLst/>
                <a:uLnTx/>
                <a:uFillTx/>
                <a:latin typeface="Tahoma"/>
                <a:ea typeface="+mn-ea"/>
                <a:cs typeface="+mn-cs"/>
              </a:rPr>
              <a:t>Investointisykli 1</a:t>
            </a:r>
          </a:p>
        </p:txBody>
      </p:sp>
      <p:sp>
        <p:nvSpPr>
          <p:cNvPr id="46" name="Suorakulmio: Pyöristetyt kulmat 45">
            <a:extLst>
              <a:ext uri="{FF2B5EF4-FFF2-40B4-BE49-F238E27FC236}">
                <a16:creationId xmlns:a16="http://schemas.microsoft.com/office/drawing/2014/main" id="{0591D891-C9FC-48AA-96D1-8038B921407F}"/>
              </a:ext>
            </a:extLst>
          </p:cNvPr>
          <p:cNvSpPr/>
          <p:nvPr/>
        </p:nvSpPr>
        <p:spPr>
          <a:xfrm>
            <a:off x="9640705" y="4498349"/>
            <a:ext cx="1662085" cy="48221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FFFFFF">
                    <a:lumMod val="65000"/>
                  </a:srgbClr>
                </a:solidFill>
                <a:effectLst/>
                <a:uLnTx/>
                <a:uFillTx/>
                <a:latin typeface="Tahoma"/>
                <a:ea typeface="+mn-ea"/>
                <a:cs typeface="+mn-cs"/>
              </a:rPr>
              <a:t>Hiilineutraali EU 2050</a:t>
            </a:r>
          </a:p>
        </p:txBody>
      </p:sp>
      <p:sp>
        <p:nvSpPr>
          <p:cNvPr id="48" name="Suorakulmio: Pyöristetyt kulmat 47">
            <a:extLst>
              <a:ext uri="{FF2B5EF4-FFF2-40B4-BE49-F238E27FC236}">
                <a16:creationId xmlns:a16="http://schemas.microsoft.com/office/drawing/2014/main" id="{01E854EE-9EA1-4901-96C9-49219A1AB885}"/>
              </a:ext>
            </a:extLst>
          </p:cNvPr>
          <p:cNvSpPr/>
          <p:nvPr/>
        </p:nvSpPr>
        <p:spPr>
          <a:xfrm>
            <a:off x="6948864" y="4498349"/>
            <a:ext cx="2655075" cy="48221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FFFFFF">
                    <a:lumMod val="65000"/>
                  </a:srgbClr>
                </a:solidFill>
                <a:effectLst/>
                <a:uLnTx/>
                <a:uFillTx/>
                <a:latin typeface="Tahoma"/>
                <a:ea typeface="+mn-ea"/>
                <a:cs typeface="+mn-cs"/>
              </a:rPr>
              <a:t>Hiilinegatiivinen Suomi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FFFFFF">
                    <a:lumMod val="65000"/>
                  </a:srgbClr>
                </a:solidFill>
                <a:effectLst/>
                <a:uLnTx/>
                <a:uFillTx/>
                <a:latin typeface="Tahoma"/>
                <a:ea typeface="+mn-ea"/>
                <a:cs typeface="+mn-cs"/>
              </a:rPr>
              <a:t>2040-luvulla</a:t>
            </a:r>
          </a:p>
        </p:txBody>
      </p:sp>
      <p:sp>
        <p:nvSpPr>
          <p:cNvPr id="49" name="Suorakulmio: Pyöristetyt kulmat 48">
            <a:extLst>
              <a:ext uri="{FF2B5EF4-FFF2-40B4-BE49-F238E27FC236}">
                <a16:creationId xmlns:a16="http://schemas.microsoft.com/office/drawing/2014/main" id="{ABC63932-69A8-4522-A054-01B0A242EFE7}"/>
              </a:ext>
            </a:extLst>
          </p:cNvPr>
          <p:cNvSpPr/>
          <p:nvPr/>
        </p:nvSpPr>
        <p:spPr>
          <a:xfrm>
            <a:off x="4084249" y="4498349"/>
            <a:ext cx="2790515" cy="48221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FFFFFF">
                    <a:lumMod val="65000"/>
                  </a:srgbClr>
                </a:solidFill>
                <a:effectLst/>
                <a:uLnTx/>
                <a:uFillTx/>
                <a:latin typeface="Tahoma"/>
                <a:ea typeface="+mn-ea"/>
                <a:cs typeface="+mn-cs"/>
              </a:rPr>
              <a:t>Hiilineutraali Suomi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FFFFFF">
                    <a:lumMod val="65000"/>
                  </a:srgbClr>
                </a:solidFill>
                <a:effectLst/>
                <a:uLnTx/>
                <a:uFillTx/>
                <a:latin typeface="Tahoma"/>
                <a:ea typeface="+mn-ea"/>
                <a:cs typeface="+mn-cs"/>
              </a:rPr>
              <a:t>2030-luvulla</a:t>
            </a:r>
          </a:p>
        </p:txBody>
      </p:sp>
      <p:sp>
        <p:nvSpPr>
          <p:cNvPr id="52" name="Tekstiruutu 51">
            <a:extLst>
              <a:ext uri="{FF2B5EF4-FFF2-40B4-BE49-F238E27FC236}">
                <a16:creationId xmlns:a16="http://schemas.microsoft.com/office/drawing/2014/main" id="{3FE01E49-0533-4742-9894-3057ADE8407D}"/>
              </a:ext>
            </a:extLst>
          </p:cNvPr>
          <p:cNvSpPr txBox="1"/>
          <p:nvPr/>
        </p:nvSpPr>
        <p:spPr>
          <a:xfrm>
            <a:off x="1355060" y="5142865"/>
            <a:ext cx="348131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dirty="0">
                <a:ln>
                  <a:noFill/>
                </a:ln>
                <a:solidFill>
                  <a:srgbClr val="000000"/>
                </a:solidFill>
                <a:effectLst/>
                <a:uLnTx/>
                <a:uFillTx/>
                <a:latin typeface="Tahoma"/>
                <a:ea typeface="+mn-ea"/>
                <a:cs typeface="+mn-cs"/>
              </a:rPr>
              <a:t>Ensimmäiset 10 vuotta ratkaisevat päästäänkö tavoitteisiin</a:t>
            </a:r>
          </a:p>
        </p:txBody>
      </p:sp>
      <p:sp>
        <p:nvSpPr>
          <p:cNvPr id="2" name="Päivämäärän paikkamerkki 1">
            <a:extLst>
              <a:ext uri="{FF2B5EF4-FFF2-40B4-BE49-F238E27FC236}">
                <a16:creationId xmlns:a16="http://schemas.microsoft.com/office/drawing/2014/main" id="{54C78761-D56A-484E-9529-7CDDE4946470}"/>
              </a:ext>
            </a:extLst>
          </p:cNvPr>
          <p:cNvSpPr>
            <a:spLocks noGrp="1"/>
          </p:cNvSpPr>
          <p:nvPr>
            <p:ph type="dt" sz="half" idx="10"/>
          </p:nvPr>
        </p:nvSpPr>
        <p:spPr>
          <a:xfrm>
            <a:off x="9408368" y="6151160"/>
            <a:ext cx="1983732" cy="180000"/>
          </a:xfrm>
        </p:spPr>
        <p:txBody>
          <a:bodyPr/>
          <a:lstStyle/>
          <a:p>
            <a:r>
              <a:rPr lang="fi-FI" sz="1800"/>
              <a:t>3.12.2019</a:t>
            </a:r>
            <a:endParaRPr lang="fi-FI" sz="1800" dirty="0"/>
          </a:p>
        </p:txBody>
      </p:sp>
    </p:spTree>
    <p:extLst>
      <p:ext uri="{BB962C8B-B14F-4D97-AF65-F5344CB8AC3E}">
        <p14:creationId xmlns:p14="http://schemas.microsoft.com/office/powerpoint/2010/main" val="1557604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4016F83A-E313-45E6-8D9D-C0CEB680A984}"/>
              </a:ext>
            </a:extLst>
          </p:cNvPr>
          <p:cNvSpPr>
            <a:spLocks noGrp="1"/>
          </p:cNvSpPr>
          <p:nvPr>
            <p:ph type="dt" sz="half" idx="10"/>
          </p:nvPr>
        </p:nvSpPr>
        <p:spPr>
          <a:xfrm>
            <a:off x="9408368" y="6309320"/>
            <a:ext cx="1080120" cy="21602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700" b="0" i="0" u="none" strike="noStrike" kern="1200" cap="none" spc="0" normalizeH="0" baseline="0" noProof="0">
                <a:ln>
                  <a:noFill/>
                </a:ln>
                <a:solidFill>
                  <a:srgbClr val="4883BE"/>
                </a:solidFill>
                <a:effectLst/>
                <a:uLnTx/>
                <a:uFillTx/>
                <a:latin typeface="Tahoma" panose="020B0604030504040204" pitchFamily="34" charset="0"/>
                <a:ea typeface="Tahoma" panose="020B0604030504040204" pitchFamily="34" charset="0"/>
                <a:cs typeface="Tahoma" panose="020B0604030504040204" pitchFamily="34" charset="0"/>
              </a:rPr>
              <a:t>3.12.2019</a:t>
            </a:r>
            <a:endParaRPr kumimoji="0" lang="fi-FI" sz="700" b="0" i="0" u="none" strike="noStrike" kern="1200" cap="none" spc="0" normalizeH="0" baseline="0" noProof="0" dirty="0">
              <a:ln>
                <a:noFill/>
              </a:ln>
              <a:solidFill>
                <a:srgbClr val="4883B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Tekstiruutu 2">
            <a:extLst>
              <a:ext uri="{FF2B5EF4-FFF2-40B4-BE49-F238E27FC236}">
                <a16:creationId xmlns:a16="http://schemas.microsoft.com/office/drawing/2014/main" id="{49EC4A64-45D3-44C0-A3A1-078A42D9694F}"/>
              </a:ext>
            </a:extLst>
          </p:cNvPr>
          <p:cNvSpPr txBox="1"/>
          <p:nvPr/>
        </p:nvSpPr>
        <p:spPr>
          <a:xfrm>
            <a:off x="7752185" y="2420888"/>
            <a:ext cx="3888432" cy="13542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dirty="0">
              <a:ln>
                <a:noFill/>
              </a:ln>
              <a:solidFill>
                <a:srgbClr val="4883BE"/>
              </a:solidFill>
              <a:effectLst/>
              <a:uLnTx/>
              <a:uFillTx/>
              <a:latin typeface="Tahom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3200" b="0" i="0" u="none" strike="noStrike" kern="1200" cap="none" spc="0" normalizeH="0" baseline="0" noProof="0" dirty="0">
                <a:ln>
                  <a:noFill/>
                </a:ln>
                <a:solidFill>
                  <a:srgbClr val="FFFFFF"/>
                </a:solidFill>
                <a:effectLst/>
                <a:uLnTx/>
                <a:uFillTx/>
                <a:latin typeface="Tahoma"/>
                <a:ea typeface="+mn-ea"/>
                <a:cs typeface="+mn-cs"/>
              </a:rPr>
              <a:t>Mitä luvut kertovat?</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3200" dirty="0">
                <a:solidFill>
                  <a:srgbClr val="FFFFFF"/>
                </a:solidFill>
                <a:latin typeface="Tahoma"/>
              </a:rPr>
              <a:t>1-9/2019</a:t>
            </a:r>
            <a:r>
              <a:rPr kumimoji="0" lang="fi-FI" sz="3200" b="0" i="0" u="none" strike="noStrike" kern="1200" cap="none" spc="0" normalizeH="0" baseline="0" noProof="0" dirty="0">
                <a:ln>
                  <a:noFill/>
                </a:ln>
                <a:solidFill>
                  <a:srgbClr val="FFFFFF"/>
                </a:solidFill>
                <a:effectLst/>
                <a:uLnTx/>
                <a:uFillTx/>
                <a:latin typeface="Tahoma"/>
                <a:ea typeface="+mn-ea"/>
                <a:cs typeface="+mn-cs"/>
              </a:rPr>
              <a:t> </a:t>
            </a:r>
          </a:p>
        </p:txBody>
      </p:sp>
    </p:spTree>
    <p:extLst>
      <p:ext uri="{BB962C8B-B14F-4D97-AF65-F5344CB8AC3E}">
        <p14:creationId xmlns:p14="http://schemas.microsoft.com/office/powerpoint/2010/main" val="3822560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6"/>
          </p:nvPr>
        </p:nvSpPr>
        <p:spPr>
          <a:xfrm>
            <a:off x="768001" y="5682888"/>
            <a:ext cx="4751935" cy="338400"/>
          </a:xfrm>
        </p:spPr>
        <p:txBody>
          <a:bodyPr>
            <a:normAutofit/>
          </a:bodyPr>
          <a:lstStyle/>
          <a:p>
            <a:r>
              <a:rPr lang="fi-FI" dirty="0">
                <a:latin typeface="Tahoma" panose="020B0604030504040204" pitchFamily="34" charset="0"/>
              </a:rPr>
              <a:t>19 % teollisuustuotannosta, 19 % tavaraviennistä (2018)</a:t>
            </a:r>
          </a:p>
        </p:txBody>
      </p:sp>
      <p:sp>
        <p:nvSpPr>
          <p:cNvPr id="3075" name="Päivämäärän paikkamerkki 3"/>
          <p:cNvSpPr>
            <a:spLocks noGrp="1"/>
          </p:cNvSpPr>
          <p:nvPr>
            <p:ph type="dt" sz="half"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fontAlgn="base" hangingPunct="1">
              <a:spcBef>
                <a:spcPct val="0"/>
              </a:spcBef>
              <a:spcAft>
                <a:spcPct val="0"/>
              </a:spcAft>
            </a:pPr>
            <a:r>
              <a:rPr lang="fi-FI">
                <a:latin typeface="Tahoma" panose="020B0604030504040204" pitchFamily="34" charset="0"/>
                <a:ea typeface="Tahoma" panose="020B0604030504040204" pitchFamily="34" charset="0"/>
              </a:rPr>
              <a:t>3.12.2019</a:t>
            </a:r>
            <a:endParaRPr lang="fi-FI" dirty="0">
              <a:latin typeface="Tahoma" panose="020B0604030504040204" pitchFamily="34" charset="0"/>
              <a:ea typeface="Tahoma" panose="020B0604030504040204" pitchFamily="34" charset="0"/>
            </a:endParaRPr>
          </a:p>
        </p:txBody>
      </p:sp>
      <p:sp>
        <p:nvSpPr>
          <p:cNvPr id="2" name="Otsikko 1"/>
          <p:cNvSpPr>
            <a:spLocks noGrp="1"/>
          </p:cNvSpPr>
          <p:nvPr>
            <p:ph type="title"/>
          </p:nvPr>
        </p:nvSpPr>
        <p:spPr/>
        <p:txBody>
          <a:bodyPr/>
          <a:lstStyle/>
          <a:p>
            <a:r>
              <a:rPr lang="fi-FI" dirty="0"/>
              <a:t>Kemianteollisuudella on iso merkitys Suomen taloudelle</a:t>
            </a:r>
          </a:p>
        </p:txBody>
      </p:sp>
      <p:pic>
        <p:nvPicPr>
          <p:cNvPr id="3" name="Kuva 2">
            <a:extLst>
              <a:ext uri="{FF2B5EF4-FFF2-40B4-BE49-F238E27FC236}">
                <a16:creationId xmlns:a16="http://schemas.microsoft.com/office/drawing/2014/main" id="{8A33BDC6-3760-4711-BF85-99CF164A2DB7}"/>
              </a:ext>
            </a:extLst>
          </p:cNvPr>
          <p:cNvPicPr>
            <a:picLocks noChangeAspect="1"/>
          </p:cNvPicPr>
          <p:nvPr/>
        </p:nvPicPr>
        <p:blipFill>
          <a:blip r:embed="rId3"/>
          <a:stretch>
            <a:fillRect/>
          </a:stretch>
        </p:blipFill>
        <p:spPr>
          <a:xfrm>
            <a:off x="2639616" y="1821754"/>
            <a:ext cx="6530129" cy="3655864"/>
          </a:xfrm>
          <a:prstGeom prst="rect">
            <a:avLst/>
          </a:prstGeom>
        </p:spPr>
      </p:pic>
    </p:spTree>
    <p:extLst>
      <p:ext uri="{BB962C8B-B14F-4D97-AF65-F5344CB8AC3E}">
        <p14:creationId xmlns:p14="http://schemas.microsoft.com/office/powerpoint/2010/main" val="2393689206"/>
      </p:ext>
    </p:extLst>
  </p:cSld>
  <p:clrMapOvr>
    <a:masterClrMapping/>
  </p:clrMapOvr>
</p:sld>
</file>

<file path=ppt/theme/theme1.xml><?xml version="1.0" encoding="utf-8"?>
<a:theme xmlns:a="http://schemas.openxmlformats.org/drawingml/2006/main" name="KETE">
  <a:themeElements>
    <a:clrScheme name="Mukautettu 2">
      <a:dk1>
        <a:srgbClr val="4883BE"/>
      </a:dk1>
      <a:lt1>
        <a:srgbClr val="FFFFFF"/>
      </a:lt1>
      <a:dk2>
        <a:srgbClr val="F3571E"/>
      </a:dk2>
      <a:lt2>
        <a:srgbClr val="808080"/>
      </a:lt2>
      <a:accent1>
        <a:srgbClr val="4883BE"/>
      </a:accent1>
      <a:accent2>
        <a:srgbClr val="CC542C"/>
      </a:accent2>
      <a:accent3>
        <a:srgbClr val="7E7E7E"/>
      </a:accent3>
      <a:accent4>
        <a:srgbClr val="669274"/>
      </a:accent4>
      <a:accent5>
        <a:srgbClr val="97E0DB"/>
      </a:accent5>
      <a:accent6>
        <a:srgbClr val="FF9F26"/>
      </a:accent6>
      <a:hlink>
        <a:srgbClr val="004071"/>
      </a:hlink>
      <a:folHlink>
        <a:srgbClr val="99CC00"/>
      </a:folHlink>
    </a:clrScheme>
    <a:fontScheme name="Mukautettu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aka.potx" id="{432FF4A5-7301-4166-A19D-7EBDB2C93C0E}" vid="{643C2612-632B-4016-A0D6-954EAC8DE9B7}"/>
    </a:ext>
  </a:extLst>
</a:theme>
</file>

<file path=ppt/theme/theme2.xml><?xml version="1.0" encoding="utf-8"?>
<a:theme xmlns:a="http://schemas.openxmlformats.org/drawingml/2006/main" name="1_KETE">
  <a:themeElements>
    <a:clrScheme name="Mukautettu 2">
      <a:dk1>
        <a:srgbClr val="4883BE"/>
      </a:dk1>
      <a:lt1>
        <a:srgbClr val="FFFFFF"/>
      </a:lt1>
      <a:dk2>
        <a:srgbClr val="F3571E"/>
      </a:dk2>
      <a:lt2>
        <a:srgbClr val="808080"/>
      </a:lt2>
      <a:accent1>
        <a:srgbClr val="4883BE"/>
      </a:accent1>
      <a:accent2>
        <a:srgbClr val="CC542C"/>
      </a:accent2>
      <a:accent3>
        <a:srgbClr val="7E7E7E"/>
      </a:accent3>
      <a:accent4>
        <a:srgbClr val="669274"/>
      </a:accent4>
      <a:accent5>
        <a:srgbClr val="97E0DB"/>
      </a:accent5>
      <a:accent6>
        <a:srgbClr val="FF9F26"/>
      </a:accent6>
      <a:hlink>
        <a:srgbClr val="004071"/>
      </a:hlink>
      <a:folHlink>
        <a:srgbClr val="99CC00"/>
      </a:folHlink>
    </a:clrScheme>
    <a:fontScheme name="Mukautettu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aka.potx" id="{432FF4A5-7301-4166-A19D-7EBDB2C93C0E}" vid="{643C2612-632B-4016-A0D6-954EAC8DE9B7}"/>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vaaka</Template>
  <TotalTime>3839</TotalTime>
  <Words>1798</Words>
  <Application>Microsoft Office PowerPoint</Application>
  <PresentationFormat>Laajakuva</PresentationFormat>
  <Paragraphs>266</Paragraphs>
  <Slides>28</Slides>
  <Notes>21</Notes>
  <HiddenSlides>0</HiddenSlides>
  <MMClips>0</MMClips>
  <ScaleCrop>false</ScaleCrop>
  <HeadingPairs>
    <vt:vector size="6" baseType="variant">
      <vt:variant>
        <vt:lpstr>Käytetyt fontit</vt:lpstr>
      </vt:variant>
      <vt:variant>
        <vt:i4>5</vt:i4>
      </vt:variant>
      <vt:variant>
        <vt:lpstr>Teema</vt:lpstr>
      </vt:variant>
      <vt:variant>
        <vt:i4>2</vt:i4>
      </vt:variant>
      <vt:variant>
        <vt:lpstr>Dian otsikot</vt:lpstr>
      </vt:variant>
      <vt:variant>
        <vt:i4>28</vt:i4>
      </vt:variant>
    </vt:vector>
  </HeadingPairs>
  <TitlesOfParts>
    <vt:vector size="35" baseType="lpstr">
      <vt:lpstr>Arial</vt:lpstr>
      <vt:lpstr>Calibri</vt:lpstr>
      <vt:lpstr>Montserrat Semi</vt:lpstr>
      <vt:lpstr>Tahoma</vt:lpstr>
      <vt:lpstr>Wingdings</vt:lpstr>
      <vt:lpstr>KETE</vt:lpstr>
      <vt:lpstr>1_KETE</vt:lpstr>
      <vt:lpstr>Kemianteollisuuden toimialakatsaus 3.12.2019</vt:lpstr>
      <vt:lpstr>PowerPoint-esitys</vt:lpstr>
      <vt:lpstr>Mielekästä ja mielenkiintoista työtä, jolla pelastetaan maailma </vt:lpstr>
      <vt:lpstr>Kemianteollisuuden kasvu jatkuu! – Millaisen siivun haluamme tästä kasvusta?</vt:lpstr>
      <vt:lpstr>PowerPoint-esitys</vt:lpstr>
      <vt:lpstr>Tiekarttatyö on käynnissä</vt:lpstr>
      <vt:lpstr>2045 on lähempänä kuin kuvitellaan 1 investointisykli – 2 innovaatiosykliä – 5 huoltosykliä</vt:lpstr>
      <vt:lpstr>PowerPoint-esitys</vt:lpstr>
      <vt:lpstr>Kemianteollisuudella on iso merkitys Suomen taloudelle</vt:lpstr>
      <vt:lpstr>Kemianteollisuuden vienti yli 12 miljardin vuositasolla </vt:lpstr>
      <vt:lpstr>PowerPoint-esitys</vt:lpstr>
      <vt:lpstr>Kemianteollisuuden liikevaihto hiipui syksyllä 7-9/2019 -2,3 % edellisvuodesta, alkuvuodesta johtuen tammi-syyskuu vielä pientä kasvua. </vt:lpstr>
      <vt:lpstr>Kemianteollisuus on Suomen viennin kärkikaksikossa</vt:lpstr>
      <vt:lpstr>Kemianteollisuus investoi yli miljardin vuodessa Suomeen, josta T&amp;K noin 500 milj. </vt:lpstr>
      <vt:lpstr>PowerPoint-esitys</vt:lpstr>
      <vt:lpstr>Etlan toimialakatsaus, suhdanne 2/2019 Kemian tuotanto EU:ssa </vt:lpstr>
      <vt:lpstr>Teollisuuden luottamus on alle normaalitason</vt:lpstr>
      <vt:lpstr>Teollisuuden luottamus on alle normaalitason</vt:lpstr>
      <vt:lpstr>EK: teollisuuden suhdanne</vt:lpstr>
      <vt:lpstr>Kemianteollisuuden suhdannetilanne on heikentynyt</vt:lpstr>
      <vt:lpstr>Kemianteollisuuden tuotanto-odotus on laskeva </vt:lpstr>
      <vt:lpstr>Teollisuuden ja kemianteollisuuden tilauskanta alle normaalitason</vt:lpstr>
      <vt:lpstr>Kemianteollisuuden henkilöstömäärän odotetaan lievää laskua</vt:lpstr>
      <vt:lpstr>PowerPoint-esitys</vt:lpstr>
      <vt:lpstr>Kemianteollisuuden työmarkkinaneuvottelut − Lakonuhasta mittavat vahingot</vt:lpstr>
      <vt:lpstr>PowerPoint-esitys</vt:lpstr>
      <vt:lpstr>PowerPoint-esitys</vt:lpstr>
      <vt:lpstr>PowerPoint-esitys</vt:lpstr>
    </vt:vector>
  </TitlesOfParts>
  <Company>Kemianteollisuus 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hjtj</dc:title>
  <dc:creator>Aaltonen Susanna</dc:creator>
  <cp:keywords/>
  <cp:lastModifiedBy>Aaltonen Susanna</cp:lastModifiedBy>
  <cp:revision>218</cp:revision>
  <cp:lastPrinted>2019-12-02T08:08:57Z</cp:lastPrinted>
  <dcterms:created xsi:type="dcterms:W3CDTF">2018-06-11T14:49:00Z</dcterms:created>
  <dcterms:modified xsi:type="dcterms:W3CDTF">2019-12-02T14:48:01Z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452.30.03.003</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vaaka.potx</vt:lpwstr>
  </property>
  <property fmtid="{D5CDD505-2E9C-101B-9397-08002B2CF9AE}" pid="6" name="dvDefinition">
    <vt:lpwstr>52 (dd_default.xml)</vt:lpwstr>
  </property>
  <property fmtid="{D5CDD505-2E9C-101B-9397-08002B2CF9AE}" pid="7" name="dvDefinitionID">
    <vt:lpwstr>52</vt:lpwstr>
  </property>
  <property fmtid="{D5CDD505-2E9C-101B-9397-08002B2CF9AE}" pid="8" name="dvContentFile">
    <vt:lpwstr>dd_default.xml</vt:lpwstr>
  </property>
  <property fmtid="{D5CDD505-2E9C-101B-9397-08002B2CF9AE}" pid="9" name="dvGlobalVerID">
    <vt:lpwstr>452.90.03.003</vt:lpwstr>
  </property>
  <property fmtid="{D5CDD505-2E9C-101B-9397-08002B2CF9AE}" pid="10" name="dvDefinitionVersion">
    <vt:lpwstr>1.0 / 26.6.2009</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4</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KETE</vt:lpwstr>
  </property>
  <property fmtid="{D5CDD505-2E9C-101B-9397-08002B2CF9AE}" pid="21" name="dvSite">
    <vt:lpwstr>Eteläranta 10</vt:lpwstr>
  </property>
  <property fmtid="{D5CDD505-2E9C-101B-9397-08002B2CF9AE}" pid="22" name="dvNumbering">
    <vt:lpwstr>0</vt:lpwstr>
  </property>
  <property fmtid="{D5CDD505-2E9C-101B-9397-08002B2CF9AE}" pid="23" name="dvDUname">
    <vt:lpwstr> </vt:lpwstr>
  </property>
  <property fmtid="{D5CDD505-2E9C-101B-9397-08002B2CF9AE}" pid="24" name="dvDUdepartment">
    <vt:lpwstr/>
  </property>
  <property fmtid="{D5CDD505-2E9C-101B-9397-08002B2CF9AE}" pid="25" name="dvLogoExist">
    <vt:lpwstr>0</vt:lpwstr>
  </property>
  <property fmtid="{D5CDD505-2E9C-101B-9397-08002B2CF9AE}" pid="26" name="dvCurrentListLogo">
    <vt:lpwstr/>
  </property>
  <property fmtid="{D5CDD505-2E9C-101B-9397-08002B2CF9AE}" pid="27" name="Laatija">
    <vt:lpwstr> </vt:lpwstr>
  </property>
  <property fmtid="{D5CDD505-2E9C-101B-9397-08002B2CF9AE}" pid="28" name="Kieli">
    <vt:lpwstr>Suomi</vt:lpwstr>
  </property>
  <property fmtid="{D5CDD505-2E9C-101B-9397-08002B2CF9AE}" pid="29" name="Aika">
    <vt:filetime>2018-06-10T21:00:00Z</vt:filetime>
  </property>
  <property fmtid="{D5CDD505-2E9C-101B-9397-08002B2CF9AE}" pid="30" name="Otsikko">
    <vt:lpwstr>hjtj</vt:lpwstr>
  </property>
</Properties>
</file>