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4"/>
    <p:sldMasterId id="2147483763" r:id="rId5"/>
    <p:sldMasterId id="2147483766" r:id="rId6"/>
    <p:sldMasterId id="2147483774" r:id="rId7"/>
    <p:sldMasterId id="2147483788" r:id="rId8"/>
  </p:sldMasterIdLst>
  <p:notesMasterIdLst>
    <p:notesMasterId r:id="rId16"/>
  </p:notesMasterIdLst>
  <p:handoutMasterIdLst>
    <p:handoutMasterId r:id="rId17"/>
  </p:handoutMasterIdLst>
  <p:sldIdLst>
    <p:sldId id="770" r:id="rId9"/>
    <p:sldId id="771" r:id="rId10"/>
    <p:sldId id="274" r:id="rId11"/>
    <p:sldId id="768" r:id="rId12"/>
    <p:sldId id="760" r:id="rId13"/>
    <p:sldId id="762" r:id="rId14"/>
    <p:sldId id="769" r:id="rId15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04040"/>
    <a:srgbClr val="FFFDB5"/>
    <a:srgbClr val="4883BE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8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7BCC00-C494-404A-849A-E4A791E1453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6DC31D9-4D45-4A3D-A91D-145610C2F319}">
      <dgm:prSet phldrT="[Teksti]" custT="1"/>
      <dgm:spPr>
        <a:solidFill>
          <a:schemeClr val="tx1"/>
        </a:solidFill>
      </dgm:spPr>
      <dgm:t>
        <a:bodyPr/>
        <a:lstStyle/>
        <a:p>
          <a:r>
            <a:rPr lang="fi-FI" sz="4000" dirty="0"/>
            <a:t>75 %</a:t>
          </a:r>
        </a:p>
      </dgm:t>
    </dgm:pt>
    <dgm:pt modelId="{2CDCB924-F01E-4E7F-BBA1-D464E1284E41}" type="parTrans" cxnId="{DC139861-2C42-4DE6-9478-0D21F89B0F4A}">
      <dgm:prSet/>
      <dgm:spPr/>
      <dgm:t>
        <a:bodyPr/>
        <a:lstStyle/>
        <a:p>
          <a:endParaRPr lang="fi-FI"/>
        </a:p>
      </dgm:t>
    </dgm:pt>
    <dgm:pt modelId="{8FA94DEF-8F6E-4428-84A8-FFB263980958}" type="sibTrans" cxnId="{DC139861-2C42-4DE6-9478-0D21F89B0F4A}">
      <dgm:prSet/>
      <dgm:spPr/>
      <dgm:t>
        <a:bodyPr/>
        <a:lstStyle/>
        <a:p>
          <a:endParaRPr lang="fi-FI"/>
        </a:p>
      </dgm:t>
    </dgm:pt>
    <dgm:pt modelId="{7608DE86-A0EB-40AB-B74C-59537D9DA923}">
      <dgm:prSet phldrT="[Teksti]" custT="1"/>
      <dgm:spPr>
        <a:solidFill>
          <a:schemeClr val="accent6"/>
        </a:solidFill>
      </dgm:spPr>
      <dgm:t>
        <a:bodyPr/>
        <a:lstStyle/>
        <a:p>
          <a:r>
            <a:rPr lang="fi-FI" sz="4000" dirty="0"/>
            <a:t>90 %</a:t>
          </a:r>
        </a:p>
      </dgm:t>
    </dgm:pt>
    <dgm:pt modelId="{6C156EE3-13EB-4362-8834-F3222ACFFAAE}" type="parTrans" cxnId="{1945EE9F-F706-447A-B85E-0A89E32A5DCA}">
      <dgm:prSet/>
      <dgm:spPr/>
      <dgm:t>
        <a:bodyPr/>
        <a:lstStyle/>
        <a:p>
          <a:endParaRPr lang="fi-FI"/>
        </a:p>
      </dgm:t>
    </dgm:pt>
    <dgm:pt modelId="{8D99BA89-C0D4-4847-8E37-0F60B4F11BDE}" type="sibTrans" cxnId="{1945EE9F-F706-447A-B85E-0A89E32A5DCA}">
      <dgm:prSet/>
      <dgm:spPr/>
      <dgm:t>
        <a:bodyPr/>
        <a:lstStyle/>
        <a:p>
          <a:endParaRPr lang="fi-FI"/>
        </a:p>
      </dgm:t>
    </dgm:pt>
    <dgm:pt modelId="{38E38254-FE10-4D32-A014-3AE9535E0CE2}">
      <dgm:prSet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fi-FI" sz="4000" dirty="0"/>
            <a:t>60 %</a:t>
          </a:r>
        </a:p>
      </dgm:t>
    </dgm:pt>
    <dgm:pt modelId="{63B6591E-C0D0-4519-9CBC-3D61B789CFA6}" type="parTrans" cxnId="{32BA42DA-6CC6-4063-ABD7-E7D54224FB87}">
      <dgm:prSet/>
      <dgm:spPr/>
      <dgm:t>
        <a:bodyPr/>
        <a:lstStyle/>
        <a:p>
          <a:endParaRPr lang="fi-FI"/>
        </a:p>
      </dgm:t>
    </dgm:pt>
    <dgm:pt modelId="{0C8177AC-E905-4D53-86BF-F4113A21622E}" type="sibTrans" cxnId="{32BA42DA-6CC6-4063-ABD7-E7D54224FB87}">
      <dgm:prSet/>
      <dgm:spPr/>
      <dgm:t>
        <a:bodyPr/>
        <a:lstStyle/>
        <a:p>
          <a:endParaRPr lang="fi-FI"/>
        </a:p>
      </dgm:t>
    </dgm:pt>
    <dgm:pt modelId="{D62495C8-EDBF-472B-B1B8-E94D24D7F115}">
      <dgm:prSet custT="1"/>
      <dgm:spPr>
        <a:solidFill>
          <a:schemeClr val="accent4"/>
        </a:solidFill>
      </dgm:spPr>
      <dgm:t>
        <a:bodyPr/>
        <a:lstStyle/>
        <a:p>
          <a:r>
            <a:rPr lang="fi-FI" sz="4000" dirty="0"/>
            <a:t>100 %</a:t>
          </a:r>
        </a:p>
      </dgm:t>
    </dgm:pt>
    <dgm:pt modelId="{AD02395C-1EFB-45E1-BC35-338D4E78C0D0}" type="parTrans" cxnId="{21714115-4726-44B0-8286-99DB248455D4}">
      <dgm:prSet/>
      <dgm:spPr/>
      <dgm:t>
        <a:bodyPr/>
        <a:lstStyle/>
        <a:p>
          <a:endParaRPr lang="fi-FI"/>
        </a:p>
      </dgm:t>
    </dgm:pt>
    <dgm:pt modelId="{B7BF8029-3B6A-4780-9543-CEB67EEAA5A7}" type="sibTrans" cxnId="{21714115-4726-44B0-8286-99DB248455D4}">
      <dgm:prSet/>
      <dgm:spPr/>
      <dgm:t>
        <a:bodyPr/>
        <a:lstStyle/>
        <a:p>
          <a:endParaRPr lang="fi-FI"/>
        </a:p>
      </dgm:t>
    </dgm:pt>
    <dgm:pt modelId="{78ADECD9-883A-46FF-B4D4-4E568C008BD3}" type="pres">
      <dgm:prSet presAssocID="{E97BCC00-C494-404A-849A-E4A791E14530}" presName="CompostProcess" presStyleCnt="0">
        <dgm:presLayoutVars>
          <dgm:dir/>
          <dgm:resizeHandles val="exact"/>
        </dgm:presLayoutVars>
      </dgm:prSet>
      <dgm:spPr/>
    </dgm:pt>
    <dgm:pt modelId="{6C576F56-A2B7-424E-89E0-B5E97E119A9C}" type="pres">
      <dgm:prSet presAssocID="{E97BCC00-C494-404A-849A-E4A791E14530}" presName="arrow" presStyleLbl="bgShp" presStyleIdx="0" presStyleCnt="1"/>
      <dgm:spPr/>
    </dgm:pt>
    <dgm:pt modelId="{5251D7BF-6413-477D-931E-21F6A2B10558}" type="pres">
      <dgm:prSet presAssocID="{E97BCC00-C494-404A-849A-E4A791E14530}" presName="linearProcess" presStyleCnt="0"/>
      <dgm:spPr/>
    </dgm:pt>
    <dgm:pt modelId="{79F1FA30-F0E3-4CBF-90F3-8AA71CB804F2}" type="pres">
      <dgm:prSet presAssocID="{38E38254-FE10-4D32-A014-3AE9535E0CE2}" presName="textNode" presStyleLbl="node1" presStyleIdx="0" presStyleCnt="4">
        <dgm:presLayoutVars>
          <dgm:bulletEnabled val="1"/>
        </dgm:presLayoutVars>
      </dgm:prSet>
      <dgm:spPr/>
    </dgm:pt>
    <dgm:pt modelId="{23EDD5EB-1683-4635-BE73-A4FCB3DA2F91}" type="pres">
      <dgm:prSet presAssocID="{0C8177AC-E905-4D53-86BF-F4113A21622E}" presName="sibTrans" presStyleCnt="0"/>
      <dgm:spPr/>
    </dgm:pt>
    <dgm:pt modelId="{E78B64FF-B708-4E7C-8CBC-F22CAADB78DA}" type="pres">
      <dgm:prSet presAssocID="{46DC31D9-4D45-4A3D-A91D-145610C2F319}" presName="textNode" presStyleLbl="node1" presStyleIdx="1" presStyleCnt="4">
        <dgm:presLayoutVars>
          <dgm:bulletEnabled val="1"/>
        </dgm:presLayoutVars>
      </dgm:prSet>
      <dgm:spPr/>
    </dgm:pt>
    <dgm:pt modelId="{5A813160-40A5-4BBD-AEBF-CBAE41BD918B}" type="pres">
      <dgm:prSet presAssocID="{8FA94DEF-8F6E-4428-84A8-FFB263980958}" presName="sibTrans" presStyleCnt="0"/>
      <dgm:spPr/>
    </dgm:pt>
    <dgm:pt modelId="{606CB7D1-3650-48DD-BFF2-E5F8D8D1FD44}" type="pres">
      <dgm:prSet presAssocID="{7608DE86-A0EB-40AB-B74C-59537D9DA923}" presName="textNode" presStyleLbl="node1" presStyleIdx="2" presStyleCnt="4">
        <dgm:presLayoutVars>
          <dgm:bulletEnabled val="1"/>
        </dgm:presLayoutVars>
      </dgm:prSet>
      <dgm:spPr/>
    </dgm:pt>
    <dgm:pt modelId="{B45C027E-877E-4DA4-91D1-CFBEEA0AA743}" type="pres">
      <dgm:prSet presAssocID="{8D99BA89-C0D4-4847-8E37-0F60B4F11BDE}" presName="sibTrans" presStyleCnt="0"/>
      <dgm:spPr/>
    </dgm:pt>
    <dgm:pt modelId="{2690F3E3-6A79-4CBE-A0B4-874818FD3C2A}" type="pres">
      <dgm:prSet presAssocID="{D62495C8-EDBF-472B-B1B8-E94D24D7F115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21714115-4726-44B0-8286-99DB248455D4}" srcId="{E97BCC00-C494-404A-849A-E4A791E14530}" destId="{D62495C8-EDBF-472B-B1B8-E94D24D7F115}" srcOrd="3" destOrd="0" parTransId="{AD02395C-1EFB-45E1-BC35-338D4E78C0D0}" sibTransId="{B7BF8029-3B6A-4780-9543-CEB67EEAA5A7}"/>
    <dgm:cxn modelId="{C9332D3C-07E3-44C1-A359-268D8BB01C44}" type="presOf" srcId="{D62495C8-EDBF-472B-B1B8-E94D24D7F115}" destId="{2690F3E3-6A79-4CBE-A0B4-874818FD3C2A}" srcOrd="0" destOrd="0" presId="urn:microsoft.com/office/officeart/2005/8/layout/hProcess9"/>
    <dgm:cxn modelId="{2E986861-691D-453E-9D78-8C26E4668597}" type="presOf" srcId="{7608DE86-A0EB-40AB-B74C-59537D9DA923}" destId="{606CB7D1-3650-48DD-BFF2-E5F8D8D1FD44}" srcOrd="0" destOrd="0" presId="urn:microsoft.com/office/officeart/2005/8/layout/hProcess9"/>
    <dgm:cxn modelId="{DC139861-2C42-4DE6-9478-0D21F89B0F4A}" srcId="{E97BCC00-C494-404A-849A-E4A791E14530}" destId="{46DC31D9-4D45-4A3D-A91D-145610C2F319}" srcOrd="1" destOrd="0" parTransId="{2CDCB924-F01E-4E7F-BBA1-D464E1284E41}" sibTransId="{8FA94DEF-8F6E-4428-84A8-FFB263980958}"/>
    <dgm:cxn modelId="{CD445270-0377-44B8-8502-FEDCA28AB2C8}" type="presOf" srcId="{38E38254-FE10-4D32-A014-3AE9535E0CE2}" destId="{79F1FA30-F0E3-4CBF-90F3-8AA71CB804F2}" srcOrd="0" destOrd="0" presId="urn:microsoft.com/office/officeart/2005/8/layout/hProcess9"/>
    <dgm:cxn modelId="{E13BB482-32EF-4ABD-B716-6A70B14792BA}" type="presOf" srcId="{46DC31D9-4D45-4A3D-A91D-145610C2F319}" destId="{E78B64FF-B708-4E7C-8CBC-F22CAADB78DA}" srcOrd="0" destOrd="0" presId="urn:microsoft.com/office/officeart/2005/8/layout/hProcess9"/>
    <dgm:cxn modelId="{8EF72187-3586-4DF4-837E-2DFE1F14D7E1}" type="presOf" srcId="{E97BCC00-C494-404A-849A-E4A791E14530}" destId="{78ADECD9-883A-46FF-B4D4-4E568C008BD3}" srcOrd="0" destOrd="0" presId="urn:microsoft.com/office/officeart/2005/8/layout/hProcess9"/>
    <dgm:cxn modelId="{1945EE9F-F706-447A-B85E-0A89E32A5DCA}" srcId="{E97BCC00-C494-404A-849A-E4A791E14530}" destId="{7608DE86-A0EB-40AB-B74C-59537D9DA923}" srcOrd="2" destOrd="0" parTransId="{6C156EE3-13EB-4362-8834-F3222ACFFAAE}" sibTransId="{8D99BA89-C0D4-4847-8E37-0F60B4F11BDE}"/>
    <dgm:cxn modelId="{32BA42DA-6CC6-4063-ABD7-E7D54224FB87}" srcId="{E97BCC00-C494-404A-849A-E4A791E14530}" destId="{38E38254-FE10-4D32-A014-3AE9535E0CE2}" srcOrd="0" destOrd="0" parTransId="{63B6591E-C0D0-4519-9CBC-3D61B789CFA6}" sibTransId="{0C8177AC-E905-4D53-86BF-F4113A21622E}"/>
    <dgm:cxn modelId="{333BD506-C87F-4761-BDD5-D2CCF438D7D1}" type="presParOf" srcId="{78ADECD9-883A-46FF-B4D4-4E568C008BD3}" destId="{6C576F56-A2B7-424E-89E0-B5E97E119A9C}" srcOrd="0" destOrd="0" presId="urn:microsoft.com/office/officeart/2005/8/layout/hProcess9"/>
    <dgm:cxn modelId="{9386FBE0-EB24-4E6F-83FB-EEE879CCEB2E}" type="presParOf" srcId="{78ADECD9-883A-46FF-B4D4-4E568C008BD3}" destId="{5251D7BF-6413-477D-931E-21F6A2B10558}" srcOrd="1" destOrd="0" presId="urn:microsoft.com/office/officeart/2005/8/layout/hProcess9"/>
    <dgm:cxn modelId="{8816AE35-717D-40BC-8FEA-9B1EE3081D57}" type="presParOf" srcId="{5251D7BF-6413-477D-931E-21F6A2B10558}" destId="{79F1FA30-F0E3-4CBF-90F3-8AA71CB804F2}" srcOrd="0" destOrd="0" presId="urn:microsoft.com/office/officeart/2005/8/layout/hProcess9"/>
    <dgm:cxn modelId="{EB087ABB-47EA-44AD-96FD-2CD51DCA4D13}" type="presParOf" srcId="{5251D7BF-6413-477D-931E-21F6A2B10558}" destId="{23EDD5EB-1683-4635-BE73-A4FCB3DA2F91}" srcOrd="1" destOrd="0" presId="urn:microsoft.com/office/officeart/2005/8/layout/hProcess9"/>
    <dgm:cxn modelId="{B8DD0331-56A4-43AA-9FEF-53B5F16F9DBE}" type="presParOf" srcId="{5251D7BF-6413-477D-931E-21F6A2B10558}" destId="{E78B64FF-B708-4E7C-8CBC-F22CAADB78DA}" srcOrd="2" destOrd="0" presId="urn:microsoft.com/office/officeart/2005/8/layout/hProcess9"/>
    <dgm:cxn modelId="{DC800A71-7967-4F77-A77F-70956F995F2C}" type="presParOf" srcId="{5251D7BF-6413-477D-931E-21F6A2B10558}" destId="{5A813160-40A5-4BBD-AEBF-CBAE41BD918B}" srcOrd="3" destOrd="0" presId="urn:microsoft.com/office/officeart/2005/8/layout/hProcess9"/>
    <dgm:cxn modelId="{4FA8DFC2-9B6F-4577-A442-BEA789B74A7A}" type="presParOf" srcId="{5251D7BF-6413-477D-931E-21F6A2B10558}" destId="{606CB7D1-3650-48DD-BFF2-E5F8D8D1FD44}" srcOrd="4" destOrd="0" presId="urn:microsoft.com/office/officeart/2005/8/layout/hProcess9"/>
    <dgm:cxn modelId="{6C68FC5C-E94F-4629-9D53-A7956050AD96}" type="presParOf" srcId="{5251D7BF-6413-477D-931E-21F6A2B10558}" destId="{B45C027E-877E-4DA4-91D1-CFBEEA0AA743}" srcOrd="5" destOrd="0" presId="urn:microsoft.com/office/officeart/2005/8/layout/hProcess9"/>
    <dgm:cxn modelId="{D518D6BD-AAC6-4B27-85C8-200D30FDDC45}" type="presParOf" srcId="{5251D7BF-6413-477D-931E-21F6A2B10558}" destId="{2690F3E3-6A79-4CBE-A0B4-874818FD3C2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76F56-A2B7-424E-89E0-B5E97E119A9C}">
      <dsp:nvSpPr>
        <dsp:cNvPr id="0" name=""/>
        <dsp:cNvSpPr/>
      </dsp:nvSpPr>
      <dsp:spPr>
        <a:xfrm>
          <a:off x="796289" y="0"/>
          <a:ext cx="9024620" cy="39592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F1FA30-F0E3-4CBF-90F3-8AA71CB804F2}">
      <dsp:nvSpPr>
        <dsp:cNvPr id="0" name=""/>
        <dsp:cNvSpPr/>
      </dsp:nvSpPr>
      <dsp:spPr>
        <a:xfrm>
          <a:off x="3628" y="1187767"/>
          <a:ext cx="2357764" cy="1583690"/>
        </a:xfrm>
        <a:prstGeom prst="roundRect">
          <a:avLst/>
        </a:prstGeom>
        <a:solidFill>
          <a:schemeClr val="tx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000" kern="1200" dirty="0"/>
            <a:t>60 %</a:t>
          </a:r>
        </a:p>
      </dsp:txBody>
      <dsp:txXfrm>
        <a:off x="80937" y="1265076"/>
        <a:ext cx="2203146" cy="1429072"/>
      </dsp:txXfrm>
    </dsp:sp>
    <dsp:sp modelId="{E78B64FF-B708-4E7C-8CBC-F22CAADB78DA}">
      <dsp:nvSpPr>
        <dsp:cNvPr id="0" name=""/>
        <dsp:cNvSpPr/>
      </dsp:nvSpPr>
      <dsp:spPr>
        <a:xfrm>
          <a:off x="2754354" y="1187767"/>
          <a:ext cx="2357764" cy="158369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000" kern="1200" dirty="0"/>
            <a:t>75 %</a:t>
          </a:r>
        </a:p>
      </dsp:txBody>
      <dsp:txXfrm>
        <a:off x="2831663" y="1265076"/>
        <a:ext cx="2203146" cy="1429072"/>
      </dsp:txXfrm>
    </dsp:sp>
    <dsp:sp modelId="{606CB7D1-3650-48DD-BFF2-E5F8D8D1FD44}">
      <dsp:nvSpPr>
        <dsp:cNvPr id="0" name=""/>
        <dsp:cNvSpPr/>
      </dsp:nvSpPr>
      <dsp:spPr>
        <a:xfrm>
          <a:off x="5505080" y="1187767"/>
          <a:ext cx="2357764" cy="1583690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000" kern="1200" dirty="0"/>
            <a:t>90 %</a:t>
          </a:r>
        </a:p>
      </dsp:txBody>
      <dsp:txXfrm>
        <a:off x="5582389" y="1265076"/>
        <a:ext cx="2203146" cy="1429072"/>
      </dsp:txXfrm>
    </dsp:sp>
    <dsp:sp modelId="{2690F3E3-6A79-4CBE-A0B4-874818FD3C2A}">
      <dsp:nvSpPr>
        <dsp:cNvPr id="0" name=""/>
        <dsp:cNvSpPr/>
      </dsp:nvSpPr>
      <dsp:spPr>
        <a:xfrm>
          <a:off x="8255806" y="1187767"/>
          <a:ext cx="2357764" cy="1583690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000" kern="1200" dirty="0"/>
            <a:t>100 %</a:t>
          </a:r>
        </a:p>
      </dsp:txBody>
      <dsp:txXfrm>
        <a:off x="8333115" y="1265076"/>
        <a:ext cx="2203146" cy="1429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F16D82-22FB-42F3-9A07-7A2D73D93CC5}" type="datetime1">
              <a:rPr lang="fi-FI" smtClean="0"/>
              <a:t>18.11.2022</a:t>
            </a:fld>
            <a:endParaRPr lang="en-US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890891C-9B0A-4D01-A4C4-9D64D1F9B471}" type="datetime1">
              <a:rPr lang="fi-FI" smtClean="0"/>
              <a:t>18.11.2022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"/>
              <a:t>Muokkaa tekstin perustyylejä napsauttamalla</a:t>
            </a:r>
            <a:endParaRPr lang="en-US"/>
          </a:p>
          <a:p>
            <a:pPr lvl="1" rtl="0"/>
            <a:r>
              <a:rPr lang="fi"/>
              <a:t>Toinen taso</a:t>
            </a:r>
          </a:p>
          <a:p>
            <a:pPr lvl="2" rtl="0"/>
            <a:r>
              <a:rPr lang="fi"/>
              <a:t>Kolmas taso</a:t>
            </a:r>
          </a:p>
          <a:p>
            <a:pPr lvl="3" rtl="0"/>
            <a:r>
              <a:rPr lang="fi"/>
              <a:t>Neljäs taso</a:t>
            </a:r>
          </a:p>
          <a:p>
            <a:pPr lvl="4" rtl="0"/>
            <a:r>
              <a:rPr lang="fi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890891C-9B0A-4D01-A4C4-9D64D1F9B471}" type="datetime1">
              <a:rPr lang="fi-FI" smtClean="0"/>
              <a:t>18.11.2022</a:t>
            </a:fld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2B151B-D7D1-48E5-8230-5AADBC794F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73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C6363-B2D6-45E5-A320-7F507230A2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155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C6363-B2D6-45E5-A320-7F507230A2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638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_color_content_k">
  <p:cSld name="slide_color_content_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774000" y="1800000"/>
            <a:ext cx="10618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" rIns="36000" bIns="1800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  <a:defRPr>
                <a:solidFill>
                  <a:schemeClr val="bg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83BE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10987701" y="6309320"/>
            <a:ext cx="398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6384032" y="6309320"/>
            <a:ext cx="220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i-FI" dirty="0"/>
          </a:p>
        </p:txBody>
      </p:sp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774000" y="720000"/>
            <a:ext cx="106182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83BE"/>
              </a:buClr>
              <a:buSzPts val="18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" name="Google Shape;29;p4">
            <a:extLst>
              <a:ext uri="{FF2B5EF4-FFF2-40B4-BE49-F238E27FC236}">
                <a16:creationId xmlns:a16="http://schemas.microsoft.com/office/drawing/2014/main" id="{077F10FE-7C58-DA48-B817-F881D240DB17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408368" y="6309320"/>
            <a:ext cx="7776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2A691A37-7E5A-413B-9F89-E9FA310CB61F}" type="datetime1">
              <a:rPr lang="fi-FI" smtClean="0"/>
              <a:t>18.11.2022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549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yksipalstainen teksti" userDrawn="1">
  <p:cSld name="Otsikko ja yksipals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19.4.2021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efqwg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74000" y="720000"/>
            <a:ext cx="10618100" cy="900000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057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19.4.2021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efqwg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Otsikko 6"/>
          <p:cNvSpPr>
            <a:spLocks noGrp="1"/>
          </p:cNvSpPr>
          <p:nvPr>
            <p:ph type="title"/>
          </p:nvPr>
        </p:nvSpPr>
        <p:spPr>
          <a:xfrm>
            <a:off x="1919536" y="2132856"/>
            <a:ext cx="8496944" cy="1800000"/>
          </a:xfrm>
        </p:spPr>
        <p:txBody>
          <a:bodyPr spcCol="0" anchor="t"/>
          <a:lstStyle>
            <a:lvl1pPr algn="ctr">
              <a:lnSpc>
                <a:spcPts val="4900"/>
              </a:lnSpc>
              <a:spcBef>
                <a:spcPts val="1200"/>
              </a:spcBef>
              <a:defRPr lang="en-GB" sz="4000" dirty="0">
                <a:solidFill>
                  <a:srgbClr val="CC542C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6924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lkoinen pohja, aloitusdia" preserve="1" userDrawn="1">
  <p:cSld name="Valkoinen pohja, aloi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4341" y="3501008"/>
            <a:ext cx="6624000" cy="1260000"/>
          </a:xfrm>
        </p:spPr>
        <p:txBody>
          <a:bodyPr tIns="0"/>
          <a:lstStyle>
            <a:lvl1pPr marL="0" indent="0" algn="ctr">
              <a:lnSpc>
                <a:spcPts val="3400"/>
              </a:lnSpc>
              <a:spcBef>
                <a:spcPts val="400"/>
              </a:spcBef>
              <a:buNone/>
              <a:defRPr sz="2800">
                <a:solidFill>
                  <a:srgbClr val="CC542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1022400" y="1861200"/>
            <a:ext cx="9600000" cy="1260000"/>
          </a:xfrm>
        </p:spPr>
        <p:txBody>
          <a:bodyPr spcCol="0" anchor="t"/>
          <a:lstStyle>
            <a:lvl1pPr algn="ctr">
              <a:lnSpc>
                <a:spcPts val="5400"/>
              </a:lnSpc>
              <a:spcBef>
                <a:spcPts val="1200"/>
              </a:spcBef>
              <a:defRPr lang="en-GB" sz="5200" dirty="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11.10.2021</a:t>
            </a:r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Tyttöjen päivä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3381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lkoinen pohja, väliotsikkodia" preserve="1" userDrawn="1">
  <p:cSld name="Valkoinen pohja, 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11.10.2021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Tyttöjen päivä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Otsikko 6"/>
          <p:cNvSpPr>
            <a:spLocks noGrp="1"/>
          </p:cNvSpPr>
          <p:nvPr>
            <p:ph type="title"/>
          </p:nvPr>
        </p:nvSpPr>
        <p:spPr>
          <a:xfrm>
            <a:off x="1919536" y="2132856"/>
            <a:ext cx="8496944" cy="1800000"/>
          </a:xfrm>
        </p:spPr>
        <p:txBody>
          <a:bodyPr spcCol="0" anchor="t"/>
          <a:lstStyle>
            <a:lvl1pPr algn="ctr">
              <a:lnSpc>
                <a:spcPts val="4900"/>
              </a:lnSpc>
              <a:spcBef>
                <a:spcPts val="1200"/>
              </a:spcBef>
              <a:defRPr lang="en-GB" sz="4000" dirty="0">
                <a:solidFill>
                  <a:srgbClr val="CC542C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1397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lkoinen pohja, yksi palsta" preserve="1" userDrawn="1">
  <p:cSld name="Valkoinen pohja, yksi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xt_yhteensa"/>
          <p:cNvSpPr>
            <a:spLocks noGrp="1"/>
          </p:cNvSpPr>
          <p:nvPr>
            <p:ph type="body" sz="quarter" idx="16" hasCustomPrompt="1"/>
          </p:nvPr>
        </p:nvSpPr>
        <p:spPr>
          <a:xfrm>
            <a:off x="768001" y="5682888"/>
            <a:ext cx="4286241" cy="33840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buNone/>
              <a:defRPr sz="1200">
                <a:solidFill>
                  <a:srgbClr val="4883BE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&lt;</a:t>
            </a:r>
            <a:r>
              <a:rPr lang="en-GB" dirty="0" err="1"/>
              <a:t>Yhteensä</a:t>
            </a:r>
            <a:r>
              <a:rPr lang="en-GB" dirty="0"/>
              <a:t>&gt;</a:t>
            </a:r>
          </a:p>
        </p:txBody>
      </p:sp>
      <p:sp>
        <p:nvSpPr>
          <p:cNvPr id="10" name="txt_lahde"/>
          <p:cNvSpPr>
            <a:spLocks noGrp="1"/>
          </p:cNvSpPr>
          <p:nvPr>
            <p:ph type="body" sz="quarter" idx="18" hasCustomPrompt="1"/>
          </p:nvPr>
        </p:nvSpPr>
        <p:spPr>
          <a:xfrm>
            <a:off x="6381751" y="5682888"/>
            <a:ext cx="4994836" cy="338400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buNone/>
              <a:defRPr sz="1200">
                <a:solidFill>
                  <a:srgbClr val="4883BE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&lt;</a:t>
            </a:r>
            <a:r>
              <a:rPr lang="en-GB" dirty="0" err="1"/>
              <a:t>Lähde</a:t>
            </a:r>
            <a:r>
              <a:rPr lang="en-GB" dirty="0"/>
              <a:t>&gt;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i-FI"/>
              <a:t>11.10.2021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i-FI"/>
              <a:t>Tyttöjen päivä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74000" y="720000"/>
            <a:ext cx="10608588" cy="900000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147E62C-8750-4D7D-997F-D8409A230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00" y="1701248"/>
            <a:ext cx="10618100" cy="3960000"/>
          </a:xfrm>
          <a:prstGeom prst="rect">
            <a:avLst/>
          </a:prstGeom>
        </p:spPr>
        <p:txBody>
          <a:bodyPr vert="horz" lIns="0" tIns="18000" rIns="36000" bIns="1800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8086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lkoinen pohja, kaksi palstaa" preserve="1" userDrawn="1">
  <p:cSld name="Valkoinen pohja,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11.10.2021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Tyttöjen päivä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74000" y="720000"/>
            <a:ext cx="10620000" cy="900000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74000" y="1800000"/>
            <a:ext cx="5088000" cy="396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16"/>
          </p:nvPr>
        </p:nvSpPr>
        <p:spPr>
          <a:xfrm>
            <a:off x="6284267" y="1800000"/>
            <a:ext cx="5088000" cy="396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2761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pohja kiinteällä otsikolla (teemat)" preserve="1" userDrawn="1">
  <p:cSld name="Kuvapohja kiinteällä otsikolla (tee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11.10.2021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Tyttöjen päivä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4659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pohja muokattavalla tekstillä, otsikko ylhäällä" preserve="1" userDrawn="1">
  <p:cSld name="Kuvapohja muokattavalla tekstillä, otsikko ylhääll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C4D4C-2A25-874C-8AC3-04EC56CEF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00" y="605700"/>
            <a:ext cx="10618101" cy="2201000"/>
          </a:xfrm>
        </p:spPr>
        <p:txBody>
          <a:bodyPr/>
          <a:lstStyle>
            <a:lvl1pPr>
              <a:lnSpc>
                <a:spcPts val="8740"/>
              </a:lnSpc>
              <a:defRPr sz="87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 hasCustomPrompt="1"/>
          </p:nvPr>
        </p:nvSpPr>
        <p:spPr>
          <a:xfrm>
            <a:off x="774000" y="3749040"/>
            <a:ext cx="5271200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0" lvl="0" indent="0" algn="l">
              <a:lnSpc>
                <a:spcPts val="292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None/>
              <a:defRPr lang="fi-FI" smtClean="0">
                <a:solidFill>
                  <a:schemeClr val="bg1"/>
                </a:solidFill>
                <a:effectLst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83BE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fi-FI" dirty="0"/>
              <a:t>Ingressimäistä tekstiä tähän kohtaan</a:t>
            </a:r>
            <a:endParaRPr lang="fi-FI" dirty="0">
              <a:solidFill>
                <a:srgbClr val="FFFFFF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9569AD3-7B9D-4F44-B835-E3D5AEEC11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" y="6245700"/>
            <a:ext cx="21209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94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pohja muokattavalla tekstillä ja alatunnisteella, otsikko ylhäällä" preserve="1" userDrawn="1">
  <p:cSld name="Kuvapohja muokattavalla tekstillä ja alatunnisteella, otsikko ylhääll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C4D4C-2A25-874C-8AC3-04EC56CEF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00" y="605700"/>
            <a:ext cx="10618101" cy="2201000"/>
          </a:xfrm>
        </p:spPr>
        <p:txBody>
          <a:bodyPr/>
          <a:lstStyle>
            <a:lvl1pPr>
              <a:lnSpc>
                <a:spcPts val="8740"/>
              </a:lnSpc>
              <a:defRPr sz="87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 hasCustomPrompt="1"/>
          </p:nvPr>
        </p:nvSpPr>
        <p:spPr>
          <a:xfrm>
            <a:off x="774000" y="3749040"/>
            <a:ext cx="5271200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0" lvl="0" indent="0" algn="l">
              <a:lnSpc>
                <a:spcPts val="292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None/>
              <a:defRPr lang="fi-FI" smtClean="0">
                <a:solidFill>
                  <a:schemeClr val="bg1"/>
                </a:solidFill>
                <a:effectLst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83BE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fi-FI" dirty="0"/>
              <a:t>Ingressimäistä tekstiä tähän kohtaan</a:t>
            </a:r>
            <a:endParaRPr lang="fi-FI" dirty="0">
              <a:solidFill>
                <a:srgbClr val="FFFFFF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7" name="Päivämäärän paikkamerkki 1">
            <a:extLst>
              <a:ext uri="{FF2B5EF4-FFF2-40B4-BE49-F238E27FC236}">
                <a16:creationId xmlns:a16="http://schemas.microsoft.com/office/drawing/2014/main" id="{A1F1CB1D-6016-43DC-857C-52EC7EBC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08368" y="6309320"/>
            <a:ext cx="777600" cy="180000"/>
          </a:xfrm>
        </p:spPr>
        <p:txBody>
          <a:bodyPr/>
          <a:lstStyle/>
          <a:p>
            <a:r>
              <a:rPr lang="fi-FI"/>
              <a:t>11.10.2021</a:t>
            </a:r>
            <a:endParaRPr lang="fi-FI" dirty="0"/>
          </a:p>
        </p:txBody>
      </p:sp>
      <p:sp>
        <p:nvSpPr>
          <p:cNvPr id="8" name="Alatunnisteen paikkamerkki 2">
            <a:extLst>
              <a:ext uri="{FF2B5EF4-FFF2-40B4-BE49-F238E27FC236}">
                <a16:creationId xmlns:a16="http://schemas.microsoft.com/office/drawing/2014/main" id="{71D5B413-0252-497F-AC56-89462FF69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4032" y="6309320"/>
            <a:ext cx="2208000" cy="180000"/>
          </a:xfrm>
        </p:spPr>
        <p:txBody>
          <a:bodyPr/>
          <a:lstStyle/>
          <a:p>
            <a:r>
              <a:rPr lang="fi-FI"/>
              <a:t>Tyttöjen päivä</a:t>
            </a:r>
            <a:endParaRPr lang="fi-FI" dirty="0"/>
          </a:p>
        </p:txBody>
      </p:sp>
      <p:sp>
        <p:nvSpPr>
          <p:cNvPr id="9" name="Dian numeron paikkamerkki 3">
            <a:extLst>
              <a:ext uri="{FF2B5EF4-FFF2-40B4-BE49-F238E27FC236}">
                <a16:creationId xmlns:a16="http://schemas.microsoft.com/office/drawing/2014/main" id="{CE557E10-CA32-496B-B096-E707BBE70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7701" y="6309320"/>
            <a:ext cx="398400" cy="180000"/>
          </a:xfrm>
        </p:spPr>
        <p:txBody>
          <a:bodyPr/>
          <a:lstStyle/>
          <a:p>
            <a:fld id="{0BF3D371-221A-48B8-85BF-C1A7CFADE4F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8913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pohja muokattavalla tekstillä ja alatunnisteella, otsikko alhaalla" preserve="1" userDrawn="1">
  <p:cSld name="Kuvapohja muokattavalla tekstillä ja alatunnisteella, otsikko alha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C4D4C-2A25-874C-8AC3-04EC56CEF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00" y="3247380"/>
            <a:ext cx="10618101" cy="2201000"/>
          </a:xfrm>
        </p:spPr>
        <p:txBody>
          <a:bodyPr anchor="b" anchorCtr="0"/>
          <a:lstStyle>
            <a:lvl1pPr>
              <a:lnSpc>
                <a:spcPts val="8740"/>
              </a:lnSpc>
              <a:defRPr sz="87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 hasCustomPrompt="1"/>
          </p:nvPr>
        </p:nvSpPr>
        <p:spPr>
          <a:xfrm>
            <a:off x="774000" y="614621"/>
            <a:ext cx="5271200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>
              <a:lnSpc>
                <a:spcPts val="292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None/>
              <a:defRPr lang="fi-FI" smtClean="0">
                <a:solidFill>
                  <a:schemeClr val="bg1"/>
                </a:solidFill>
                <a:effectLst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83BE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fi-FI" dirty="0"/>
              <a:t>Ingressimäistä tekstiä tähän kohtaan</a:t>
            </a:r>
            <a:endParaRPr lang="fi-FI" dirty="0">
              <a:solidFill>
                <a:srgbClr val="FFFFFF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8" name="Google Shape;15;p1" descr="T:\Caset\Kemianteollisuus ry 452\452002\Aloitus\Logo\KETE_color.jpg">
            <a:extLst>
              <a:ext uri="{FF2B5EF4-FFF2-40B4-BE49-F238E27FC236}">
                <a16:creationId xmlns:a16="http://schemas.microsoft.com/office/drawing/2014/main" id="{275C09E8-7A94-C84A-9BF0-1E555EBD37F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4074"/>
          <a:stretch/>
        </p:blipFill>
        <p:spPr>
          <a:xfrm>
            <a:off x="774000" y="6156000"/>
            <a:ext cx="2130673" cy="2543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9;p2">
            <a:extLst>
              <a:ext uri="{FF2B5EF4-FFF2-40B4-BE49-F238E27FC236}">
                <a16:creationId xmlns:a16="http://schemas.microsoft.com/office/drawing/2014/main" id="{11EF8D7D-D453-0245-99BB-A9EA7FF828A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408368" y="6309320"/>
            <a:ext cx="7776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11.10.2021</a:t>
            </a:r>
            <a:endParaRPr dirty="0"/>
          </a:p>
        </p:txBody>
      </p:sp>
      <p:sp>
        <p:nvSpPr>
          <p:cNvPr id="10" name="Google Shape;20;p2">
            <a:extLst>
              <a:ext uri="{FF2B5EF4-FFF2-40B4-BE49-F238E27FC236}">
                <a16:creationId xmlns:a16="http://schemas.microsoft.com/office/drawing/2014/main" id="{FFE67EAD-567F-EF45-96C9-E22FB2C7EB4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384032" y="6309320"/>
            <a:ext cx="220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Tyttöjen päivä</a:t>
            </a:r>
            <a:endParaRPr dirty="0"/>
          </a:p>
        </p:txBody>
      </p:sp>
      <p:sp>
        <p:nvSpPr>
          <p:cNvPr id="11" name="Google Shape;21;p2">
            <a:extLst>
              <a:ext uri="{FF2B5EF4-FFF2-40B4-BE49-F238E27FC236}">
                <a16:creationId xmlns:a16="http://schemas.microsoft.com/office/drawing/2014/main" id="{757EA818-CB53-9C48-86C3-8F564CB175E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87701" y="6309320"/>
            <a:ext cx="398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807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_header_1_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E4D7-4A29-4E31-88A9-735C6C5B057C}" type="datetime1">
              <a:rPr lang="fi-FI" smtClean="0"/>
              <a:t>18.11.2022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818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ripohja, otsikkodia" preserve="1">
  <p:cSld name="Väripohja, 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9408368" y="6309320"/>
            <a:ext cx="7776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11.10.2021</a:t>
            </a:r>
            <a:endParaRPr lang="fi-FI" dirty="0"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6384032" y="6309320"/>
            <a:ext cx="220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Tyttöjen päivä</a:t>
            </a:r>
            <a:endParaRPr lang="fi-FI"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0987701" y="6309320"/>
            <a:ext cx="398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1919536" y="2132856"/>
            <a:ext cx="8496944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0" anchor="t" anchorCtr="0"/>
          <a:lstStyle>
            <a:lvl1pPr lvl="0" algn="ctr">
              <a:lnSpc>
                <a:spcPct val="122500"/>
              </a:lnSpc>
              <a:spcBef>
                <a:spcPts val="1200"/>
              </a:spcBef>
              <a:spcAft>
                <a:spcPts val="0"/>
              </a:spcAft>
              <a:buClr>
                <a:srgbClr val="CC542C"/>
              </a:buClr>
              <a:buSzPts val="4000"/>
              <a:buFont typeface="Tahoma"/>
              <a:buNone/>
              <a:defRPr sz="4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7107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ripohja, otsikko ja ingressi" preserve="1">
  <p:cSld name="Väripohja, otsikko ja ingre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784000" y="3501008"/>
            <a:ext cx="6624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18000" anchor="t" anchorCtr="0"/>
          <a:lstStyle>
            <a:lvl1pPr lvl="0" algn="ctr">
              <a:lnSpc>
                <a:spcPct val="121428"/>
              </a:lnSpc>
              <a:spcBef>
                <a:spcPts val="400"/>
              </a:spcBef>
              <a:spcAft>
                <a:spcPts val="0"/>
              </a:spcAft>
              <a:buClr>
                <a:srgbClr val="CC542C"/>
              </a:buClr>
              <a:buSzPts val="2800"/>
              <a:buNone/>
              <a:defRPr sz="280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3ADD1"/>
              </a:buClr>
              <a:buSzPts val="1800"/>
              <a:buNone/>
              <a:defRPr>
                <a:solidFill>
                  <a:srgbClr val="93ADD1"/>
                </a:solidFill>
              </a:defRPr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3ADD1"/>
              </a:buClr>
              <a:buSzPts val="1800"/>
              <a:buNone/>
              <a:defRPr>
                <a:solidFill>
                  <a:srgbClr val="93ADD1"/>
                </a:solidFill>
              </a:defRPr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3ADD1"/>
              </a:buClr>
              <a:buSzPts val="1800"/>
              <a:buNone/>
              <a:defRPr>
                <a:solidFill>
                  <a:srgbClr val="93ADD1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3ADD1"/>
              </a:buClr>
              <a:buSzPts val="1800"/>
              <a:buNone/>
              <a:defRPr>
                <a:solidFill>
                  <a:srgbClr val="93ADD1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ADD1"/>
              </a:buClr>
              <a:buSzPts val="2000"/>
              <a:buNone/>
              <a:defRPr>
                <a:solidFill>
                  <a:srgbClr val="93ADD1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ADD1"/>
              </a:buClr>
              <a:buSzPts val="2000"/>
              <a:buNone/>
              <a:defRPr>
                <a:solidFill>
                  <a:srgbClr val="93ADD1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ADD1"/>
              </a:buClr>
              <a:buSzPts val="2000"/>
              <a:buNone/>
              <a:defRPr>
                <a:solidFill>
                  <a:srgbClr val="93ADD1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ADD1"/>
              </a:buClr>
              <a:buSzPts val="2000"/>
              <a:buNone/>
              <a:defRPr>
                <a:solidFill>
                  <a:srgbClr val="93ADD1"/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1296000" y="1861200"/>
            <a:ext cx="960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0" anchor="t" anchorCtr="0"/>
          <a:lstStyle>
            <a:lvl1pPr lvl="0" algn="ctr">
              <a:lnSpc>
                <a:spcPct val="103846"/>
              </a:lnSpc>
              <a:spcBef>
                <a:spcPts val="1200"/>
              </a:spcBef>
              <a:spcAft>
                <a:spcPts val="0"/>
              </a:spcAft>
              <a:buClr>
                <a:srgbClr val="4883BE"/>
              </a:buClr>
              <a:buSzPts val="5200"/>
              <a:buFont typeface="Tahoma"/>
              <a:buNone/>
              <a:defRPr sz="52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9408368" y="6309320"/>
            <a:ext cx="7776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11.10.2021</a:t>
            </a:r>
            <a:endParaRPr lang="fi-FI" dirty="0"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6384032" y="6309320"/>
            <a:ext cx="220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Tyttöjen päivä</a:t>
            </a:r>
            <a:endParaRPr lang="fi-FI" dirty="0"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10987701" y="6309320"/>
            <a:ext cx="398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6565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ripohja, tekstikenttä" preserve="1">
  <p:cSld name="Väripohja, tekstikentt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774000" y="1800000"/>
            <a:ext cx="10618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" rIns="36000" bIns="1800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  <a:defRPr>
                <a:solidFill>
                  <a:schemeClr val="bg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83BE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10987701" y="6309320"/>
            <a:ext cx="398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6384032" y="6309320"/>
            <a:ext cx="220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Tyttöjen päivä</a:t>
            </a:r>
            <a:endParaRPr lang="fi-FI" dirty="0"/>
          </a:p>
        </p:txBody>
      </p:sp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774000" y="720000"/>
            <a:ext cx="106182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83BE"/>
              </a:buClr>
              <a:buSzPts val="18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 dirty="0"/>
          </a:p>
        </p:txBody>
      </p:sp>
      <p:sp>
        <p:nvSpPr>
          <p:cNvPr id="7" name="Google Shape;29;p4">
            <a:extLst>
              <a:ext uri="{FF2B5EF4-FFF2-40B4-BE49-F238E27FC236}">
                <a16:creationId xmlns:a16="http://schemas.microsoft.com/office/drawing/2014/main" id="{077F10FE-7C58-DA48-B817-F881D240DB17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408368" y="6309320"/>
            <a:ext cx="7776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11.10.2021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6090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ripohja, lopetusdia" preserve="1">
  <p:cSld name="Väripohja, lopetus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2208000" y="1881200"/>
            <a:ext cx="7776000" cy="3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0" anchor="t" anchorCtr="0"/>
          <a:lstStyle>
            <a:lvl1pPr lv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883BE"/>
              </a:buClr>
              <a:buSzPts val="5400"/>
              <a:buFont typeface="Tahoma"/>
              <a:buNone/>
              <a:defRPr sz="54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 dirty="0"/>
          </a:p>
        </p:txBody>
      </p:sp>
      <p:sp>
        <p:nvSpPr>
          <p:cNvPr id="118" name="Google Shape;118;p18"/>
          <p:cNvSpPr txBox="1">
            <a:spLocks noGrp="1"/>
          </p:cNvSpPr>
          <p:nvPr>
            <p:ph type="dt" idx="10"/>
          </p:nvPr>
        </p:nvSpPr>
        <p:spPr>
          <a:xfrm>
            <a:off x="9408368" y="6309320"/>
            <a:ext cx="7776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11.10.2021</a:t>
            </a:r>
            <a:endParaRPr lang="fi-FI" dirty="0"/>
          </a:p>
        </p:txBody>
      </p:sp>
      <p:sp>
        <p:nvSpPr>
          <p:cNvPr id="119" name="Google Shape;119;p18"/>
          <p:cNvSpPr txBox="1">
            <a:spLocks noGrp="1"/>
          </p:cNvSpPr>
          <p:nvPr>
            <p:ph type="ftr" idx="11"/>
          </p:nvPr>
        </p:nvSpPr>
        <p:spPr>
          <a:xfrm>
            <a:off x="6384032" y="6309320"/>
            <a:ext cx="220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Tyttöjen päivä</a:t>
            </a:r>
            <a:endParaRPr lang="fi-FI" dirty="0"/>
          </a:p>
        </p:txBody>
      </p:sp>
      <p:sp>
        <p:nvSpPr>
          <p:cNvPr id="120" name="Google Shape;120;p18"/>
          <p:cNvSpPr txBox="1">
            <a:spLocks noGrp="1"/>
          </p:cNvSpPr>
          <p:nvPr>
            <p:ph type="sldNum" idx="12"/>
          </p:nvPr>
        </p:nvSpPr>
        <p:spPr>
          <a:xfrm>
            <a:off x="10987701" y="6309320"/>
            <a:ext cx="398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8802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lkoinen pohja, lopetusdia" preserve="1" userDrawn="1">
  <p:cSld name="Valkoinen pohja, 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2208000" y="1881200"/>
            <a:ext cx="7776000" cy="3348000"/>
          </a:xfrm>
        </p:spPr>
        <p:txBody>
          <a:bodyPr spcCol="0" anchor="t"/>
          <a:lstStyle>
            <a:lvl1pPr algn="ctr">
              <a:lnSpc>
                <a:spcPts val="5400"/>
              </a:lnSpc>
              <a:spcBef>
                <a:spcPts val="1200"/>
              </a:spcBef>
              <a:defRPr lang="en-GB" sz="5400" dirty="0">
                <a:solidFill>
                  <a:srgbClr val="4883BE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11.10.2021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Tyttöjen päivä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929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lkoinen pohja, aloitusdia" preserve="1" userDrawn="1">
  <p:cSld name="Valkoinen pohja, aloi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4341" y="3501008"/>
            <a:ext cx="6624000" cy="1260000"/>
          </a:xfrm>
        </p:spPr>
        <p:txBody>
          <a:bodyPr tIns="0"/>
          <a:lstStyle>
            <a:lvl1pPr marL="0" indent="0" algn="ctr">
              <a:lnSpc>
                <a:spcPts val="3400"/>
              </a:lnSpc>
              <a:spcBef>
                <a:spcPts val="400"/>
              </a:spcBef>
              <a:buNone/>
              <a:defRPr sz="2800">
                <a:solidFill>
                  <a:srgbClr val="CC542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1022400" y="1861200"/>
            <a:ext cx="9600000" cy="1260000"/>
          </a:xfrm>
        </p:spPr>
        <p:txBody>
          <a:bodyPr spcCol="0" anchor="t"/>
          <a:lstStyle>
            <a:lvl1pPr algn="ctr">
              <a:lnSpc>
                <a:spcPts val="5400"/>
              </a:lnSpc>
              <a:spcBef>
                <a:spcPts val="1200"/>
              </a:spcBef>
              <a:defRPr lang="en-GB" sz="5200" dirty="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14.9.2021</a:t>
            </a:r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Auli Piiparinen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7686119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lkoinen pohja, väliotsikkodia" preserve="1" userDrawn="1">
  <p:cSld name="Valkoinen pohja, 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14.9.2021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Auli Piiparinen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Otsikko 6"/>
          <p:cNvSpPr>
            <a:spLocks noGrp="1"/>
          </p:cNvSpPr>
          <p:nvPr>
            <p:ph type="title"/>
          </p:nvPr>
        </p:nvSpPr>
        <p:spPr>
          <a:xfrm>
            <a:off x="1919536" y="2132856"/>
            <a:ext cx="8496944" cy="1800000"/>
          </a:xfrm>
        </p:spPr>
        <p:txBody>
          <a:bodyPr spcCol="0" anchor="t"/>
          <a:lstStyle>
            <a:lvl1pPr algn="ctr">
              <a:lnSpc>
                <a:spcPts val="4900"/>
              </a:lnSpc>
              <a:spcBef>
                <a:spcPts val="1200"/>
              </a:spcBef>
              <a:defRPr lang="en-GB" sz="4000" dirty="0">
                <a:solidFill>
                  <a:srgbClr val="CC542C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7116844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lkoinen pohja, yksi palsta" preserve="1" userDrawn="1">
  <p:cSld name="Valkoinen pohja, yksi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xt_yhteensa"/>
          <p:cNvSpPr>
            <a:spLocks noGrp="1"/>
          </p:cNvSpPr>
          <p:nvPr>
            <p:ph type="body" sz="quarter" idx="16" hasCustomPrompt="1"/>
          </p:nvPr>
        </p:nvSpPr>
        <p:spPr>
          <a:xfrm>
            <a:off x="768001" y="5682888"/>
            <a:ext cx="4286241" cy="33840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buNone/>
              <a:defRPr sz="1200">
                <a:solidFill>
                  <a:srgbClr val="4883BE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&lt;</a:t>
            </a:r>
            <a:r>
              <a:rPr lang="en-GB" dirty="0" err="1"/>
              <a:t>Yhteensä</a:t>
            </a:r>
            <a:r>
              <a:rPr lang="en-GB" dirty="0"/>
              <a:t>&gt;</a:t>
            </a:r>
          </a:p>
        </p:txBody>
      </p:sp>
      <p:sp>
        <p:nvSpPr>
          <p:cNvPr id="10" name="txt_lahde"/>
          <p:cNvSpPr>
            <a:spLocks noGrp="1"/>
          </p:cNvSpPr>
          <p:nvPr>
            <p:ph type="body" sz="quarter" idx="18" hasCustomPrompt="1"/>
          </p:nvPr>
        </p:nvSpPr>
        <p:spPr>
          <a:xfrm>
            <a:off x="6381751" y="5682888"/>
            <a:ext cx="4994836" cy="338400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buNone/>
              <a:defRPr sz="1200">
                <a:solidFill>
                  <a:srgbClr val="4883BE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&lt;</a:t>
            </a:r>
            <a:r>
              <a:rPr lang="en-GB" dirty="0" err="1"/>
              <a:t>Lähde</a:t>
            </a:r>
            <a:r>
              <a:rPr lang="en-GB" dirty="0"/>
              <a:t>&gt;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i-FI"/>
              <a:t>14.9.2021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i-FI"/>
              <a:t>Auli Piiparinen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74000" y="720000"/>
            <a:ext cx="10608588" cy="900000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147E62C-8750-4D7D-997F-D8409A230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00" y="1701248"/>
            <a:ext cx="10618100" cy="3960000"/>
          </a:xfrm>
          <a:prstGeom prst="rect">
            <a:avLst/>
          </a:prstGeom>
        </p:spPr>
        <p:txBody>
          <a:bodyPr vert="horz" lIns="0" tIns="18000" rIns="36000" bIns="1800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556358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lkoinen pohja, kaksi palstaa" preserve="1" userDrawn="1">
  <p:cSld name="Valkoinen pohja,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14.9.2021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Auli Piiparinen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74000" y="720000"/>
            <a:ext cx="10620000" cy="900000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74000" y="1800000"/>
            <a:ext cx="5088000" cy="396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16"/>
          </p:nvPr>
        </p:nvSpPr>
        <p:spPr>
          <a:xfrm>
            <a:off x="6284267" y="1800000"/>
            <a:ext cx="5088000" cy="396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0824346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pohja kiinteällä otsikolla (teemat)" preserve="1" userDrawn="1">
  <p:cSld name="Kuvapohja kiinteällä otsikolla (tee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14.9.2021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Auli Piiparinen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3056393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and_content_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xt_yhteensa"/>
          <p:cNvSpPr>
            <a:spLocks noGrp="1"/>
          </p:cNvSpPr>
          <p:nvPr>
            <p:ph type="body" sz="quarter" idx="16" hasCustomPrompt="1"/>
          </p:nvPr>
        </p:nvSpPr>
        <p:spPr>
          <a:xfrm>
            <a:off x="768001" y="5682888"/>
            <a:ext cx="4286241" cy="33840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buNone/>
              <a:defRPr sz="1200">
                <a:solidFill>
                  <a:srgbClr val="4883BE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&lt;</a:t>
            </a:r>
            <a:r>
              <a:rPr lang="en-GB" dirty="0" err="1"/>
              <a:t>Yhteensä</a:t>
            </a:r>
            <a:r>
              <a:rPr lang="en-GB" dirty="0"/>
              <a:t>&gt;</a:t>
            </a:r>
          </a:p>
        </p:txBody>
      </p:sp>
      <p:sp>
        <p:nvSpPr>
          <p:cNvPr id="10" name="txt_lahde"/>
          <p:cNvSpPr>
            <a:spLocks noGrp="1"/>
          </p:cNvSpPr>
          <p:nvPr>
            <p:ph type="body" sz="quarter" idx="18" hasCustomPrompt="1"/>
          </p:nvPr>
        </p:nvSpPr>
        <p:spPr>
          <a:xfrm>
            <a:off x="6381751" y="5682888"/>
            <a:ext cx="4994836" cy="338400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buNone/>
              <a:defRPr sz="1200">
                <a:solidFill>
                  <a:srgbClr val="4883BE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&lt;</a:t>
            </a:r>
            <a:r>
              <a:rPr lang="en-GB" dirty="0" err="1"/>
              <a:t>Lähde</a:t>
            </a:r>
            <a:r>
              <a:rPr lang="en-GB" dirty="0"/>
              <a:t>&gt;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0DEFCAA-3C4F-47B3-AFF5-B3DF59DC809F}" type="datetime1">
              <a:rPr lang="fi-FI" smtClean="0"/>
              <a:t>18.11.2022</a:t>
            </a:fld>
            <a:endParaRPr lang="fi-FI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74000" y="720000"/>
            <a:ext cx="10608588" cy="900000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/>
          <a:p>
            <a:endParaRPr lang="fi-F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147E62C-8750-4D7D-997F-D8409A230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00" y="1701248"/>
            <a:ext cx="10618100" cy="3960000"/>
          </a:xfrm>
          <a:prstGeom prst="rect">
            <a:avLst/>
          </a:prstGeom>
        </p:spPr>
        <p:txBody>
          <a:bodyPr vert="horz" lIns="0" tIns="18000" rIns="36000" bIns="1800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091224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pohja muokattavalla tekstillä, otsikko ylhäällä" preserve="1" userDrawn="1">
  <p:cSld name="Kuvapohja muokattavalla tekstillä, otsikko ylhääll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C4D4C-2A25-874C-8AC3-04EC56CEF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00" y="605700"/>
            <a:ext cx="10618101" cy="2201000"/>
          </a:xfrm>
        </p:spPr>
        <p:txBody>
          <a:bodyPr/>
          <a:lstStyle>
            <a:lvl1pPr>
              <a:lnSpc>
                <a:spcPts val="8740"/>
              </a:lnSpc>
              <a:defRPr sz="87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 hasCustomPrompt="1"/>
          </p:nvPr>
        </p:nvSpPr>
        <p:spPr>
          <a:xfrm>
            <a:off x="774000" y="3749040"/>
            <a:ext cx="5271200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0" lvl="0" indent="0" algn="l">
              <a:lnSpc>
                <a:spcPts val="292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None/>
              <a:defRPr lang="fi-FI" smtClean="0">
                <a:solidFill>
                  <a:schemeClr val="bg1"/>
                </a:solidFill>
                <a:effectLst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83BE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fi-FI" dirty="0"/>
              <a:t>Ingressimäistä tekstiä tähän kohtaan</a:t>
            </a:r>
            <a:endParaRPr lang="fi-FI" dirty="0">
              <a:solidFill>
                <a:srgbClr val="FFFFFF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9569AD3-7B9D-4F44-B835-E3D5AEEC11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" y="6245700"/>
            <a:ext cx="21209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090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pohja muokattavalla tekstillä ja alatunnisteella, otsikko ylhäällä" preserve="1" userDrawn="1">
  <p:cSld name="Kuvapohja muokattavalla tekstillä ja alatunnisteella, otsikko ylhääll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C4D4C-2A25-874C-8AC3-04EC56CEF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00" y="605700"/>
            <a:ext cx="10618101" cy="2201000"/>
          </a:xfrm>
        </p:spPr>
        <p:txBody>
          <a:bodyPr/>
          <a:lstStyle>
            <a:lvl1pPr>
              <a:lnSpc>
                <a:spcPts val="8740"/>
              </a:lnSpc>
              <a:defRPr sz="87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 hasCustomPrompt="1"/>
          </p:nvPr>
        </p:nvSpPr>
        <p:spPr>
          <a:xfrm>
            <a:off x="774000" y="3749040"/>
            <a:ext cx="5271200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0" lvl="0" indent="0" algn="l">
              <a:lnSpc>
                <a:spcPts val="292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None/>
              <a:defRPr lang="fi-FI" smtClean="0">
                <a:solidFill>
                  <a:schemeClr val="bg1"/>
                </a:solidFill>
                <a:effectLst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83BE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fi-FI" dirty="0"/>
              <a:t>Ingressimäistä tekstiä tähän kohtaan</a:t>
            </a:r>
            <a:endParaRPr lang="fi-FI" dirty="0">
              <a:solidFill>
                <a:srgbClr val="FFFFFF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7" name="Päivämäärän paikkamerkki 1">
            <a:extLst>
              <a:ext uri="{FF2B5EF4-FFF2-40B4-BE49-F238E27FC236}">
                <a16:creationId xmlns:a16="http://schemas.microsoft.com/office/drawing/2014/main" id="{A1F1CB1D-6016-43DC-857C-52EC7EBC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08368" y="6309320"/>
            <a:ext cx="777600" cy="180000"/>
          </a:xfrm>
        </p:spPr>
        <p:txBody>
          <a:bodyPr/>
          <a:lstStyle/>
          <a:p>
            <a:r>
              <a:rPr lang="fi-FI"/>
              <a:t>14.9.2021</a:t>
            </a:r>
            <a:endParaRPr lang="fi-FI" dirty="0"/>
          </a:p>
        </p:txBody>
      </p:sp>
      <p:sp>
        <p:nvSpPr>
          <p:cNvPr id="8" name="Alatunnisteen paikkamerkki 2">
            <a:extLst>
              <a:ext uri="{FF2B5EF4-FFF2-40B4-BE49-F238E27FC236}">
                <a16:creationId xmlns:a16="http://schemas.microsoft.com/office/drawing/2014/main" id="{71D5B413-0252-497F-AC56-89462FF69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4032" y="6309320"/>
            <a:ext cx="2208000" cy="180000"/>
          </a:xfrm>
        </p:spPr>
        <p:txBody>
          <a:bodyPr/>
          <a:lstStyle/>
          <a:p>
            <a:r>
              <a:rPr lang="fi-FI"/>
              <a:t>Auli Piiparinen</a:t>
            </a:r>
            <a:endParaRPr lang="fi-FI" dirty="0"/>
          </a:p>
        </p:txBody>
      </p:sp>
      <p:sp>
        <p:nvSpPr>
          <p:cNvPr id="9" name="Dian numeron paikkamerkki 3">
            <a:extLst>
              <a:ext uri="{FF2B5EF4-FFF2-40B4-BE49-F238E27FC236}">
                <a16:creationId xmlns:a16="http://schemas.microsoft.com/office/drawing/2014/main" id="{CE557E10-CA32-496B-B096-E707BBE70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7701" y="6309320"/>
            <a:ext cx="398400" cy="180000"/>
          </a:xfrm>
        </p:spPr>
        <p:txBody>
          <a:bodyPr/>
          <a:lstStyle/>
          <a:p>
            <a:fld id="{0BF3D371-221A-48B8-85BF-C1A7CFADE4F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796816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pohja muokattavalla tekstillä ja alatunnisteella, otsikko alhaalla" preserve="1" userDrawn="1">
  <p:cSld name="Kuvapohja muokattavalla tekstillä ja alatunnisteella, otsikko alha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C4D4C-2A25-874C-8AC3-04EC56CEF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00" y="3247380"/>
            <a:ext cx="10618101" cy="2201000"/>
          </a:xfrm>
        </p:spPr>
        <p:txBody>
          <a:bodyPr anchor="b" anchorCtr="0"/>
          <a:lstStyle>
            <a:lvl1pPr>
              <a:lnSpc>
                <a:spcPts val="8740"/>
              </a:lnSpc>
              <a:defRPr sz="87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 hasCustomPrompt="1"/>
          </p:nvPr>
        </p:nvSpPr>
        <p:spPr>
          <a:xfrm>
            <a:off x="774000" y="614621"/>
            <a:ext cx="5271200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>
              <a:lnSpc>
                <a:spcPts val="292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None/>
              <a:defRPr lang="fi-FI" smtClean="0">
                <a:solidFill>
                  <a:schemeClr val="bg1"/>
                </a:solidFill>
                <a:effectLst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83BE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fi-FI" dirty="0"/>
              <a:t>Ingressimäistä tekstiä tähän kohtaan</a:t>
            </a:r>
            <a:endParaRPr lang="fi-FI" dirty="0">
              <a:solidFill>
                <a:srgbClr val="FFFFFF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8" name="Google Shape;15;p1" descr="T:\Caset\Kemianteollisuus ry 452\452002\Aloitus\Logo\KETE_color.jpg">
            <a:extLst>
              <a:ext uri="{FF2B5EF4-FFF2-40B4-BE49-F238E27FC236}">
                <a16:creationId xmlns:a16="http://schemas.microsoft.com/office/drawing/2014/main" id="{275C09E8-7A94-C84A-9BF0-1E555EBD37F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4074"/>
          <a:stretch/>
        </p:blipFill>
        <p:spPr>
          <a:xfrm>
            <a:off x="774000" y="6156000"/>
            <a:ext cx="2130673" cy="2543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9;p2">
            <a:extLst>
              <a:ext uri="{FF2B5EF4-FFF2-40B4-BE49-F238E27FC236}">
                <a16:creationId xmlns:a16="http://schemas.microsoft.com/office/drawing/2014/main" id="{11EF8D7D-D453-0245-99BB-A9EA7FF828A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408368" y="6309320"/>
            <a:ext cx="7776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14.9.2021</a:t>
            </a:r>
            <a:endParaRPr dirty="0"/>
          </a:p>
        </p:txBody>
      </p:sp>
      <p:sp>
        <p:nvSpPr>
          <p:cNvPr id="10" name="Google Shape;20;p2">
            <a:extLst>
              <a:ext uri="{FF2B5EF4-FFF2-40B4-BE49-F238E27FC236}">
                <a16:creationId xmlns:a16="http://schemas.microsoft.com/office/drawing/2014/main" id="{FFE67EAD-567F-EF45-96C9-E22FB2C7EB4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384032" y="6309320"/>
            <a:ext cx="220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Auli Piiparinen</a:t>
            </a:r>
            <a:endParaRPr dirty="0"/>
          </a:p>
        </p:txBody>
      </p:sp>
      <p:sp>
        <p:nvSpPr>
          <p:cNvPr id="11" name="Google Shape;21;p2">
            <a:extLst>
              <a:ext uri="{FF2B5EF4-FFF2-40B4-BE49-F238E27FC236}">
                <a16:creationId xmlns:a16="http://schemas.microsoft.com/office/drawing/2014/main" id="{757EA818-CB53-9C48-86C3-8F564CB175E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87701" y="6309320"/>
            <a:ext cx="398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7853644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ripohja, otsikkodia" preserve="1">
  <p:cSld name="Väripohja, 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9408368" y="6309320"/>
            <a:ext cx="7776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14.9.2021</a:t>
            </a:r>
            <a:endParaRPr lang="fi-FI" dirty="0"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6384032" y="6309320"/>
            <a:ext cx="220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Auli Piiparinen</a:t>
            </a:r>
            <a:endParaRPr lang="fi-FI"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0987701" y="6309320"/>
            <a:ext cx="398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1919536" y="2132856"/>
            <a:ext cx="8496944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0" anchor="t" anchorCtr="0"/>
          <a:lstStyle>
            <a:lvl1pPr lvl="0" algn="ctr">
              <a:lnSpc>
                <a:spcPct val="122500"/>
              </a:lnSpc>
              <a:spcBef>
                <a:spcPts val="1200"/>
              </a:spcBef>
              <a:spcAft>
                <a:spcPts val="0"/>
              </a:spcAft>
              <a:buClr>
                <a:srgbClr val="CC542C"/>
              </a:buClr>
              <a:buSzPts val="4000"/>
              <a:buFont typeface="Tahoma"/>
              <a:buNone/>
              <a:defRPr sz="4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1380826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ripohja, otsikko ja ingressi" preserve="1">
  <p:cSld name="Väripohja, otsikko ja ingre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784000" y="3501008"/>
            <a:ext cx="6624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18000" anchor="t" anchorCtr="0"/>
          <a:lstStyle>
            <a:lvl1pPr lvl="0" algn="ctr">
              <a:lnSpc>
                <a:spcPct val="121428"/>
              </a:lnSpc>
              <a:spcBef>
                <a:spcPts val="400"/>
              </a:spcBef>
              <a:spcAft>
                <a:spcPts val="0"/>
              </a:spcAft>
              <a:buClr>
                <a:srgbClr val="CC542C"/>
              </a:buClr>
              <a:buSzPts val="2800"/>
              <a:buNone/>
              <a:defRPr sz="280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3ADD1"/>
              </a:buClr>
              <a:buSzPts val="1800"/>
              <a:buNone/>
              <a:defRPr>
                <a:solidFill>
                  <a:srgbClr val="93ADD1"/>
                </a:solidFill>
              </a:defRPr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3ADD1"/>
              </a:buClr>
              <a:buSzPts val="1800"/>
              <a:buNone/>
              <a:defRPr>
                <a:solidFill>
                  <a:srgbClr val="93ADD1"/>
                </a:solidFill>
              </a:defRPr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3ADD1"/>
              </a:buClr>
              <a:buSzPts val="1800"/>
              <a:buNone/>
              <a:defRPr>
                <a:solidFill>
                  <a:srgbClr val="93ADD1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3ADD1"/>
              </a:buClr>
              <a:buSzPts val="1800"/>
              <a:buNone/>
              <a:defRPr>
                <a:solidFill>
                  <a:srgbClr val="93ADD1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ADD1"/>
              </a:buClr>
              <a:buSzPts val="2000"/>
              <a:buNone/>
              <a:defRPr>
                <a:solidFill>
                  <a:srgbClr val="93ADD1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ADD1"/>
              </a:buClr>
              <a:buSzPts val="2000"/>
              <a:buNone/>
              <a:defRPr>
                <a:solidFill>
                  <a:srgbClr val="93ADD1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ADD1"/>
              </a:buClr>
              <a:buSzPts val="2000"/>
              <a:buNone/>
              <a:defRPr>
                <a:solidFill>
                  <a:srgbClr val="93ADD1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ADD1"/>
              </a:buClr>
              <a:buSzPts val="2000"/>
              <a:buNone/>
              <a:defRPr>
                <a:solidFill>
                  <a:srgbClr val="93ADD1"/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1296000" y="1861200"/>
            <a:ext cx="960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0" anchor="t" anchorCtr="0"/>
          <a:lstStyle>
            <a:lvl1pPr lvl="0" algn="ctr">
              <a:lnSpc>
                <a:spcPct val="103846"/>
              </a:lnSpc>
              <a:spcBef>
                <a:spcPts val="1200"/>
              </a:spcBef>
              <a:spcAft>
                <a:spcPts val="0"/>
              </a:spcAft>
              <a:buClr>
                <a:srgbClr val="4883BE"/>
              </a:buClr>
              <a:buSzPts val="5200"/>
              <a:buFont typeface="Tahoma"/>
              <a:buNone/>
              <a:defRPr sz="52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9408368" y="6309320"/>
            <a:ext cx="7776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14.9.2021</a:t>
            </a:r>
            <a:endParaRPr lang="fi-FI" dirty="0"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6384032" y="6309320"/>
            <a:ext cx="220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Auli Piiparinen</a:t>
            </a:r>
            <a:endParaRPr lang="fi-FI" dirty="0"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10987701" y="6309320"/>
            <a:ext cx="398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7837629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ripohja, tekstikenttä" preserve="1">
  <p:cSld name="Väripohja, tekstikentt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774000" y="1800000"/>
            <a:ext cx="10618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" rIns="36000" bIns="1800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  <a:defRPr>
                <a:solidFill>
                  <a:schemeClr val="bg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83BE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10987701" y="6309320"/>
            <a:ext cx="398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6384032" y="6309320"/>
            <a:ext cx="220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Auli Piiparinen</a:t>
            </a:r>
            <a:endParaRPr lang="fi-FI" dirty="0"/>
          </a:p>
        </p:txBody>
      </p:sp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774000" y="720000"/>
            <a:ext cx="106182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83BE"/>
              </a:buClr>
              <a:buSzPts val="18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 dirty="0"/>
          </a:p>
        </p:txBody>
      </p:sp>
      <p:sp>
        <p:nvSpPr>
          <p:cNvPr id="7" name="Google Shape;29;p4">
            <a:extLst>
              <a:ext uri="{FF2B5EF4-FFF2-40B4-BE49-F238E27FC236}">
                <a16:creationId xmlns:a16="http://schemas.microsoft.com/office/drawing/2014/main" id="{077F10FE-7C58-DA48-B817-F881D240DB17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408368" y="6309320"/>
            <a:ext cx="7776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14.9.2021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5261399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ripohja, lopetusdia" preserve="1">
  <p:cSld name="Väripohja, lopetus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2208000" y="1881200"/>
            <a:ext cx="7776000" cy="3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0" anchor="t" anchorCtr="0"/>
          <a:lstStyle>
            <a:lvl1pPr lv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883BE"/>
              </a:buClr>
              <a:buSzPts val="5400"/>
              <a:buFont typeface="Tahoma"/>
              <a:buNone/>
              <a:defRPr sz="54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 dirty="0"/>
          </a:p>
        </p:txBody>
      </p:sp>
      <p:sp>
        <p:nvSpPr>
          <p:cNvPr id="118" name="Google Shape;118;p18"/>
          <p:cNvSpPr txBox="1">
            <a:spLocks noGrp="1"/>
          </p:cNvSpPr>
          <p:nvPr>
            <p:ph type="dt" idx="10"/>
          </p:nvPr>
        </p:nvSpPr>
        <p:spPr>
          <a:xfrm>
            <a:off x="9408368" y="6309320"/>
            <a:ext cx="7776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14.9.2021</a:t>
            </a:r>
            <a:endParaRPr lang="fi-FI" dirty="0"/>
          </a:p>
        </p:txBody>
      </p:sp>
      <p:sp>
        <p:nvSpPr>
          <p:cNvPr id="119" name="Google Shape;119;p18"/>
          <p:cNvSpPr txBox="1">
            <a:spLocks noGrp="1"/>
          </p:cNvSpPr>
          <p:nvPr>
            <p:ph type="ftr" idx="11"/>
          </p:nvPr>
        </p:nvSpPr>
        <p:spPr>
          <a:xfrm>
            <a:off x="6384032" y="6309320"/>
            <a:ext cx="220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Auli Piiparinen</a:t>
            </a:r>
            <a:endParaRPr lang="fi-FI" dirty="0"/>
          </a:p>
        </p:txBody>
      </p:sp>
      <p:sp>
        <p:nvSpPr>
          <p:cNvPr id="120" name="Google Shape;120;p18"/>
          <p:cNvSpPr txBox="1">
            <a:spLocks noGrp="1"/>
          </p:cNvSpPr>
          <p:nvPr>
            <p:ph type="sldNum" idx="12"/>
          </p:nvPr>
        </p:nvSpPr>
        <p:spPr>
          <a:xfrm>
            <a:off x="10987701" y="6309320"/>
            <a:ext cx="398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1043257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lkoinen pohja, lopetusdia" preserve="1" userDrawn="1">
  <p:cSld name="Valkoinen pohja, 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2208000" y="1881200"/>
            <a:ext cx="7776000" cy="3348000"/>
          </a:xfrm>
        </p:spPr>
        <p:txBody>
          <a:bodyPr spcCol="0" anchor="t"/>
          <a:lstStyle>
            <a:lvl1pPr algn="ctr">
              <a:lnSpc>
                <a:spcPts val="5400"/>
              </a:lnSpc>
              <a:spcBef>
                <a:spcPts val="1200"/>
              </a:spcBef>
              <a:defRPr lang="en-GB" sz="5400" dirty="0">
                <a:solidFill>
                  <a:srgbClr val="4883BE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14.9.2021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Auli Piiparinen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4772585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yksipalstainen teksti" userDrawn="1">
  <p:cSld name="Otsikko ja yksipals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7.10.2020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Auli Piiparinen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74000" y="720000"/>
            <a:ext cx="10618100" cy="900000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95329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7.10.2020</a:t>
            </a:r>
            <a:endParaRPr lang="fi-FI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373205-67EF-4754-B8B1-08A4EFD2C6B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Auli Piiparinen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017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afi" userDrawn="1">
  <p:cSld name="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aavion paikkamerkki 6"/>
          <p:cNvSpPr>
            <a:spLocks noGrp="1"/>
          </p:cNvSpPr>
          <p:nvPr>
            <p:ph type="chart" sz="quarter" idx="13"/>
          </p:nvPr>
        </p:nvSpPr>
        <p:spPr>
          <a:xfrm>
            <a:off x="774000" y="1656000"/>
            <a:ext cx="10620000" cy="3960000"/>
          </a:xfrm>
        </p:spPr>
        <p:txBody>
          <a:bodyPr/>
          <a:lstStyle/>
          <a:p>
            <a:r>
              <a:rPr lang="fi-FI"/>
              <a:t>Lisää kaavio napsauttamalla kuvaketta</a:t>
            </a:r>
            <a:endParaRPr lang="en-GB" dirty="0"/>
          </a:p>
        </p:txBody>
      </p:sp>
      <p:sp>
        <p:nvSpPr>
          <p:cNvPr id="19" name="txt_yhteensa"/>
          <p:cNvSpPr>
            <a:spLocks noGrp="1"/>
          </p:cNvSpPr>
          <p:nvPr>
            <p:ph type="body" sz="quarter" idx="16" hasCustomPrompt="1"/>
          </p:nvPr>
        </p:nvSpPr>
        <p:spPr>
          <a:xfrm>
            <a:off x="768001" y="5682888"/>
            <a:ext cx="4286241" cy="33840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buNone/>
              <a:defRPr sz="1200">
                <a:solidFill>
                  <a:srgbClr val="4883BE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&lt;</a:t>
            </a:r>
            <a:r>
              <a:rPr lang="en-GB" dirty="0" err="1"/>
              <a:t>Yhteensä</a:t>
            </a:r>
            <a:r>
              <a:rPr lang="en-GB" dirty="0"/>
              <a:t>&gt;</a:t>
            </a:r>
          </a:p>
        </p:txBody>
      </p:sp>
      <p:sp>
        <p:nvSpPr>
          <p:cNvPr id="10" name="txt_lahde"/>
          <p:cNvSpPr>
            <a:spLocks noGrp="1"/>
          </p:cNvSpPr>
          <p:nvPr>
            <p:ph type="body" sz="quarter" idx="18" hasCustomPrompt="1"/>
          </p:nvPr>
        </p:nvSpPr>
        <p:spPr>
          <a:xfrm>
            <a:off x="6381751" y="5682888"/>
            <a:ext cx="4994836" cy="338400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buNone/>
              <a:defRPr sz="1200">
                <a:solidFill>
                  <a:srgbClr val="4883BE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&lt;</a:t>
            </a:r>
            <a:r>
              <a:rPr lang="en-GB" dirty="0" err="1"/>
              <a:t>Lähde</a:t>
            </a:r>
            <a:r>
              <a:rPr lang="en-GB" dirty="0"/>
              <a:t>&gt;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B2BDADD8-BF77-49D5-A164-85C05708D650}" type="datetime1">
              <a:rPr lang="fi-FI" smtClean="0"/>
              <a:t>18.11.2022</a:t>
            </a:fld>
            <a:endParaRPr lang="fi-FI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74000" y="720000"/>
            <a:ext cx="10608588" cy="900000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04368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sisältökohdetta" userDrawn="1">
  <p:cSld name="Otsikko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7.10.2020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Auli Piiparinen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74000" y="720000"/>
            <a:ext cx="10620000" cy="900000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74000" y="1800000"/>
            <a:ext cx="5088000" cy="396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16"/>
          </p:nvPr>
        </p:nvSpPr>
        <p:spPr>
          <a:xfrm>
            <a:off x="6284267" y="1800000"/>
            <a:ext cx="5088000" cy="396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60569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body" idx="10"/>
          </p:nvPr>
        </p:nvSpPr>
        <p:spPr>
          <a:xfrm>
            <a:off x="755650" y="749300"/>
            <a:ext cx="10972800" cy="4895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3400"/>
              </a:lnSpc>
              <a:spcAft>
                <a:spcPts val="430"/>
              </a:spcAft>
            </a:pPr>
            <a:r>
              <a:rPr lang="fi-FI" sz="2750" b="1" spc="-5">
                <a:solidFill>
                  <a:srgbClr val="4783BC"/>
                </a:solidFill>
                <a:latin typeface="Tahoma" panose="02020603050405020304" pitchFamily="2"/>
              </a:rPr>
              <a:t>Suomi on höyhensarjalainen... 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0"/>
          </p:nvPr>
        </p:nvSpPr>
        <p:spPr>
          <a:xfrm>
            <a:off x="755650" y="1238885"/>
            <a:ext cx="10972800" cy="7486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/>
          <a:lstStyle/>
          <a:p>
            <a:pPr marL="45720" marR="0" indent="0" algn="l">
              <a:lnSpc>
                <a:spcPts val="1800"/>
              </a:lnSpc>
              <a:spcAft>
                <a:spcPts val="4050"/>
              </a:spcAft>
            </a:pPr>
            <a:r>
              <a:rPr lang="fi-FI" sz="1500" spc="0">
                <a:solidFill>
                  <a:srgbClr val="4783BC"/>
                </a:solidFill>
                <a:latin typeface="Tahoma" panose="02020603050405020304" pitchFamily="2"/>
              </a:rPr>
              <a:t>Kuvattuna globaalit, EU:n ja Suomen kemianteollisuus kasvihuonekaasupäästöt. </a:t>
            </a:r>
          </a:p>
        </p:txBody>
      </p:sp>
      <p:sp>
        <p:nvSpPr>
          <p:cNvPr id="6" name=" 5"/>
          <p:cNvSpPr>
            <a:spLocks noGrp="1"/>
          </p:cNvSpPr>
          <p:nvPr>
            <p:ph type="body" idx="10"/>
          </p:nvPr>
        </p:nvSpPr>
        <p:spPr>
          <a:xfrm>
            <a:off x="4553585" y="2329180"/>
            <a:ext cx="6727190" cy="2736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fi-FI" sz="1750" spc="5">
                <a:solidFill>
                  <a:srgbClr val="FFFFFF"/>
                </a:solidFill>
                <a:latin typeface="Tahoma" panose="02020603050405020304" pitchFamily="2"/>
              </a:rPr>
              <a:t>Kemianteollisuuden globaalit päästöt ovat 7% maailman päästöistä </a:t>
            </a:r>
          </a:p>
        </p:txBody>
      </p:sp>
      <p:sp>
        <p:nvSpPr>
          <p:cNvPr id="7" name=" 6"/>
          <p:cNvSpPr>
            <a:spLocks noGrp="1"/>
          </p:cNvSpPr>
          <p:nvPr>
            <p:ph type="body" idx="10"/>
          </p:nvPr>
        </p:nvSpPr>
        <p:spPr>
          <a:xfrm>
            <a:off x="1728470" y="3843655"/>
            <a:ext cx="6519545" cy="548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fi-FI" sz="1750" spc="5">
                <a:solidFill>
                  <a:srgbClr val="FFFFFF"/>
                </a:solidFill>
                <a:latin typeface="Tahoma" panose="02020603050405020304" pitchFamily="2"/>
              </a:rPr>
              <a:t>Suomen kemianteollisuuden päästöt ovat vähemmän kun 4% EU </a:t>
            </a:r>
          </a:p>
          <a:p>
            <a:pPr marL="0" marR="0" indent="0" algn="l">
              <a:lnSpc>
                <a:spcPts val="2100"/>
              </a:lnSpc>
              <a:spcBef>
                <a:spcPts val="40"/>
              </a:spcBef>
              <a:spcAft>
                <a:spcPts val="0"/>
              </a:spcAft>
            </a:pPr>
            <a:r>
              <a:rPr lang="fi-FI" sz="1750" spc="15">
                <a:solidFill>
                  <a:srgbClr val="FFFFFF"/>
                </a:solidFill>
                <a:latin typeface="Tahoma" panose="02020603050405020304" pitchFamily="2"/>
              </a:rPr>
              <a:t>kemianteollisuuden päästöistä </a:t>
            </a:r>
          </a:p>
        </p:txBody>
      </p:sp>
      <p:sp>
        <p:nvSpPr>
          <p:cNvPr id="8" name=" 7"/>
          <p:cNvSpPr>
            <a:spLocks noGrp="1"/>
          </p:cNvSpPr>
          <p:nvPr>
            <p:ph type="body" idx="10"/>
          </p:nvPr>
        </p:nvSpPr>
        <p:spPr>
          <a:xfrm>
            <a:off x="3066415" y="4956175"/>
            <a:ext cx="6363970" cy="548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fi-FI" sz="1750" spc="5">
                <a:solidFill>
                  <a:srgbClr val="FFFFFF"/>
                </a:solidFill>
                <a:latin typeface="Tahoma" panose="02020603050405020304" pitchFamily="2"/>
              </a:rPr>
              <a:t>EU kemianteollisuuden päästöt ovat hieman yli 4% globaaleista </a:t>
            </a:r>
          </a:p>
          <a:p>
            <a:pPr marL="0" marR="0" indent="0" algn="l">
              <a:lnSpc>
                <a:spcPts val="2100"/>
              </a:lnSpc>
              <a:spcBef>
                <a:spcPts val="40"/>
              </a:spcBef>
              <a:spcAft>
                <a:spcPts val="20"/>
              </a:spcAft>
            </a:pPr>
            <a:r>
              <a:rPr lang="fi-FI" sz="1750" spc="15">
                <a:solidFill>
                  <a:srgbClr val="FFFFFF"/>
                </a:solidFill>
                <a:latin typeface="Tahoma" panose="02020603050405020304" pitchFamily="2"/>
              </a:rPr>
              <a:t>kemianteollisuuden päästöistä </a:t>
            </a:r>
          </a:p>
        </p:txBody>
      </p:sp>
      <p:sp>
        <p:nvSpPr>
          <p:cNvPr id="9" name=" 8"/>
          <p:cNvSpPr>
            <a:spLocks noGrp="1"/>
          </p:cNvSpPr>
          <p:nvPr>
            <p:ph type="body" idx="10"/>
          </p:nvPr>
        </p:nvSpPr>
        <p:spPr>
          <a:xfrm>
            <a:off x="7382510" y="6308725"/>
            <a:ext cx="4004945" cy="1073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4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  <a:tabLst>
                <a:tab pos="2194560" algn="l"/>
                <a:tab pos="4023360" algn="r"/>
              </a:tabLst>
            </a:pPr>
            <a:r>
              <a:rPr lang="fi-FI" sz="700" spc="0">
                <a:solidFill>
                  <a:srgbClr val="4783BC"/>
                </a:solidFill>
                <a:latin typeface="Tahoma" panose="02020603050405020304" pitchFamily="2"/>
              </a:rPr>
              <a:t>Vastuullisuus/Rasmus Pinomaa 12.6.2020 14 </a:t>
            </a:r>
          </a:p>
        </p:txBody>
      </p:sp>
    </p:spTree>
    <p:extLst>
      <p:ext uri="{BB962C8B-B14F-4D97-AF65-F5344CB8AC3E}">
        <p14:creationId xmlns:p14="http://schemas.microsoft.com/office/powerpoint/2010/main" val="7879183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1_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 3"/>
          <p:cNvSpPr>
            <a:spLocks noGrp="1"/>
          </p:cNvSpPr>
          <p:nvPr>
            <p:ph type="body" idx="10"/>
          </p:nvPr>
        </p:nvSpPr>
        <p:spPr>
          <a:xfrm>
            <a:off x="792480" y="810895"/>
            <a:ext cx="8888095" cy="828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l">
              <a:lnSpc>
                <a:spcPts val="2900"/>
              </a:lnSpc>
              <a:spcAft>
                <a:spcPts val="0"/>
              </a:spcAft>
            </a:pPr>
            <a:r>
              <a:rPr lang="fi-FI" sz="2900" b="1" spc="65">
                <a:solidFill>
                  <a:srgbClr val="4783BD"/>
                </a:solidFill>
                <a:latin typeface="Tahoma" panose="02020603050405020304" pitchFamily="2"/>
              </a:rPr>
              <a:t>2045 on lähempänä kuin kuvitellaan </a:t>
            </a:r>
          </a:p>
          <a:p>
            <a:pPr marL="0" marR="0" indent="0" algn="l">
              <a:lnSpc>
                <a:spcPts val="3500"/>
              </a:lnSpc>
              <a:spcBef>
                <a:spcPts val="110"/>
              </a:spcBef>
              <a:spcAft>
                <a:spcPts val="0"/>
              </a:spcAft>
            </a:pPr>
            <a:r>
              <a:rPr lang="fi-FI" sz="2900" b="1" spc="35">
                <a:solidFill>
                  <a:srgbClr val="4783BD"/>
                </a:solidFill>
                <a:latin typeface="Tahoma" panose="02020603050405020304" pitchFamily="2"/>
              </a:rPr>
              <a:t>1 investointisykli – 2 innovaatiosykliä – 5 huoltosykliä </a:t>
            </a:r>
          </a:p>
        </p:txBody>
      </p:sp>
      <p:sp>
        <p:nvSpPr>
          <p:cNvPr id="5" name=" 4"/>
          <p:cNvSpPr>
            <a:spLocks noGrp="1"/>
          </p:cNvSpPr>
          <p:nvPr>
            <p:ph type="body" idx="10"/>
          </p:nvPr>
        </p:nvSpPr>
        <p:spPr>
          <a:xfrm>
            <a:off x="7382510" y="6327775"/>
            <a:ext cx="4001770" cy="882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tabLst>
                <a:tab pos="2194560" algn="l"/>
                <a:tab pos="3977640" algn="r"/>
              </a:tabLst>
            </a:pPr>
            <a:r>
              <a:rPr lang="fi-FI" sz="650" b="1" spc="0">
                <a:solidFill>
                  <a:srgbClr val="4783BD"/>
                </a:solidFill>
                <a:latin typeface="Tahoma" panose="02020603050405020304" pitchFamily="2"/>
              </a:rPr>
              <a:t>Vastuullisuus/Rasmus Pinomaa 12.6.2020 16 </a:t>
            </a:r>
          </a:p>
        </p:txBody>
      </p:sp>
    </p:spTree>
    <p:extLst>
      <p:ext uri="{BB962C8B-B14F-4D97-AF65-F5344CB8AC3E}">
        <p14:creationId xmlns:p14="http://schemas.microsoft.com/office/powerpoint/2010/main" val="1227557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lkoinen pohja, yksi palsta" userDrawn="1">
  <p:cSld name="Valkoinen pohja, yksi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xt_yhteensa"/>
          <p:cNvSpPr>
            <a:spLocks noGrp="1"/>
          </p:cNvSpPr>
          <p:nvPr>
            <p:ph type="body" sz="quarter" idx="16" hasCustomPrompt="1"/>
          </p:nvPr>
        </p:nvSpPr>
        <p:spPr>
          <a:xfrm>
            <a:off x="768001" y="5682888"/>
            <a:ext cx="4286241" cy="33840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buNone/>
              <a:defRPr sz="1200">
                <a:solidFill>
                  <a:srgbClr val="4883BE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&lt;</a:t>
            </a:r>
            <a:r>
              <a:rPr lang="en-GB" dirty="0" err="1"/>
              <a:t>Yhteensä</a:t>
            </a:r>
            <a:r>
              <a:rPr lang="en-GB" dirty="0"/>
              <a:t>&gt;</a:t>
            </a:r>
          </a:p>
        </p:txBody>
      </p:sp>
      <p:sp>
        <p:nvSpPr>
          <p:cNvPr id="10" name="txt_lahde"/>
          <p:cNvSpPr>
            <a:spLocks noGrp="1"/>
          </p:cNvSpPr>
          <p:nvPr>
            <p:ph type="body" sz="quarter" idx="18" hasCustomPrompt="1"/>
          </p:nvPr>
        </p:nvSpPr>
        <p:spPr>
          <a:xfrm>
            <a:off x="6381751" y="5682888"/>
            <a:ext cx="4994836" cy="338400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buNone/>
              <a:defRPr sz="1200">
                <a:solidFill>
                  <a:srgbClr val="4883BE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&lt;</a:t>
            </a:r>
            <a:r>
              <a:rPr lang="en-GB" dirty="0" err="1"/>
              <a:t>Lähde</a:t>
            </a:r>
            <a:r>
              <a:rPr lang="en-GB" dirty="0"/>
              <a:t>&gt;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6485A91-E067-43EC-8778-CD6BE62CED12}" type="datetime1">
              <a:rPr lang="fi-FI" smtClean="0"/>
              <a:t>18.11.2022</a:t>
            </a:fld>
            <a:endParaRPr lang="fi-FI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74000" y="720000"/>
            <a:ext cx="10608588" cy="900000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147E62C-8750-4D7D-997F-D8409A230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00" y="1701248"/>
            <a:ext cx="10618100" cy="3960000"/>
          </a:xfrm>
          <a:prstGeom prst="rect">
            <a:avLst/>
          </a:prstGeom>
        </p:spPr>
        <p:txBody>
          <a:bodyPr vert="horz" lIns="0" tIns="18000" rIns="36000" bIns="1800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030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ripohja, tekstikenttä">
  <p:cSld name="Väripohja, tekstikentt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774000" y="1800000"/>
            <a:ext cx="10618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" rIns="36000" bIns="1800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  <a:defRPr>
                <a:solidFill>
                  <a:schemeClr val="bg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83BE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10987701" y="6309320"/>
            <a:ext cx="398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6384032" y="6309320"/>
            <a:ext cx="220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i-FI" dirty="0"/>
          </a:p>
        </p:txBody>
      </p:sp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774000" y="720000"/>
            <a:ext cx="106182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83BE"/>
              </a:buClr>
              <a:buSzPts val="18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 dirty="0"/>
          </a:p>
        </p:txBody>
      </p:sp>
      <p:sp>
        <p:nvSpPr>
          <p:cNvPr id="7" name="Google Shape;29;p4">
            <a:extLst>
              <a:ext uri="{FF2B5EF4-FFF2-40B4-BE49-F238E27FC236}">
                <a16:creationId xmlns:a16="http://schemas.microsoft.com/office/drawing/2014/main" id="{077F10FE-7C58-DA48-B817-F881D240DB17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408368" y="6309320"/>
            <a:ext cx="7776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416E6693-B319-467E-A2F7-89F0AD503B2C}" type="datetime1">
              <a:rPr lang="fi-FI" smtClean="0"/>
              <a:t>18.11.2022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405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_header_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3.3.2022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Otsikko 6"/>
          <p:cNvSpPr>
            <a:spLocks noGrp="1"/>
          </p:cNvSpPr>
          <p:nvPr>
            <p:ph type="title"/>
          </p:nvPr>
        </p:nvSpPr>
        <p:spPr>
          <a:xfrm>
            <a:off x="1919536" y="2132856"/>
            <a:ext cx="8496944" cy="1800000"/>
          </a:xfrm>
        </p:spPr>
        <p:txBody>
          <a:bodyPr spcCol="0" anchor="t"/>
          <a:lstStyle>
            <a:lvl1pPr algn="ctr">
              <a:lnSpc>
                <a:spcPts val="4900"/>
              </a:lnSpc>
              <a:spcBef>
                <a:spcPts val="1200"/>
              </a:spcBef>
              <a:defRPr lang="en-GB" sz="4000" dirty="0">
                <a:solidFill>
                  <a:srgbClr val="CC542C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684300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_color_title_2_k">
  <p:cSld name="slide_color_title_2_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784000" y="3501008"/>
            <a:ext cx="6624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18000" anchor="t" anchorCtr="0"/>
          <a:lstStyle>
            <a:lvl1pPr lvl="0" algn="ctr">
              <a:lnSpc>
                <a:spcPct val="121428"/>
              </a:lnSpc>
              <a:spcBef>
                <a:spcPts val="400"/>
              </a:spcBef>
              <a:spcAft>
                <a:spcPts val="0"/>
              </a:spcAft>
              <a:buClr>
                <a:srgbClr val="CC542C"/>
              </a:buClr>
              <a:buSzPts val="2800"/>
              <a:buNone/>
              <a:defRPr sz="280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3ADD1"/>
              </a:buClr>
              <a:buSzPts val="1800"/>
              <a:buNone/>
              <a:defRPr>
                <a:solidFill>
                  <a:srgbClr val="93ADD1"/>
                </a:solidFill>
              </a:defRPr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3ADD1"/>
              </a:buClr>
              <a:buSzPts val="1800"/>
              <a:buNone/>
              <a:defRPr>
                <a:solidFill>
                  <a:srgbClr val="93ADD1"/>
                </a:solidFill>
              </a:defRPr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3ADD1"/>
              </a:buClr>
              <a:buSzPts val="1800"/>
              <a:buNone/>
              <a:defRPr>
                <a:solidFill>
                  <a:srgbClr val="93ADD1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3ADD1"/>
              </a:buClr>
              <a:buSzPts val="1800"/>
              <a:buNone/>
              <a:defRPr>
                <a:solidFill>
                  <a:srgbClr val="93ADD1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ADD1"/>
              </a:buClr>
              <a:buSzPts val="2000"/>
              <a:buNone/>
              <a:defRPr>
                <a:solidFill>
                  <a:srgbClr val="93ADD1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ADD1"/>
              </a:buClr>
              <a:buSzPts val="2000"/>
              <a:buNone/>
              <a:defRPr>
                <a:solidFill>
                  <a:srgbClr val="93ADD1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ADD1"/>
              </a:buClr>
              <a:buSzPts val="2000"/>
              <a:buNone/>
              <a:defRPr>
                <a:solidFill>
                  <a:srgbClr val="93ADD1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ADD1"/>
              </a:buClr>
              <a:buSzPts val="2000"/>
              <a:buNone/>
              <a:defRPr>
                <a:solidFill>
                  <a:srgbClr val="93ADD1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1296000" y="1861200"/>
            <a:ext cx="960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0" anchor="t" anchorCtr="0"/>
          <a:lstStyle>
            <a:lvl1pPr lvl="0" algn="ctr">
              <a:lnSpc>
                <a:spcPct val="103846"/>
              </a:lnSpc>
              <a:spcBef>
                <a:spcPts val="1200"/>
              </a:spcBef>
              <a:spcAft>
                <a:spcPts val="0"/>
              </a:spcAft>
              <a:buClr>
                <a:srgbClr val="4883BE"/>
              </a:buClr>
              <a:buSzPts val="5200"/>
              <a:buFont typeface="Tahoma"/>
              <a:buNone/>
              <a:defRPr sz="52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9408368" y="6309320"/>
            <a:ext cx="7776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3.3.2022</a:t>
            </a:r>
            <a:endParaRPr lang="fi-FI" dirty="0"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6384032" y="6309320"/>
            <a:ext cx="220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 </a:t>
            </a:r>
            <a:endParaRPr lang="fi-FI" dirty="0"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10987701" y="6309320"/>
            <a:ext cx="398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8429292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_contents_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3.3.2022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74000" y="720000"/>
            <a:ext cx="10620000" cy="900000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/>
          <a:p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74000" y="1800000"/>
            <a:ext cx="5088000" cy="39600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6"/>
          </p:nvPr>
        </p:nvSpPr>
        <p:spPr>
          <a:xfrm>
            <a:off x="6284267" y="1800000"/>
            <a:ext cx="5088000" cy="39600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1028965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4000" y="720000"/>
            <a:ext cx="10618101" cy="900000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/>
          <a:p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4000" y="1800000"/>
            <a:ext cx="10618100" cy="3960000"/>
          </a:xfrm>
          <a:prstGeom prst="rect">
            <a:avLst/>
          </a:prstGeom>
        </p:spPr>
        <p:txBody>
          <a:bodyPr vert="horz" lIns="0" tIns="18000" rIns="36000" bIns="1800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08368" y="6309320"/>
            <a:ext cx="777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 b="0">
                <a:solidFill>
                  <a:srgbClr val="4883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9C04E6C-4B03-45EA-BB81-C64D58B4945F}" type="datetime1">
              <a:rPr lang="fi-FI" smtClean="0"/>
              <a:t>18.11.2022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4032" y="6309320"/>
            <a:ext cx="2208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>
                <a:solidFill>
                  <a:srgbClr val="4883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10987701" y="6309320"/>
            <a:ext cx="3984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>
                <a:solidFill>
                  <a:srgbClr val="4883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BF3D371-221A-48B8-85BF-C1A7CFADE4F2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logo" descr="T:\Caset\Kemianteollisuus ry 452\452002\Aloitus\Logo\KETE_color.jp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/>
          <a:stretch/>
        </p:blipFill>
        <p:spPr bwMode="auto">
          <a:xfrm>
            <a:off x="774000" y="6156000"/>
            <a:ext cx="2130673" cy="25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18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7" r:id="rId2"/>
    <p:sldLayoutId id="2147483758" r:id="rId3"/>
    <p:sldLayoutId id="2147483759" r:id="rId4"/>
    <p:sldLayoutId id="2147483760" r:id="rId5"/>
    <p:sldLayoutId id="2147483762" r:id="rId6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rgbClr val="4883BE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23888" indent="-174625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074738" indent="-174625" algn="l" defTabSz="914400" rtl="0" eaLnBrk="1" latinLnBrk="0" hangingPunct="1">
        <a:lnSpc>
          <a:spcPct val="100000"/>
        </a:lnSpc>
        <a:spcBef>
          <a:spcPts val="300"/>
        </a:spcBef>
        <a:buFont typeface="Tahoma" panose="020B0604030504040204" pitchFamily="34" charset="0"/>
        <a:buChar char="-"/>
        <a:defRPr sz="1800" kern="1200">
          <a:solidFill>
            <a:srgbClr val="000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524000" indent="-15240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rgbClr val="4883BE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1973263" indent="-180975" algn="l" defTabSz="914400" rtl="0" eaLnBrk="1" latinLnBrk="0" hangingPunct="1">
        <a:lnSpc>
          <a:spcPct val="100000"/>
        </a:lnSpc>
        <a:spcBef>
          <a:spcPts val="300"/>
        </a:spcBef>
        <a:buFont typeface="Arial" pitchFamily="34" charset="0"/>
        <a:buChar char="»"/>
        <a:tabLst>
          <a:tab pos="1973263" algn="l"/>
        </a:tabLst>
        <a:defRPr sz="1800" kern="1200">
          <a:solidFill>
            <a:srgbClr val="000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4000" y="720000"/>
            <a:ext cx="10618101" cy="900000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/>
          <a:p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4000" y="1800000"/>
            <a:ext cx="10618100" cy="3960000"/>
          </a:xfrm>
          <a:prstGeom prst="rect">
            <a:avLst/>
          </a:prstGeom>
        </p:spPr>
        <p:txBody>
          <a:bodyPr vert="horz" lIns="0" tIns="18000" rIns="36000" bIns="1800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08368" y="6309320"/>
            <a:ext cx="777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 b="0">
                <a:solidFill>
                  <a:srgbClr val="4883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29.8.2022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4032" y="6309320"/>
            <a:ext cx="2208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>
                <a:solidFill>
                  <a:srgbClr val="4883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Hanna Hyyryläinen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10987701" y="6309320"/>
            <a:ext cx="3984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>
                <a:solidFill>
                  <a:srgbClr val="4883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BF3D371-221A-48B8-85BF-C1A7CFADE4F2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logo" descr="T:\Caset\Kemianteollisuus ry 452\452002\Aloitus\Logo\KETE_color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/>
          <a:stretch/>
        </p:blipFill>
        <p:spPr bwMode="auto">
          <a:xfrm>
            <a:off x="774000" y="6156000"/>
            <a:ext cx="2130673" cy="25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56209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rgbClr val="4883BE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23888" indent="-174625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074738" indent="-174625" algn="l" defTabSz="914400" rtl="0" eaLnBrk="1" latinLnBrk="0" hangingPunct="1">
        <a:lnSpc>
          <a:spcPct val="100000"/>
        </a:lnSpc>
        <a:spcBef>
          <a:spcPts val="300"/>
        </a:spcBef>
        <a:buFont typeface="Tahoma" panose="020B0604030504040204" pitchFamily="34" charset="0"/>
        <a:buChar char="-"/>
        <a:defRPr sz="1800" kern="1200">
          <a:solidFill>
            <a:srgbClr val="000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524000" indent="-15240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rgbClr val="4883BE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1973263" indent="-180975" algn="l" defTabSz="914400" rtl="0" eaLnBrk="1" latinLnBrk="0" hangingPunct="1">
        <a:lnSpc>
          <a:spcPct val="100000"/>
        </a:lnSpc>
        <a:spcBef>
          <a:spcPts val="300"/>
        </a:spcBef>
        <a:buFont typeface="Arial" pitchFamily="34" charset="0"/>
        <a:buChar char="»"/>
        <a:tabLst>
          <a:tab pos="1973263" algn="l"/>
        </a:tabLst>
        <a:defRPr sz="1800" kern="1200">
          <a:solidFill>
            <a:srgbClr val="000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4000" y="720000"/>
            <a:ext cx="10618101" cy="900000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/>
          <a:p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4000" y="1800000"/>
            <a:ext cx="10618100" cy="3960000"/>
          </a:xfrm>
          <a:prstGeom prst="rect">
            <a:avLst/>
          </a:prstGeom>
        </p:spPr>
        <p:txBody>
          <a:bodyPr vert="horz" lIns="0" tIns="18000" rIns="36000" bIns="1800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08368" y="6309320"/>
            <a:ext cx="777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 b="0">
                <a:solidFill>
                  <a:srgbClr val="4883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3.3.2022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4032" y="6309320"/>
            <a:ext cx="2208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>
                <a:solidFill>
                  <a:srgbClr val="4883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 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10987701" y="6309320"/>
            <a:ext cx="3984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>
                <a:solidFill>
                  <a:srgbClr val="4883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BF3D371-221A-48B8-85BF-C1A7CFADE4F2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logo" descr="T:\Caset\Kemianteollisuus ry 452\452002\Aloitus\Logo\KETE_color.jp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/>
          <a:stretch/>
        </p:blipFill>
        <p:spPr bwMode="auto">
          <a:xfrm>
            <a:off x="774000" y="6156000"/>
            <a:ext cx="2130673" cy="25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30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70" r:id="rId3"/>
    <p:sldLayoutId id="2147483772" r:id="rId4"/>
    <p:sldLayoutId id="2147483773" r:id="rId5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rgbClr val="4883BE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23888" indent="-174625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074738" indent="-174625" algn="l" defTabSz="914400" rtl="0" eaLnBrk="1" latinLnBrk="0" hangingPunct="1">
        <a:lnSpc>
          <a:spcPct val="100000"/>
        </a:lnSpc>
        <a:spcBef>
          <a:spcPts val="300"/>
        </a:spcBef>
        <a:buFont typeface="Tahoma" panose="020B0604030504040204" pitchFamily="34" charset="0"/>
        <a:buChar char="-"/>
        <a:defRPr sz="1800" kern="1200">
          <a:solidFill>
            <a:srgbClr val="000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524000" indent="-15240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rgbClr val="4883BE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1973263" indent="-180975" algn="l" defTabSz="914400" rtl="0" eaLnBrk="1" latinLnBrk="0" hangingPunct="1">
        <a:lnSpc>
          <a:spcPct val="100000"/>
        </a:lnSpc>
        <a:spcBef>
          <a:spcPts val="300"/>
        </a:spcBef>
        <a:buFont typeface="Arial" pitchFamily="34" charset="0"/>
        <a:buChar char="»"/>
        <a:tabLst>
          <a:tab pos="1973263" algn="l"/>
        </a:tabLst>
        <a:defRPr sz="1800" kern="1200">
          <a:solidFill>
            <a:srgbClr val="000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4000" y="720000"/>
            <a:ext cx="10618101" cy="900000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/>
          <a:p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4000" y="1800000"/>
            <a:ext cx="10618100" cy="3960000"/>
          </a:xfrm>
          <a:prstGeom prst="rect">
            <a:avLst/>
          </a:prstGeom>
        </p:spPr>
        <p:txBody>
          <a:bodyPr vert="horz" lIns="0" tIns="18000" rIns="36000" bIns="1800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08368" y="6309320"/>
            <a:ext cx="777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 b="0">
                <a:solidFill>
                  <a:srgbClr val="4883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11.10.2021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4032" y="6309320"/>
            <a:ext cx="2208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>
                <a:solidFill>
                  <a:srgbClr val="4883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Tyttöjen päivä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10987701" y="6309320"/>
            <a:ext cx="3984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>
                <a:solidFill>
                  <a:srgbClr val="4883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BF3D371-221A-48B8-85BF-C1A7CFADE4F2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logo" descr="T:\Caset\Kemianteollisuus ry 452\452002\Aloitus\Logo\KETE_color.jpg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/>
          <a:stretch/>
        </p:blipFill>
        <p:spPr bwMode="auto">
          <a:xfrm>
            <a:off x="774000" y="6156000"/>
            <a:ext cx="2130673" cy="25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32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rgbClr val="4883BE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23888" indent="-174625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074738" indent="-174625" algn="l" defTabSz="914400" rtl="0" eaLnBrk="1" latinLnBrk="0" hangingPunct="1">
        <a:lnSpc>
          <a:spcPct val="100000"/>
        </a:lnSpc>
        <a:spcBef>
          <a:spcPts val="300"/>
        </a:spcBef>
        <a:buFont typeface="Tahoma" panose="020B0604030504040204" pitchFamily="34" charset="0"/>
        <a:buChar char="-"/>
        <a:defRPr sz="1800" kern="1200">
          <a:solidFill>
            <a:srgbClr val="000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524000" indent="-15240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rgbClr val="4883BE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1973263" indent="-180975" algn="l" defTabSz="914400" rtl="0" eaLnBrk="1" latinLnBrk="0" hangingPunct="1">
        <a:lnSpc>
          <a:spcPct val="100000"/>
        </a:lnSpc>
        <a:spcBef>
          <a:spcPts val="300"/>
        </a:spcBef>
        <a:buFont typeface="Arial" pitchFamily="34" charset="0"/>
        <a:buChar char="»"/>
        <a:tabLst>
          <a:tab pos="1973263" algn="l"/>
        </a:tabLst>
        <a:defRPr sz="1800" kern="1200">
          <a:solidFill>
            <a:srgbClr val="000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4000" y="720000"/>
            <a:ext cx="10618101" cy="900000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/>
          <a:p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4000" y="1800000"/>
            <a:ext cx="10618100" cy="3960000"/>
          </a:xfrm>
          <a:prstGeom prst="rect">
            <a:avLst/>
          </a:prstGeom>
        </p:spPr>
        <p:txBody>
          <a:bodyPr vert="horz" lIns="0" tIns="18000" rIns="36000" bIns="1800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08368" y="6309320"/>
            <a:ext cx="777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 b="0">
                <a:solidFill>
                  <a:srgbClr val="4883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14.9.2021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4032" y="6309320"/>
            <a:ext cx="2208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>
                <a:solidFill>
                  <a:srgbClr val="4883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Auli Piiparinen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10987701" y="6309320"/>
            <a:ext cx="3984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>
                <a:solidFill>
                  <a:srgbClr val="4883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BF3D371-221A-48B8-85BF-C1A7CFADE4F2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logo" descr="T:\Caset\Kemianteollisuus ry 452\452002\Aloitus\Logo\KETE_color.jpg"/>
          <p:cNvPicPr>
            <a:picLocks noChangeAspect="1" noChangeArrowheads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/>
          <a:stretch/>
        </p:blipFill>
        <p:spPr bwMode="auto">
          <a:xfrm>
            <a:off x="774000" y="6156000"/>
            <a:ext cx="2130673" cy="25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19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rgbClr val="4883BE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23888" indent="-174625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074738" indent="-174625" algn="l" defTabSz="914400" rtl="0" eaLnBrk="1" latinLnBrk="0" hangingPunct="1">
        <a:lnSpc>
          <a:spcPct val="100000"/>
        </a:lnSpc>
        <a:spcBef>
          <a:spcPts val="300"/>
        </a:spcBef>
        <a:buFont typeface="Tahoma" panose="020B0604030504040204" pitchFamily="34" charset="0"/>
        <a:buChar char="-"/>
        <a:defRPr sz="1800" kern="1200">
          <a:solidFill>
            <a:srgbClr val="000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524000" indent="-15240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rgbClr val="4883BE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1973263" indent="-180975" algn="l" defTabSz="914400" rtl="0" eaLnBrk="1" latinLnBrk="0" hangingPunct="1">
        <a:lnSpc>
          <a:spcPct val="100000"/>
        </a:lnSpc>
        <a:spcBef>
          <a:spcPts val="300"/>
        </a:spcBef>
        <a:buFont typeface="Arial" pitchFamily="34" charset="0"/>
        <a:buChar char="»"/>
        <a:tabLst>
          <a:tab pos="1973263" algn="l"/>
        </a:tabLst>
        <a:defRPr sz="1800" kern="1200">
          <a:solidFill>
            <a:srgbClr val="000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mailto:hanna.hyyrylainen@kemianteollisuus.fi" TargetMode="External"/><Relationship Id="rId7" Type="http://schemas.openxmlformats.org/officeDocument/2006/relationships/hyperlink" Target="https://www.maailmaamuuttaviatoita.fi/fi/maailmaa-muuttavia-toita/maailmaa-muuttavia-opintoja/oppisopimusmalli/" TargetMode="External"/><Relationship Id="rId2" Type="http://schemas.openxmlformats.org/officeDocument/2006/relationships/hyperlink" Target="mailto:anni.siltanen@kemianteollisuus.fi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C894AA5-BF80-47D6-8705-35F18A81E3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A653F5C6-DC26-460C-BCBA-41C8AC9DD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383" y="1515282"/>
            <a:ext cx="6916734" cy="1269013"/>
          </a:xfrm>
        </p:spPr>
        <p:txBody>
          <a:bodyPr/>
          <a:lstStyle/>
          <a:p>
            <a:pPr algn="l"/>
            <a:r>
              <a:rPr lang="fi-FI" b="1" dirty="0"/>
              <a:t>T</a:t>
            </a:r>
            <a:r>
              <a:rPr lang="fi-FI" dirty="0"/>
              <a:t>ulevaisuuden osaajapula </a:t>
            </a:r>
            <a:br>
              <a:rPr lang="fi-FI" dirty="0"/>
            </a:br>
            <a:r>
              <a:rPr lang="fi-FI" dirty="0"/>
              <a:t>on yhteinen huol</a:t>
            </a:r>
            <a:r>
              <a:rPr lang="fi-FI" b="1" dirty="0"/>
              <a:t>i</a:t>
            </a:r>
            <a:br>
              <a:rPr lang="fi-FI" sz="5400" b="1" dirty="0"/>
            </a:br>
            <a:br>
              <a:rPr lang="fi-FI" sz="3200" b="1" dirty="0"/>
            </a:br>
            <a:r>
              <a:rPr lang="fi-FI" sz="3200" b="1" dirty="0"/>
              <a:t>K</a:t>
            </a:r>
            <a:r>
              <a:rPr lang="fi-FI" sz="3200" dirty="0"/>
              <a:t>emianteollisuuden</a:t>
            </a:r>
            <a:br>
              <a:rPr lang="fi-FI" sz="3200" dirty="0"/>
            </a:br>
            <a:r>
              <a:rPr lang="fi-FI" sz="3200" dirty="0"/>
              <a:t>oppisopimusmall</a:t>
            </a:r>
            <a:r>
              <a:rPr lang="fi-FI" sz="3200" b="1" dirty="0"/>
              <a:t>i</a:t>
            </a:r>
            <a:endParaRPr lang="fi-FI" sz="5400" b="1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B41B3D5-AED9-4E12-825E-3A38619E5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7" y="6050091"/>
            <a:ext cx="1728193" cy="518458"/>
          </a:xfrm>
          <a:prstGeom prst="rect">
            <a:avLst/>
          </a:prstGeom>
        </p:spPr>
      </p:pic>
      <p:pic>
        <p:nvPicPr>
          <p:cNvPr id="3" name="Kuva 2" descr="Kuva, joka sisältää kohteen teksti, LEGO, lelu&#10;&#10;Kuvaus luotu automaattisesti">
            <a:extLst>
              <a:ext uri="{FF2B5EF4-FFF2-40B4-BE49-F238E27FC236}">
                <a16:creationId xmlns:a16="http://schemas.microsoft.com/office/drawing/2014/main" id="{4A11F00E-6501-4A31-9E05-B25471DE16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1" y="1"/>
            <a:ext cx="3428999" cy="3428999"/>
          </a:xfrm>
          <a:prstGeom prst="rect">
            <a:avLst/>
          </a:prstGeom>
        </p:spPr>
      </p:pic>
      <p:pic>
        <p:nvPicPr>
          <p:cNvPr id="9" name="Kuva 8" descr="Kuva, joka sisältää kohteen teksti, LEGO, lelu&#10;&#10;Kuvaus luotu automaattisesti">
            <a:extLst>
              <a:ext uri="{FF2B5EF4-FFF2-40B4-BE49-F238E27FC236}">
                <a16:creationId xmlns:a16="http://schemas.microsoft.com/office/drawing/2014/main" id="{17025B30-26F8-4663-8ACF-62C9C9A55B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429000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8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CDB12F1-819A-46AA-A778-858B4ADA6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4000" y="1800000"/>
            <a:ext cx="8634368" cy="3960000"/>
          </a:xfrm>
        </p:spPr>
        <p:txBody>
          <a:bodyPr wrap="square" anchor="t">
            <a:normAutofit/>
          </a:bodyPr>
          <a:lstStyle/>
          <a:p>
            <a:pPr marL="114300" indent="0">
              <a:buNone/>
            </a:pPr>
            <a:r>
              <a:rPr lang="fi-FI" sz="2400" b="0" i="0" dirty="0">
                <a:effectLst/>
                <a:latin typeface="+mj-lt"/>
              </a:rPr>
              <a:t>Oppisopimus on määräaikainen työsopimus, jossa työnantaja kouluttaa työntekijän. Kun valitset oppisopimuksen tavaksesi opiskella, </a:t>
            </a:r>
            <a:r>
              <a:rPr lang="fi-FI" sz="2400" b="1" i="0" dirty="0">
                <a:solidFill>
                  <a:schemeClr val="accent6"/>
                </a:solidFill>
                <a:effectLst/>
                <a:latin typeface="+mj-lt"/>
              </a:rPr>
              <a:t>kouluttaudut työtä tehden, saat palkkaa ja kerrytät työkokemusta.</a:t>
            </a:r>
          </a:p>
          <a:p>
            <a:pPr marL="114300" indent="0">
              <a:buNone/>
            </a:pPr>
            <a:endParaRPr lang="fi-FI" sz="2400" dirty="0">
              <a:latin typeface="+mj-lt"/>
            </a:endParaRPr>
          </a:p>
          <a:p>
            <a:pPr marL="114300" indent="0">
              <a:buNone/>
            </a:pPr>
            <a:r>
              <a:rPr lang="fi-FI" sz="2400" b="0" i="0" dirty="0">
                <a:effectLst/>
                <a:latin typeface="+mj-lt"/>
              </a:rPr>
              <a:t>Kemianteollisuuden oppisopimusmallissa opiskelu alkaa oppilaitoksessa, josta siirrytään koulutussopimuksen (opintotuella, ei palkallinen) kautta vaiheittain suorittamaan tutkinto loppuun yrityksessä oppisopimuksessa (palkallinen). </a:t>
            </a:r>
          </a:p>
          <a:p>
            <a:pPr marL="11430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522CC11-920C-47D6-892A-3E8C67045A2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87701" y="6309320"/>
            <a:ext cx="398400" cy="180000"/>
          </a:xfrm>
        </p:spPr>
        <p:txBody>
          <a:bodyPr wrap="square"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700"/>
              <a:buFont typeface="Arial"/>
              <a:buNone/>
              <a:tabLst/>
              <a:defRPr/>
            </a:pPr>
            <a:fld id="{0BF3D371-221A-48B8-85BF-C1A7CFADE4F2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700"/>
                <a:buFont typeface="Arial"/>
                <a:buNone/>
                <a:tabLst/>
                <a:defRPr/>
              </a:pPr>
              <a:t>2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B95271D5-F923-44A9-BDBA-C2AEC56B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00" y="720000"/>
            <a:ext cx="10618200" cy="9000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fi-FI" dirty="0"/>
              <a:t>Mitä oppisopimusmalli tarkoittaa?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367A8B1-4466-4D22-9553-B93526C9B256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408368" y="6309320"/>
            <a:ext cx="777600" cy="180000"/>
          </a:xfrm>
        </p:spPr>
        <p:txBody>
          <a:bodyPr wrap="square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ts val="1400"/>
              <a:buFontTx/>
              <a:buNone/>
              <a:tabLst/>
              <a:defRPr/>
            </a:pPr>
            <a:fld id="{94DC43B4-AC17-4C5C-B2C2-0970B264C21B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Pts val="1400"/>
                <a:buFontTx/>
                <a:buNone/>
                <a:tabLst/>
                <a:defRPr/>
              </a:pPr>
              <a:t>18.11.2022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591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CDB12F1-819A-46AA-A778-858B4ADA6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4000" y="1800000"/>
            <a:ext cx="8634368" cy="3960000"/>
          </a:xfrm>
        </p:spPr>
        <p:txBody>
          <a:bodyPr wrap="square" anchor="t">
            <a:normAutofit/>
          </a:bodyPr>
          <a:lstStyle/>
          <a:p>
            <a:pPr marL="114300" indent="0">
              <a:buNone/>
            </a:pPr>
            <a:r>
              <a:rPr lang="fi-FI" b="1" dirty="0">
                <a:solidFill>
                  <a:schemeClr val="accent6"/>
                </a:solidFill>
              </a:rPr>
              <a:t>Haluamme innostaa </a:t>
            </a:r>
            <a:r>
              <a:rPr lang="fi-FI" dirty="0"/>
              <a:t>nuoria hakeutumaan kemian alalle. Kemianteollisuuden tavoitteena on olla hiilineutraali vuoteen 2045 mennessä. Tuo tavoite ei kuitenkaan toteudu ilman oikeanlaista osaamista. Työvoimapulaa on. </a:t>
            </a:r>
          </a:p>
          <a:p>
            <a:pPr marL="114300" indent="0">
              <a:buNone/>
            </a:pPr>
            <a:endParaRPr lang="fi-FI" dirty="0"/>
          </a:p>
          <a:p>
            <a:r>
              <a:rPr lang="fi-FI" dirty="0"/>
              <a:t>Nuorten koulutus- ja oppisopimuksia on käytetty vähän kemianteollisuudessa. </a:t>
            </a:r>
          </a:p>
          <a:p>
            <a:r>
              <a:rPr lang="fi-FI" dirty="0"/>
              <a:t>Haluamme antaa nuorille mahdollisuuden tutustua kemianteollisuuteen jo opintojen alkuvaiheessa. Oppisopimusmalli tarjoaa tähän mahdollisuuden. </a:t>
            </a:r>
          </a:p>
          <a:p>
            <a:r>
              <a:rPr lang="fi-FI" b="1" dirty="0">
                <a:solidFill>
                  <a:schemeClr val="accent6"/>
                </a:solidFill>
              </a:rPr>
              <a:t>Kemian alan</a:t>
            </a:r>
            <a:r>
              <a:rPr lang="fi-FI" b="1" dirty="0">
                <a:solidFill>
                  <a:schemeClr val="accent6"/>
                </a:solidFill>
                <a:effectLst/>
              </a:rPr>
              <a:t> tulevaisuus edellyttää, että löydetään tarpeeksi osaajia merkittäviin töihin maailmanluokan yrityksiin. </a:t>
            </a:r>
          </a:p>
          <a:p>
            <a:pPr marL="11430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522CC11-920C-47D6-892A-3E8C67045A2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87701" y="6309320"/>
            <a:ext cx="398400" cy="180000"/>
          </a:xfrm>
        </p:spPr>
        <p:txBody>
          <a:bodyPr wrap="square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700"/>
              <a:buFont typeface="Arial"/>
              <a:buNone/>
              <a:tabLst/>
              <a:defRPr/>
            </a:pPr>
            <a:fld id="{0BF3D371-221A-48B8-85BF-C1A7CFADE4F2}" type="slidenum">
              <a:rPr kumimoji="0" lang="fi-FI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700"/>
                <a:buFont typeface="Arial"/>
                <a:buNone/>
                <a:tabLst/>
                <a:defRPr/>
              </a:pPr>
              <a:t>3</a:t>
            </a:fld>
            <a:endParaRPr kumimoji="0" lang="fi-FI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B95271D5-F923-44A9-BDBA-C2AEC56B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00" y="720000"/>
            <a:ext cx="10618200" cy="9000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fi-FI" dirty="0"/>
              <a:t>Tavoite: Kasvatetaan koulutus- ja oppisopimusten määrää nuorten työntekijöiden keskuudessa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367A8B1-4466-4D22-9553-B93526C9B256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408368" y="6309320"/>
            <a:ext cx="777600" cy="1800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4DC43B4-AC17-4C5C-B2C2-0970B264C21B}" type="datetime1">
              <a:rPr lang="fi-FI" smtClean="0"/>
              <a:pPr>
                <a:lnSpc>
                  <a:spcPct val="90000"/>
                </a:lnSpc>
                <a:spcAft>
                  <a:spcPts val="600"/>
                </a:spcAft>
              </a:pPr>
              <a:t>18.11.2022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010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680A164-33FC-4BE1-B98D-607B1A5AF9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C558966-D837-4CB0-945F-6BAE4E6DF1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668898EB-C4A7-452A-A710-C4F51412F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88B92E4-7386-46DF-9864-EF7AB121552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16E6693-B319-467E-A2F7-89F0AD503B2C}" type="datetime1">
              <a:rPr lang="fi-FI" smtClean="0"/>
              <a:t>18.11.2022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FAA7DFE-D472-44CA-93F4-672BAB469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317739"/>
            <a:ext cx="12268200" cy="717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80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5E3DE7-6AB8-4C21-B644-C597661C7306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ED37ADB8-CDB8-46AB-A963-2781704EE830}" type="datetime1">
              <a:rPr lang="fi-FI" smtClean="0"/>
              <a:t>18.11.2022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7503C48-7189-4532-A5B6-EB66ADED1E8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t>5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0DBECDB3-AFD3-47FF-AC05-B29F0C45D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Oppisopimusoppilaan palkka perustuu opintojen edistymiseen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9C09C617-F52B-4272-8516-189C960A5F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03765"/>
              </p:ext>
            </p:extLst>
          </p:nvPr>
        </p:nvGraphicFramePr>
        <p:xfrm>
          <a:off x="774700" y="1701800"/>
          <a:ext cx="10617200" cy="395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kstiruutu 11">
            <a:extLst>
              <a:ext uri="{FF2B5EF4-FFF2-40B4-BE49-F238E27FC236}">
                <a16:creationId xmlns:a16="http://schemas.microsoft.com/office/drawing/2014/main" id="{1EB5208A-36C1-41C5-8A97-344D88253786}"/>
              </a:ext>
            </a:extLst>
          </p:cNvPr>
          <p:cNvSpPr txBox="1"/>
          <p:nvPr/>
        </p:nvSpPr>
        <p:spPr>
          <a:xfrm>
            <a:off x="1565985" y="1847265"/>
            <a:ext cx="1393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1800" dirty="0"/>
              <a:t>~1,5 vuotta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7D0D301C-9D4C-4CE0-B89A-2A5620CA5506}"/>
              </a:ext>
            </a:extLst>
          </p:cNvPr>
          <p:cNvSpPr txBox="1"/>
          <p:nvPr/>
        </p:nvSpPr>
        <p:spPr>
          <a:xfrm>
            <a:off x="4099983" y="1847265"/>
            <a:ext cx="1393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1800" dirty="0"/>
              <a:t>~2 vuotta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BB3113EC-2770-45D7-A98F-E314193AD881}"/>
              </a:ext>
            </a:extLst>
          </p:cNvPr>
          <p:cNvSpPr txBox="1"/>
          <p:nvPr/>
        </p:nvSpPr>
        <p:spPr>
          <a:xfrm>
            <a:off x="6900096" y="1813407"/>
            <a:ext cx="1393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1800" dirty="0"/>
              <a:t>~2,5 vuotta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050C31BB-67E3-4468-9347-B6DC87B97FEE}"/>
              </a:ext>
            </a:extLst>
          </p:cNvPr>
          <p:cNvSpPr txBox="1"/>
          <p:nvPr/>
        </p:nvSpPr>
        <p:spPr>
          <a:xfrm>
            <a:off x="9145998" y="1847265"/>
            <a:ext cx="1393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1800" dirty="0"/>
              <a:t>Valmistunut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C22DC9D6-4C15-4F7D-BADE-1DDF2982E16A}"/>
              </a:ext>
            </a:extLst>
          </p:cNvPr>
          <p:cNvSpPr txBox="1"/>
          <p:nvPr/>
        </p:nvSpPr>
        <p:spPr>
          <a:xfrm>
            <a:off x="768001" y="4971534"/>
            <a:ext cx="22733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1800" dirty="0"/>
              <a:t>Vähintää</a:t>
            </a:r>
            <a:r>
              <a:rPr lang="fi-FI" dirty="0"/>
              <a:t>n 1 näyttö annettu</a:t>
            </a:r>
            <a:endParaRPr lang="fi-FI" sz="1800" dirty="0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2DDB76FD-2148-4693-A444-42D1CE73D797}"/>
              </a:ext>
            </a:extLst>
          </p:cNvPr>
          <p:cNvSpPr txBox="1"/>
          <p:nvPr/>
        </p:nvSpPr>
        <p:spPr>
          <a:xfrm>
            <a:off x="3660279" y="4971533"/>
            <a:ext cx="22733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dirty="0"/>
              <a:t>Vähintään 3 näyttöä annettu</a:t>
            </a:r>
            <a:endParaRPr lang="fi-FI" sz="1800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E7F95BE2-02A7-4BC6-92B4-FFDE3CFAF22B}"/>
              </a:ext>
            </a:extLst>
          </p:cNvPr>
          <p:cNvSpPr txBox="1"/>
          <p:nvPr/>
        </p:nvSpPr>
        <p:spPr>
          <a:xfrm>
            <a:off x="6389402" y="4939723"/>
            <a:ext cx="22733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1800" dirty="0"/>
              <a:t>Vähintään 4 näyttöä annettu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F3CAA483-66B5-4BF5-A93D-65036E02BE66}"/>
              </a:ext>
            </a:extLst>
          </p:cNvPr>
          <p:cNvSpPr txBox="1"/>
          <p:nvPr/>
        </p:nvSpPr>
        <p:spPr>
          <a:xfrm>
            <a:off x="9676564" y="4935879"/>
            <a:ext cx="18717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1800" dirty="0"/>
              <a:t>Kaikki näytöt annettu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4F9B0AB1-EDAF-4550-8439-5F931289CE07}"/>
              </a:ext>
            </a:extLst>
          </p:cNvPr>
          <p:cNvSpPr txBox="1"/>
          <p:nvPr/>
        </p:nvSpPr>
        <p:spPr>
          <a:xfrm>
            <a:off x="463840" y="1819893"/>
            <a:ext cx="13939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1400" dirty="0">
                <a:solidFill>
                  <a:srgbClr val="404040"/>
                </a:solidFill>
              </a:rPr>
              <a:t>Arvioitu opintojen edistyminen</a:t>
            </a:r>
          </a:p>
        </p:txBody>
      </p:sp>
    </p:spTree>
    <p:extLst>
      <p:ext uri="{BB962C8B-B14F-4D97-AF65-F5344CB8AC3E}">
        <p14:creationId xmlns:p14="http://schemas.microsoft.com/office/powerpoint/2010/main" val="3462459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1BBB1642-61B0-AE6A-3A04-E1DAE4D6F0E6}"/>
              </a:ext>
            </a:extLst>
          </p:cNvPr>
          <p:cNvSpPr/>
          <p:nvPr/>
        </p:nvSpPr>
        <p:spPr>
          <a:xfrm>
            <a:off x="932459" y="1639590"/>
            <a:ext cx="8598887" cy="13729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50000"/>
              </a:lnSpc>
              <a:buNone/>
            </a:pPr>
            <a:r>
              <a:rPr lang="fi-FI" b="1" dirty="0">
                <a:solidFill>
                  <a:schemeClr val="bg1"/>
                </a:solidFill>
              </a:rPr>
              <a:t>Loka-marraskuussa</a:t>
            </a:r>
            <a:r>
              <a:rPr lang="fi-FI" dirty="0">
                <a:solidFill>
                  <a:schemeClr val="bg1"/>
                </a:solidFill>
              </a:rPr>
              <a:t> oppisopimusmallin esittelytilaisuudet pidetty neljällä paikkakunnalla: Kokkola, Tampere, Porvoo ja Oulu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Tuotantovierailut ennen joulua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98FDF4-56E4-431C-B100-F4BAEFF1537E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0DEFCAA-3C4F-47B3-AFF5-B3DF59DC809F}" type="datetime1">
              <a:rPr lang="fi-FI" smtClean="0"/>
              <a:t>18.11.2022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D591D68-D41D-4BC6-9917-694E3995F21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t>6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59297DB1-14A7-4B18-8EA3-842470C56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Oppisopimusmalliin hakeminen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9EC404E5-24E7-87FC-07D8-B972F3617227}"/>
              </a:ext>
            </a:extLst>
          </p:cNvPr>
          <p:cNvSpPr/>
          <p:nvPr/>
        </p:nvSpPr>
        <p:spPr>
          <a:xfrm>
            <a:off x="1587080" y="3076840"/>
            <a:ext cx="8598888" cy="137295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50000"/>
              </a:lnSpc>
              <a:buNone/>
            </a:pPr>
            <a:r>
              <a:rPr lang="fi-FI" b="1" dirty="0">
                <a:solidFill>
                  <a:schemeClr val="bg1"/>
                </a:solidFill>
              </a:rPr>
              <a:t>Hakuaika alkaa tammikuussa 2023</a:t>
            </a:r>
          </a:p>
          <a:p>
            <a:pPr lvl="1">
              <a:lnSpc>
                <a:spcPct val="150000"/>
              </a:lnSpc>
            </a:pPr>
            <a:r>
              <a:rPr lang="fi-FI" dirty="0">
                <a:solidFill>
                  <a:schemeClr val="bg1"/>
                </a:solidFill>
              </a:rPr>
              <a:t>Hakuprosessi: lyhyt hakemuskirje ja sen perusteella pääsy haastatteluun</a:t>
            </a:r>
          </a:p>
          <a:p>
            <a:pPr lvl="1">
              <a:lnSpc>
                <a:spcPct val="150000"/>
              </a:lnSpc>
            </a:pPr>
            <a:r>
              <a:rPr lang="fi-FI" dirty="0">
                <a:solidFill>
                  <a:schemeClr val="bg1"/>
                </a:solidFill>
              </a:rPr>
              <a:t>Hakemuskirjeen kirjoittamiseen saa apua oppilaitoksista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CBD87D9B-219F-7558-84CE-44084BC90C71}"/>
              </a:ext>
            </a:extLst>
          </p:cNvPr>
          <p:cNvSpPr/>
          <p:nvPr/>
        </p:nvSpPr>
        <p:spPr>
          <a:xfrm>
            <a:off x="2275358" y="4531162"/>
            <a:ext cx="8712343" cy="1235100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i-FI" b="1" dirty="0">
                <a:solidFill>
                  <a:schemeClr val="bg1"/>
                </a:solidFill>
              </a:rPr>
              <a:t>Hakuaika päättyy helmikuussa 2023</a:t>
            </a:r>
          </a:p>
          <a:p>
            <a:pPr>
              <a:lnSpc>
                <a:spcPct val="150000"/>
              </a:lnSpc>
            </a:pPr>
            <a:r>
              <a:rPr lang="fi-FI" b="1" dirty="0">
                <a:solidFill>
                  <a:schemeClr val="accent6"/>
                </a:solidFill>
              </a:rPr>
              <a:t>Oppisopimusmallissa opiskelu alkaa huhtikuun alussa 2023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381D31F-0C14-E816-9BEA-F1240CD0E9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7" y="6050091"/>
            <a:ext cx="1728193" cy="51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75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7417095-2B11-4072-A6F5-C939A91F258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0DEFCAA-3C4F-47B3-AFF5-B3DF59DC809F}" type="datetime1">
              <a:rPr lang="fi-FI" smtClean="0"/>
              <a:t>18.11.2022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889D143-44FF-423A-BB6A-66FA1884EF0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t>7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A9D88140-812B-4CDD-8675-97D510A3B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099" y="1191822"/>
            <a:ext cx="8892514" cy="900000"/>
          </a:xfrm>
        </p:spPr>
        <p:txBody>
          <a:bodyPr/>
          <a:lstStyle/>
          <a:p>
            <a:r>
              <a:rPr lang="fi-FI" dirty="0">
                <a:solidFill>
                  <a:schemeClr val="tx1">
                    <a:lumMod val="50000"/>
                  </a:schemeClr>
                </a:solidFill>
              </a:rPr>
              <a:t>Lisätietoja oppisopimusmallista</a:t>
            </a:r>
            <a:br>
              <a:rPr lang="fi-FI" dirty="0"/>
            </a:br>
            <a:br>
              <a:rPr lang="fi-FI" dirty="0"/>
            </a:br>
            <a:br>
              <a:rPr lang="fi-FI" sz="2400" dirty="0"/>
            </a:br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559ECB4-826A-4FF1-B764-34CB558AFDA9}"/>
              </a:ext>
            </a:extLst>
          </p:cNvPr>
          <p:cNvSpPr txBox="1"/>
          <p:nvPr/>
        </p:nvSpPr>
        <p:spPr>
          <a:xfrm>
            <a:off x="1005099" y="1984489"/>
            <a:ext cx="1036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400" dirty="0"/>
          </a:p>
          <a:p>
            <a:r>
              <a:rPr lang="fi-FI" sz="2400" dirty="0"/>
              <a:t>Anni Siltanen, </a:t>
            </a:r>
            <a:r>
              <a:rPr lang="fi-FI" sz="2400" dirty="0">
                <a:hlinkClick r:id="rId2"/>
              </a:rPr>
              <a:t>anni.siltanen@kemianteollisuus.fi</a:t>
            </a:r>
            <a:r>
              <a:rPr lang="fi-FI" sz="2400" dirty="0"/>
              <a:t> ja </a:t>
            </a:r>
          </a:p>
          <a:p>
            <a:r>
              <a:rPr lang="fi-FI" sz="2400" dirty="0"/>
              <a:t>Hanna Hyyryläinen, </a:t>
            </a:r>
            <a:r>
              <a:rPr lang="fi-FI" sz="2400" dirty="0">
                <a:hlinkClick r:id="rId3"/>
              </a:rPr>
              <a:t>hanna.hyyrylainen@kemianteollisuus.fi</a:t>
            </a:r>
            <a:endParaRPr lang="fi-FI" sz="240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DC0D4A93-B8D0-3D60-6E48-0E44434FDE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7" y="6050091"/>
            <a:ext cx="1728193" cy="518458"/>
          </a:xfrm>
          <a:prstGeom prst="rect">
            <a:avLst/>
          </a:prstGeom>
        </p:spPr>
      </p:pic>
      <p:pic>
        <p:nvPicPr>
          <p:cNvPr id="11" name="Kuva 10" descr="Merkki kysymysmerkki tasaisella täytöllä">
            <a:extLst>
              <a:ext uri="{FF2B5EF4-FFF2-40B4-BE49-F238E27FC236}">
                <a16:creationId xmlns:a16="http://schemas.microsoft.com/office/drawing/2014/main" id="{140465C8-C304-1018-51DB-11072E4EA4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28304" y="3521551"/>
            <a:ext cx="1560454" cy="1560454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22E32ECC-0F7C-D144-F5D3-23945E2AF163}"/>
              </a:ext>
            </a:extLst>
          </p:cNvPr>
          <p:cNvSpPr txBox="1"/>
          <p:nvPr/>
        </p:nvSpPr>
        <p:spPr>
          <a:xfrm>
            <a:off x="1005099" y="3771069"/>
            <a:ext cx="815612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dirty="0"/>
              <a:t>Lisätietoja myös nettisivulla: </a:t>
            </a:r>
            <a:r>
              <a:rPr lang="fi-FI" sz="2000" dirty="0">
                <a:solidFill>
                  <a:srgbClr val="404040"/>
                </a:solidFill>
                <a:hlinkClick r:id="rId7"/>
              </a:rPr>
              <a:t>https://www.maailmaamuuttaviatoita.fi/fi/maailmaa-muuttavia-toita/maailmaa-muuttavia-opintoja/oppisopimusmalli/</a:t>
            </a:r>
            <a:endParaRPr lang="fi-FI" sz="2000" dirty="0">
              <a:solidFill>
                <a:srgbClr val="404040"/>
              </a:solidFill>
            </a:endParaRPr>
          </a:p>
          <a:p>
            <a:endParaRPr lang="fi-FI" sz="2000" dirty="0">
              <a:solidFill>
                <a:srgbClr val="404040"/>
              </a:solidFill>
            </a:endParaRPr>
          </a:p>
          <a:p>
            <a:r>
              <a:rPr lang="fi-FI" sz="2000" dirty="0">
                <a:solidFill>
                  <a:srgbClr val="404040"/>
                </a:solidFill>
              </a:rPr>
              <a:t>Seuraa meitä myös </a:t>
            </a:r>
            <a:r>
              <a:rPr lang="fi-FI" sz="2000" dirty="0" err="1">
                <a:solidFill>
                  <a:srgbClr val="404040"/>
                </a:solidFill>
              </a:rPr>
              <a:t>Instassa</a:t>
            </a:r>
            <a:r>
              <a:rPr lang="fi-FI" sz="2000" dirty="0">
                <a:solidFill>
                  <a:srgbClr val="404040"/>
                </a:solidFill>
              </a:rPr>
              <a:t> ja </a:t>
            </a:r>
            <a:r>
              <a:rPr lang="fi-FI" sz="2000" dirty="0" err="1">
                <a:solidFill>
                  <a:srgbClr val="404040"/>
                </a:solidFill>
              </a:rPr>
              <a:t>TikTokissa</a:t>
            </a:r>
            <a:r>
              <a:rPr lang="fi-FI" sz="2000" dirty="0">
                <a:solidFill>
                  <a:srgbClr val="404040"/>
                </a:solidFill>
              </a:rPr>
              <a:t>: @kemianteollisuus</a:t>
            </a:r>
          </a:p>
        </p:txBody>
      </p:sp>
      <p:pic>
        <p:nvPicPr>
          <p:cNvPr id="15" name="Kuva 14" descr="@ tasaisella täytöllä">
            <a:extLst>
              <a:ext uri="{FF2B5EF4-FFF2-40B4-BE49-F238E27FC236}">
                <a16:creationId xmlns:a16="http://schemas.microsoft.com/office/drawing/2014/main" id="{5084FF6B-3B75-2D2C-4AE7-2ED8E7E1BF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9314" y="43017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53280"/>
      </p:ext>
    </p:extLst>
  </p:cSld>
  <p:clrMapOvr>
    <a:masterClrMapping/>
  </p:clrMapOvr>
</p:sld>
</file>

<file path=ppt/theme/theme1.xml><?xml version="1.0" encoding="utf-8"?>
<a:theme xmlns:a="http://schemas.openxmlformats.org/drawingml/2006/main" name="KETE_NEW">
  <a:themeElements>
    <a:clrScheme name="Mukautettu 2">
      <a:dk1>
        <a:srgbClr val="4883BE"/>
      </a:dk1>
      <a:lt1>
        <a:srgbClr val="FFFFFF"/>
      </a:lt1>
      <a:dk2>
        <a:srgbClr val="F3571E"/>
      </a:dk2>
      <a:lt2>
        <a:srgbClr val="808080"/>
      </a:lt2>
      <a:accent1>
        <a:srgbClr val="4883BE"/>
      </a:accent1>
      <a:accent2>
        <a:srgbClr val="CC542C"/>
      </a:accent2>
      <a:accent3>
        <a:srgbClr val="7E7E7E"/>
      </a:accent3>
      <a:accent4>
        <a:srgbClr val="669274"/>
      </a:accent4>
      <a:accent5>
        <a:srgbClr val="97E0DB"/>
      </a:accent5>
      <a:accent6>
        <a:srgbClr val="FF9F26"/>
      </a:accent6>
      <a:hlink>
        <a:srgbClr val="004071"/>
      </a:hlink>
      <a:folHlink>
        <a:srgbClr val="99CC00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aka.potx" id="{4E9E4284-CD0E-4599-B521-CF1478241B03}" vid="{A2F78BDB-22B7-422C-81AD-63E31A582113}"/>
    </a:ext>
  </a:extLst>
</a:theme>
</file>

<file path=ppt/theme/theme2.xml><?xml version="1.0" encoding="utf-8"?>
<a:theme xmlns:a="http://schemas.openxmlformats.org/drawingml/2006/main" name="1_KETE_NEW">
  <a:themeElements>
    <a:clrScheme name="Mukautettu 2">
      <a:dk1>
        <a:srgbClr val="4883BE"/>
      </a:dk1>
      <a:lt1>
        <a:srgbClr val="FFFFFF"/>
      </a:lt1>
      <a:dk2>
        <a:srgbClr val="F3571E"/>
      </a:dk2>
      <a:lt2>
        <a:srgbClr val="808080"/>
      </a:lt2>
      <a:accent1>
        <a:srgbClr val="4883BE"/>
      </a:accent1>
      <a:accent2>
        <a:srgbClr val="CC542C"/>
      </a:accent2>
      <a:accent3>
        <a:srgbClr val="7E7E7E"/>
      </a:accent3>
      <a:accent4>
        <a:srgbClr val="669274"/>
      </a:accent4>
      <a:accent5>
        <a:srgbClr val="97E0DB"/>
      </a:accent5>
      <a:accent6>
        <a:srgbClr val="FF9F26"/>
      </a:accent6>
      <a:hlink>
        <a:srgbClr val="004071"/>
      </a:hlink>
      <a:folHlink>
        <a:srgbClr val="99CC00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aka.potx" id="{4E9E4284-CD0E-4599-B521-CF1478241B03}" vid="{A2F78BDB-22B7-422C-81AD-63E31A582113}"/>
    </a:ext>
  </a:extLst>
</a:theme>
</file>

<file path=ppt/theme/theme3.xml><?xml version="1.0" encoding="utf-8"?>
<a:theme xmlns:a="http://schemas.openxmlformats.org/drawingml/2006/main" name="2_KETE_NEW">
  <a:themeElements>
    <a:clrScheme name="Mukautettu 2">
      <a:dk1>
        <a:srgbClr val="4883BE"/>
      </a:dk1>
      <a:lt1>
        <a:srgbClr val="FFFFFF"/>
      </a:lt1>
      <a:dk2>
        <a:srgbClr val="F3571E"/>
      </a:dk2>
      <a:lt2>
        <a:srgbClr val="808080"/>
      </a:lt2>
      <a:accent1>
        <a:srgbClr val="4883BE"/>
      </a:accent1>
      <a:accent2>
        <a:srgbClr val="CC542C"/>
      </a:accent2>
      <a:accent3>
        <a:srgbClr val="7E7E7E"/>
      </a:accent3>
      <a:accent4>
        <a:srgbClr val="669274"/>
      </a:accent4>
      <a:accent5>
        <a:srgbClr val="97E0DB"/>
      </a:accent5>
      <a:accent6>
        <a:srgbClr val="FF9F26"/>
      </a:accent6>
      <a:hlink>
        <a:srgbClr val="004071"/>
      </a:hlink>
      <a:folHlink>
        <a:srgbClr val="99CC00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aka.potx" id="{4E9E4284-CD0E-4599-B521-CF1478241B03}" vid="{A2F78BDB-22B7-422C-81AD-63E31A582113}"/>
    </a:ext>
  </a:extLst>
</a:theme>
</file>

<file path=ppt/theme/theme4.xml><?xml version="1.0" encoding="utf-8"?>
<a:theme xmlns:a="http://schemas.openxmlformats.org/drawingml/2006/main" name="3_KETE_NEW">
  <a:themeElements>
    <a:clrScheme name="Mukautettu 2">
      <a:dk1>
        <a:srgbClr val="4883BE"/>
      </a:dk1>
      <a:lt1>
        <a:srgbClr val="FFFFFF"/>
      </a:lt1>
      <a:dk2>
        <a:srgbClr val="F3571E"/>
      </a:dk2>
      <a:lt2>
        <a:srgbClr val="808080"/>
      </a:lt2>
      <a:accent1>
        <a:srgbClr val="4883BE"/>
      </a:accent1>
      <a:accent2>
        <a:srgbClr val="CC542C"/>
      </a:accent2>
      <a:accent3>
        <a:srgbClr val="7E7E7E"/>
      </a:accent3>
      <a:accent4>
        <a:srgbClr val="669274"/>
      </a:accent4>
      <a:accent5>
        <a:srgbClr val="97E0DB"/>
      </a:accent5>
      <a:accent6>
        <a:srgbClr val="FF9F26"/>
      </a:accent6>
      <a:hlink>
        <a:srgbClr val="004071"/>
      </a:hlink>
      <a:folHlink>
        <a:srgbClr val="99CC00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aka.potx" id="{7878C6A1-583D-4608-80CC-15BF2DACA9C0}" vid="{7D486A06-826E-440B-8D8F-0978EA172761}"/>
    </a:ext>
  </a:extLst>
</a:theme>
</file>

<file path=ppt/theme/theme5.xml><?xml version="1.0" encoding="utf-8"?>
<a:theme xmlns:a="http://schemas.openxmlformats.org/drawingml/2006/main" name="4_KETE_NEW">
  <a:themeElements>
    <a:clrScheme name="Mukautettu 2">
      <a:dk1>
        <a:srgbClr val="4883BE"/>
      </a:dk1>
      <a:lt1>
        <a:srgbClr val="FFFFFF"/>
      </a:lt1>
      <a:dk2>
        <a:srgbClr val="F3571E"/>
      </a:dk2>
      <a:lt2>
        <a:srgbClr val="808080"/>
      </a:lt2>
      <a:accent1>
        <a:srgbClr val="4883BE"/>
      </a:accent1>
      <a:accent2>
        <a:srgbClr val="CC542C"/>
      </a:accent2>
      <a:accent3>
        <a:srgbClr val="7E7E7E"/>
      </a:accent3>
      <a:accent4>
        <a:srgbClr val="669274"/>
      </a:accent4>
      <a:accent5>
        <a:srgbClr val="97E0DB"/>
      </a:accent5>
      <a:accent6>
        <a:srgbClr val="FF9F26"/>
      </a:accent6>
      <a:hlink>
        <a:srgbClr val="004071"/>
      </a:hlink>
      <a:folHlink>
        <a:srgbClr val="99CC00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aka.potx" id="{7878C6A1-583D-4608-80CC-15BF2DACA9C0}" vid="{7D486A06-826E-440B-8D8F-0978EA172761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5C7C6601B152C4F98BB5687C98F5DF0" ma:contentTypeVersion="14" ma:contentTypeDescription="Luo uusi asiakirja." ma:contentTypeScope="" ma:versionID="2b0b32a4a0cfcfc7025cb7b926868e5d">
  <xsd:schema xmlns:xsd="http://www.w3.org/2001/XMLSchema" xmlns:xs="http://www.w3.org/2001/XMLSchema" xmlns:p="http://schemas.microsoft.com/office/2006/metadata/properties" xmlns:ns3="289362cb-ae83-4781-9168-bcbdaaf5af52" xmlns:ns4="baafd9cf-0926-4ae8-9c92-e5f14f6894f6" targetNamespace="http://schemas.microsoft.com/office/2006/metadata/properties" ma:root="true" ma:fieldsID="1faae49a5fe41133d0c8203442d68f5f" ns3:_="" ns4:_="">
    <xsd:import namespace="289362cb-ae83-4781-9168-bcbdaaf5af52"/>
    <xsd:import namespace="baafd9cf-0926-4ae8-9c92-e5f14f6894f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9362cb-ae83-4781-9168-bcbdaaf5af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afd9cf-0926-4ae8-9c92-e5f14f6894f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651D6B-B51A-4B7A-B926-6FA876DF994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10456FE-2BBD-4286-B362-56032475D5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9362cb-ae83-4781-9168-bcbdaaf5af52"/>
    <ds:schemaRef ds:uri="baafd9cf-0926-4ae8-9c92-e5f14f689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E92978-2E40-4638-BD37-BE1D8B999E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{7CA80188-0CA1-496A-8992-C462419E42E2}tf56160789_win32</Template>
  <TotalTime>3050</TotalTime>
  <Words>302</Words>
  <Application>Microsoft Office PowerPoint</Application>
  <PresentationFormat>Laajakuva</PresentationFormat>
  <Paragraphs>57</Paragraphs>
  <Slides>7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7</vt:i4>
      </vt:variant>
    </vt:vector>
  </HeadingPairs>
  <TitlesOfParts>
    <vt:vector size="15" baseType="lpstr">
      <vt:lpstr>Arial</vt:lpstr>
      <vt:lpstr>Calibri</vt:lpstr>
      <vt:lpstr>Tahoma</vt:lpstr>
      <vt:lpstr>KETE_NEW</vt:lpstr>
      <vt:lpstr>1_KETE_NEW</vt:lpstr>
      <vt:lpstr>2_KETE_NEW</vt:lpstr>
      <vt:lpstr>3_KETE_NEW</vt:lpstr>
      <vt:lpstr>4_KETE_NEW</vt:lpstr>
      <vt:lpstr>Tulevaisuuden osaajapula  on yhteinen huoli  Kemianteollisuuden oppisopimusmalli</vt:lpstr>
      <vt:lpstr>Mitä oppisopimusmalli tarkoittaa?</vt:lpstr>
      <vt:lpstr>Tavoite: Kasvatetaan koulutus- ja oppisopimusten määrää nuorten työntekijöiden keskuudessa</vt:lpstr>
      <vt:lpstr>PowerPoint-esitys</vt:lpstr>
      <vt:lpstr>Oppisopimusoppilaan palkka perustuu opintojen edistymiseen</vt:lpstr>
      <vt:lpstr>Oppisopimusmalliin hakeminen</vt:lpstr>
      <vt:lpstr>Lisätietoja oppisopimusmallista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Työehtosopimus</dc:title>
  <dc:creator>Mari Tuomaala</dc:creator>
  <cp:lastModifiedBy>Hyyryläinen Hanna</cp:lastModifiedBy>
  <cp:revision>115</cp:revision>
  <dcterms:created xsi:type="dcterms:W3CDTF">2022-01-17T08:27:26Z</dcterms:created>
  <dcterms:modified xsi:type="dcterms:W3CDTF">2022-11-18T07:22:52Z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0x010100E5C7C6601B152C4F98BB5687C98F5DF0</vt:lpwstr>
  </property>
</Properties>
</file>